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79"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4" r:id="rId43"/>
    <p:sldId id="335" r:id="rId44"/>
    <p:sldId id="336" r:id="rId45"/>
    <p:sldId id="337" r:id="rId46"/>
    <p:sldId id="338" r:id="rId47"/>
    <p:sldId id="339" r:id="rId48"/>
    <p:sldId id="342" r:id="rId49"/>
    <p:sldId id="346"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359"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61" r:id="rId100"/>
    <p:sldId id="362" r:id="rId101"/>
    <p:sldId id="363" r:id="rId102"/>
    <p:sldId id="365" r:id="rId103"/>
    <p:sldId id="369" r:id="rId104"/>
    <p:sldId id="372" r:id="rId105"/>
    <p:sldId id="374" r:id="rId106"/>
    <p:sldId id="378" r:id="rId107"/>
    <p:sldId id="377" r:id="rId108"/>
    <p:sldId id="294"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B70B"/>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7" autoAdjust="0"/>
    <p:restoredTop sz="94718" autoAdjust="0"/>
  </p:normalViewPr>
  <p:slideViewPr>
    <p:cSldViewPr>
      <p:cViewPr>
        <p:scale>
          <a:sx n="70" d="100"/>
          <a:sy n="70" d="100"/>
        </p:scale>
        <p:origin x="-1386"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11EF3-B212-4551-ACC4-6D75C85965C3}" type="datetimeFigureOut">
              <a:rPr lang="en-US" smtClean="0"/>
              <a:pPr/>
              <a:t>4/3/2012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99B0E-4B3A-46F4-90D6-58B4D7EB6ED6}" type="slidenum">
              <a:rPr lang="en-US" smtClean="0"/>
              <a:pPr/>
              <a:t>‹#›</a:t>
            </a:fld>
            <a:endParaRPr lang="en-US" dirty="0"/>
          </a:p>
        </p:txBody>
      </p:sp>
    </p:spTree>
    <p:extLst>
      <p:ext uri="{BB962C8B-B14F-4D97-AF65-F5344CB8AC3E}">
        <p14:creationId xmlns:p14="http://schemas.microsoft.com/office/powerpoint/2010/main" xmlns="" val="361522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10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899B0E-4B3A-46F4-90D6-58B4D7EB6ED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41413" y="685800"/>
            <a:ext cx="4573587" cy="3429000"/>
          </a:xfrm>
        </p:spPr>
      </p:sp>
      <p:sp>
        <p:nvSpPr>
          <p:cNvPr id="16691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66916" name="Slide Number Placeholder 3"/>
          <p:cNvSpPr>
            <a:spLocks noGrp="1"/>
          </p:cNvSpPr>
          <p:nvPr>
            <p:ph type="sldNum" sz="quarter" idx="5"/>
          </p:nvPr>
        </p:nvSpPr>
        <p:spPr>
          <a:noFill/>
        </p:spPr>
        <p:txBody>
          <a:bodyPr/>
          <a:lstStyle/>
          <a:p>
            <a:fld id="{E46FEC7A-0C21-475A-9912-203B8DEA305C}"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1141413" y="685800"/>
            <a:ext cx="4573587" cy="3429000"/>
          </a:xfrm>
        </p:spPr>
      </p:sp>
      <p:sp>
        <p:nvSpPr>
          <p:cNvPr id="168963"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68964" name="Slide Number Placeholder 3"/>
          <p:cNvSpPr>
            <a:spLocks noGrp="1"/>
          </p:cNvSpPr>
          <p:nvPr>
            <p:ph type="sldNum" sz="quarter" idx="5"/>
          </p:nvPr>
        </p:nvSpPr>
        <p:spPr>
          <a:noFill/>
        </p:spPr>
        <p:txBody>
          <a:bodyPr/>
          <a:lstStyle/>
          <a:p>
            <a:fld id="{4E1EB12E-14BA-4176-97FE-DAA1B1E6CDB2}"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141413" y="685800"/>
            <a:ext cx="4573587" cy="3429000"/>
          </a:xfrm>
        </p:spPr>
      </p:sp>
      <p:sp>
        <p:nvSpPr>
          <p:cNvPr id="169987"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69988" name="Slide Number Placeholder 3"/>
          <p:cNvSpPr>
            <a:spLocks noGrp="1"/>
          </p:cNvSpPr>
          <p:nvPr>
            <p:ph type="sldNum" sz="quarter" idx="5"/>
          </p:nvPr>
        </p:nvSpPr>
        <p:spPr>
          <a:noFill/>
        </p:spPr>
        <p:txBody>
          <a:bodyPr/>
          <a:lstStyle/>
          <a:p>
            <a:fld id="{DFB57FB3-E0E4-4141-B301-ACB3F1E658A8}"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141413" y="685800"/>
            <a:ext cx="4573587" cy="3429000"/>
          </a:xfrm>
        </p:spPr>
      </p:sp>
      <p:sp>
        <p:nvSpPr>
          <p:cNvPr id="171011"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1012" name="Slide Number Placeholder 3"/>
          <p:cNvSpPr>
            <a:spLocks noGrp="1"/>
          </p:cNvSpPr>
          <p:nvPr>
            <p:ph type="sldNum" sz="quarter" idx="5"/>
          </p:nvPr>
        </p:nvSpPr>
        <p:spPr>
          <a:noFill/>
        </p:spPr>
        <p:txBody>
          <a:bodyPr/>
          <a:lstStyle/>
          <a:p>
            <a:fld id="{92B2B4E0-D5C5-4CC3-AD3B-2F609A16BEEF}"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141413" y="685800"/>
            <a:ext cx="4573587" cy="3429000"/>
          </a:xfrm>
        </p:spPr>
      </p:sp>
      <p:sp>
        <p:nvSpPr>
          <p:cNvPr id="17203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2036" name="Slide Number Placeholder 3"/>
          <p:cNvSpPr>
            <a:spLocks noGrp="1"/>
          </p:cNvSpPr>
          <p:nvPr>
            <p:ph type="sldNum" sz="quarter" idx="5"/>
          </p:nvPr>
        </p:nvSpPr>
        <p:spPr>
          <a:noFill/>
        </p:spPr>
        <p:txBody>
          <a:bodyPr/>
          <a:lstStyle/>
          <a:p>
            <a:fld id="{79B5DC8D-F619-4C1B-9DEC-326593638A55}" type="slidenum">
              <a:rPr lang="en-US" smtClean="0"/>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141413" y="685800"/>
            <a:ext cx="4573587" cy="3429000"/>
          </a:xfrm>
        </p:spPr>
      </p:sp>
      <p:sp>
        <p:nvSpPr>
          <p:cNvPr id="17305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3060" name="Slide Number Placeholder 3"/>
          <p:cNvSpPr>
            <a:spLocks noGrp="1"/>
          </p:cNvSpPr>
          <p:nvPr>
            <p:ph type="sldNum" sz="quarter" idx="5"/>
          </p:nvPr>
        </p:nvSpPr>
        <p:spPr>
          <a:noFill/>
        </p:spPr>
        <p:txBody>
          <a:bodyPr/>
          <a:lstStyle/>
          <a:p>
            <a:fld id="{22661208-C7CD-4593-A01F-8133C0960124}"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r>
              <a:rPr lang="en-US" dirty="0" smtClean="0"/>
              <a:t>:  Standard</a:t>
            </a:r>
            <a:r>
              <a:rPr lang="en-US" baseline="0" dirty="0" smtClean="0"/>
              <a:t> technical results slide (2-slide version). Please keep this layout and subheadings. A template is at the end of this exemplar.</a:t>
            </a:r>
            <a:endParaRPr lang="en-US" dirty="0" smtClean="0"/>
          </a:p>
          <a:p>
            <a:endParaRPr lang="en-US" dirty="0" smtClean="0"/>
          </a:p>
          <a:p>
            <a:r>
              <a:rPr lang="en-US" sz="1200" kern="1200" baseline="0" dirty="0" smtClean="0">
                <a:solidFill>
                  <a:schemeClr val="tx1"/>
                </a:solidFill>
                <a:latin typeface="+mn-lt"/>
                <a:ea typeface="+mn-ea"/>
                <a:cs typeface="+mn-cs"/>
              </a:rPr>
              <a:t>Bar-Noy, Basu, Johnson, Ramanathan, “Minimum-cost Broadcast through Varying-size Neighborcast”, </a:t>
            </a:r>
            <a:r>
              <a:rPr lang="en-US" sz="1200" i="1" kern="1200" baseline="0" dirty="0" smtClean="0">
                <a:solidFill>
                  <a:schemeClr val="tx1"/>
                </a:solidFill>
                <a:latin typeface="+mn-lt"/>
                <a:ea typeface="+mn-ea"/>
                <a:cs typeface="+mn-cs"/>
              </a:rPr>
              <a:t>Algosensors 2011, Germany, Sept 2011 </a:t>
            </a:r>
          </a:p>
          <a:p>
            <a:r>
              <a:rPr lang="en-US" sz="1200" kern="1200" baseline="0" dirty="0" smtClean="0">
                <a:solidFill>
                  <a:schemeClr val="tx1"/>
                </a:solidFill>
                <a:latin typeface="+mn-lt"/>
                <a:ea typeface="+mn-ea"/>
                <a:cs typeface="+mn-cs"/>
              </a:rPr>
              <a:t>Johnson, Phelan, Bar-Noy, Basu, Ramanathan, “Minimum-cost Broadcast through Varying-size Neighborcast”, Draft for submission to </a:t>
            </a:r>
            <a:r>
              <a:rPr lang="en-US" sz="1200" i="1" kern="1200" baseline="0" dirty="0" smtClean="0">
                <a:solidFill>
                  <a:schemeClr val="tx1"/>
                </a:solidFill>
                <a:latin typeface="+mn-lt"/>
                <a:ea typeface="+mn-ea"/>
                <a:cs typeface="+mn-cs"/>
              </a:rPr>
              <a:t>IEEE ToN </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(ToN paper has some more hardness results, simulation study and comparisons) </a:t>
            </a:r>
          </a:p>
          <a:p>
            <a:endParaRPr lang="en-US" sz="1200" kern="1200" baseline="0" dirty="0" smtClean="0">
              <a:solidFill>
                <a:schemeClr val="tx1"/>
              </a:solidFill>
              <a:latin typeface="+mn-lt"/>
              <a:ea typeface="+mn-ea"/>
              <a:cs typeface="+mn-cs"/>
            </a:endParaRPr>
          </a:p>
          <a:p>
            <a:r>
              <a:rPr lang="en-US" baseline="0" dirty="0" smtClean="0"/>
              <a:t>The problem of interest is to broadcast a message originating at a source node to all nodes in the network. </a:t>
            </a:r>
          </a:p>
          <a:p>
            <a:r>
              <a:rPr lang="en-US" baseline="0" dirty="0" smtClean="0"/>
              <a:t>Source node and relay node can multicast to a subset of their neighbors (and they may also perform multiple multicasts to disjoint sets of neighbors). If a node multicasts to a subset k of its neighbors, the incurred cost is  1 + A k^b, where A, b are non-negative constants; `1’ represents the normalized cost of the (first) transmission, and the second term the cost of ACKs and re-transmits.  The work also considers the case where the second term is either a sub-linear or a super-linear function of k. The minimum cost problem is formulated as an integer programming problem, and is NP-hard for a range of b expressed as a function of A.</a:t>
            </a:r>
          </a:p>
          <a:p>
            <a:endParaRPr lang="en-US" baseline="0" dirty="0" smtClean="0"/>
          </a:p>
          <a:p>
            <a:r>
              <a:rPr lang="en-US" baseline="0" dirty="0" smtClean="0"/>
              <a:t>The top line in the table is, in fact, a very important result: if b &gt; g(A) :=  log</a:t>
            </a:r>
            <a:r>
              <a:rPr lang="en-US" baseline="-25000" dirty="0" smtClean="0"/>
              <a:t>2</a:t>
            </a:r>
            <a:r>
              <a:rPr lang="en-US" baseline="0" dirty="0" smtClean="0"/>
              <a:t>( 2 + 1/A), then multicast cannot outperform unicast; thus, the spanning tree is optimal.</a:t>
            </a:r>
          </a:p>
          <a:p>
            <a:endParaRPr lang="en-US" baseline="0" dirty="0" smtClean="0"/>
          </a:p>
          <a:p>
            <a:r>
              <a:rPr lang="en-US" baseline="0" dirty="0" smtClean="0"/>
              <a:t>If b=0, problem reduces to the connected dominating set (CDS) problem for which approximability results are known; the approximation ratio is H</a:t>
            </a:r>
            <a:r>
              <a:rPr lang="en-US" baseline="-25000" dirty="0" smtClean="0"/>
              <a:t>Δ</a:t>
            </a:r>
            <a:r>
              <a:rPr lang="en-US" baseline="0" dirty="0" smtClean="0"/>
              <a:t>+ 2 </a:t>
            </a:r>
          </a:p>
          <a:p>
            <a:r>
              <a:rPr lang="en-US" baseline="0" dirty="0" smtClean="0"/>
              <a:t>If b=1, problem reduces to minimizing number of transmitters (equivalently the maximum leaf spanning tree); a polynomial time algorithm with approximation ratio 2 is known; the paper improves the approximation ratio by using a pruned CDS approach.</a:t>
            </a:r>
          </a:p>
          <a:p>
            <a:endParaRPr lang="en-US" baseline="0" dirty="0" smtClean="0"/>
          </a:p>
          <a:p>
            <a:r>
              <a:rPr lang="en-US" baseline="0" dirty="0" smtClean="0"/>
              <a:t>For b &gt; g(A),        spanning tree is optimal </a:t>
            </a:r>
          </a:p>
          <a:p>
            <a:r>
              <a:rPr lang="en-US" baseline="0" dirty="0" smtClean="0"/>
              <a:t>For b &lt; g(A),        the problem is shown to be NP-hard </a:t>
            </a:r>
          </a:p>
          <a:p>
            <a:endParaRPr lang="en-US" baseline="0" dirty="0" smtClean="0"/>
          </a:p>
          <a:p>
            <a:r>
              <a:rPr lang="en-US" baseline="0" dirty="0" smtClean="0"/>
              <a:t>For 1 &lt; b &lt; g(A),  the paper shows that a spanning tree has very good approximation ratio (less than 2) </a:t>
            </a:r>
          </a:p>
          <a:p>
            <a:endParaRPr lang="en-US" baseline="0" dirty="0" smtClean="0"/>
          </a:p>
          <a:p>
            <a:r>
              <a:rPr lang="en-US" baseline="0" dirty="0" smtClean="0"/>
              <a:t>For 0 &lt; b &lt; 1,      a greedy algorithm is proposed and its approximation ratio derived. Note that the approximation ratio improves with larger b and smaller Δ </a:t>
            </a:r>
          </a:p>
          <a:p>
            <a:endParaRPr lang="en-US" baseline="0" dirty="0" smtClean="0"/>
          </a:p>
          <a:p>
            <a:r>
              <a:rPr lang="en-US" baseline="0" dirty="0" smtClean="0"/>
              <a:t>Overall note that the approximation ratio becomes worse for smaller b </a:t>
            </a:r>
          </a:p>
          <a:p>
            <a:endParaRPr lang="en-US" baseline="0" dirty="0" smtClean="0"/>
          </a:p>
          <a:p>
            <a:r>
              <a:rPr lang="en-US" baseline="0" dirty="0" smtClean="0"/>
              <a:t>Note: the network size ‘n’ plays a part in the `inapproximability’ results </a:t>
            </a:r>
          </a:p>
          <a:p>
            <a:endParaRPr lang="en-US" baseline="0" dirty="0" smtClean="0"/>
          </a:p>
          <a:p>
            <a:r>
              <a:rPr lang="en-US" baseline="0" dirty="0" smtClean="0"/>
              <a:t>The model assumes a known cost function; but the exponent ‘b’ depends both upon the actual protocol as well as open the operating environment (e.g., congestion). Thus ‘b’ may vary and may be hard to estimate. How sensitive is the  proposed algorithm when there are errors in estimating ‘b’? The figure on the right shows cost (as incurred by the proposed algorithm) vs. the actual ‘b’ of the underlying cost function; the black curve is the `optimal’ one – it uses the true value of ‘b’; the performance of the algorithm when ‘b’ is assumed to be fixed at some value is shown </a:t>
            </a:r>
          </a:p>
          <a:p>
            <a:endParaRPr lang="en-US" baseline="0" dirty="0" smtClean="0"/>
          </a:p>
          <a:p>
            <a:r>
              <a:rPr lang="en-US" baseline="0" dirty="0" smtClean="0"/>
              <a:t>Here, Δ is the maximum node degree in the graph </a:t>
            </a:r>
          </a:p>
          <a:p>
            <a:r>
              <a:rPr lang="en-US" baseline="0" dirty="0" smtClean="0"/>
              <a:t> </a:t>
            </a:r>
            <a:r>
              <a:rPr lang="en-US" dirty="0" smtClean="0">
                <a:latin typeface="Arial" pitchFamily="34" charset="0"/>
                <a:ea typeface="ＭＳ Ｐゴシック" pitchFamily="34" charset="-128"/>
              </a:rPr>
              <a:t>H</a:t>
            </a:r>
            <a:r>
              <a:rPr lang="en-US" baseline="-17000" dirty="0" smtClean="0">
                <a:latin typeface="Arial" pitchFamily="34" charset="0"/>
                <a:ea typeface="ＭＳ Ｐゴシック" pitchFamily="34" charset="-128"/>
              </a:rPr>
              <a:t>n</a:t>
            </a:r>
            <a:r>
              <a:rPr lang="en-US" dirty="0" smtClean="0">
                <a:latin typeface="Arial" pitchFamily="34" charset="0"/>
                <a:ea typeface="ＭＳ Ｐゴシック" pitchFamily="34" charset="-128"/>
              </a:rPr>
              <a:t> = n-th Harmonic number = 1 + 1/2 + 1/3 + ¼ + … + 1/n ~= log (n) + \gamma + small constant</a:t>
            </a:r>
          </a:p>
          <a:p>
            <a:r>
              <a:rPr lang="en-US" dirty="0" smtClean="0">
                <a:latin typeface="Arial" pitchFamily="34" charset="0"/>
                <a:ea typeface="ＭＳ Ｐゴシック" pitchFamily="34" charset="-128"/>
              </a:rPr>
              <a:t>Where</a:t>
            </a:r>
            <a:r>
              <a:rPr lang="en-US" baseline="0" dirty="0" smtClean="0">
                <a:latin typeface="Arial" pitchFamily="34" charset="0"/>
                <a:ea typeface="ＭＳ Ｐゴシック" pitchFamily="34" charset="-128"/>
              </a:rPr>
              <a:t> \gamma is the Euler-Mascheroni constant, approximately 0.5772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899B0E-4B3A-46F4-90D6-58B4D7EB6ED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41413" y="685800"/>
            <a:ext cx="4573587" cy="3429000"/>
          </a:xfrm>
        </p:spPr>
      </p:sp>
      <p:sp>
        <p:nvSpPr>
          <p:cNvPr id="174083"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4084" name="Slide Number Placeholder 3"/>
          <p:cNvSpPr>
            <a:spLocks noGrp="1"/>
          </p:cNvSpPr>
          <p:nvPr>
            <p:ph type="sldNum" sz="quarter" idx="5"/>
          </p:nvPr>
        </p:nvSpPr>
        <p:spPr>
          <a:noFill/>
        </p:spPr>
        <p:txBody>
          <a:bodyPr/>
          <a:lstStyle/>
          <a:p>
            <a:fld id="{6FDB5DA6-DAC3-4925-8648-79847413DA55}" type="slidenum">
              <a:rPr lang="en-US" smtClean="0"/>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141413" y="685800"/>
            <a:ext cx="4573587" cy="3429000"/>
          </a:xfrm>
        </p:spPr>
      </p:sp>
      <p:sp>
        <p:nvSpPr>
          <p:cNvPr id="175107"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5108" name="Slide Number Placeholder 3"/>
          <p:cNvSpPr>
            <a:spLocks noGrp="1"/>
          </p:cNvSpPr>
          <p:nvPr>
            <p:ph type="sldNum" sz="quarter" idx="5"/>
          </p:nvPr>
        </p:nvSpPr>
        <p:spPr>
          <a:noFill/>
        </p:spPr>
        <p:txBody>
          <a:bodyPr/>
          <a:lstStyle/>
          <a:p>
            <a:fld id="{4966558B-ECE2-4E1B-8F0B-7236CD5FE554}" type="slidenum">
              <a:rPr lang="en-US" smtClean="0"/>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41413" y="685800"/>
            <a:ext cx="4573587" cy="3429000"/>
          </a:xfrm>
        </p:spPr>
      </p:sp>
      <p:sp>
        <p:nvSpPr>
          <p:cNvPr id="176131"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6132" name="Slide Number Placeholder 3"/>
          <p:cNvSpPr>
            <a:spLocks noGrp="1"/>
          </p:cNvSpPr>
          <p:nvPr>
            <p:ph type="sldNum" sz="quarter" idx="5"/>
          </p:nvPr>
        </p:nvSpPr>
        <p:spPr>
          <a:noFill/>
        </p:spPr>
        <p:txBody>
          <a:bodyPr/>
          <a:lstStyle/>
          <a:p>
            <a:fld id="{9CED254C-91F2-4AC8-B256-3B40C1D669DC}" type="slidenum">
              <a:rPr lang="en-US" smtClean="0"/>
              <a:pPr/>
              <a:t>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141413" y="685800"/>
            <a:ext cx="4573587" cy="3429000"/>
          </a:xfrm>
        </p:spPr>
      </p:sp>
      <p:sp>
        <p:nvSpPr>
          <p:cNvPr id="17715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7156" name="Slide Number Placeholder 3"/>
          <p:cNvSpPr>
            <a:spLocks noGrp="1"/>
          </p:cNvSpPr>
          <p:nvPr>
            <p:ph type="sldNum" sz="quarter" idx="5"/>
          </p:nvPr>
        </p:nvSpPr>
        <p:spPr>
          <a:noFill/>
        </p:spPr>
        <p:txBody>
          <a:bodyPr/>
          <a:lstStyle/>
          <a:p>
            <a:fld id="{219EC17E-2E85-4904-9312-BC2295222A3E}" type="slidenum">
              <a:rPr lang="en-US" smtClean="0"/>
              <a:pPr/>
              <a:t>30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1141413" y="685800"/>
            <a:ext cx="4573587" cy="3429000"/>
          </a:xfrm>
        </p:spPr>
      </p:sp>
      <p:sp>
        <p:nvSpPr>
          <p:cNvPr id="17817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8180" name="Slide Number Placeholder 3"/>
          <p:cNvSpPr>
            <a:spLocks noGrp="1"/>
          </p:cNvSpPr>
          <p:nvPr>
            <p:ph type="sldNum" sz="quarter" idx="5"/>
          </p:nvPr>
        </p:nvSpPr>
        <p:spPr>
          <a:noFill/>
        </p:spPr>
        <p:txBody>
          <a:bodyPr/>
          <a:lstStyle/>
          <a:p>
            <a:fld id="{E0CB48CE-EA27-4691-9B59-CA247AB6F941}"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1141413" y="685800"/>
            <a:ext cx="4573587" cy="3429000"/>
          </a:xfrm>
        </p:spPr>
      </p:sp>
      <p:sp>
        <p:nvSpPr>
          <p:cNvPr id="179203"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9204" name="Slide Number Placeholder 3"/>
          <p:cNvSpPr>
            <a:spLocks noGrp="1"/>
          </p:cNvSpPr>
          <p:nvPr>
            <p:ph type="sldNum" sz="quarter" idx="5"/>
          </p:nvPr>
        </p:nvSpPr>
        <p:spPr>
          <a:noFill/>
        </p:spPr>
        <p:txBody>
          <a:bodyPr/>
          <a:lstStyle/>
          <a:p>
            <a:fld id="{C40D8ACC-BF27-4048-8B31-AC160117DFB2}" type="slidenum">
              <a:rPr lang="en-US" smtClean="0"/>
              <a:pPr/>
              <a:t>32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1141413" y="685800"/>
            <a:ext cx="4573587" cy="3429000"/>
          </a:xfrm>
        </p:spPr>
      </p:sp>
      <p:sp>
        <p:nvSpPr>
          <p:cNvPr id="180227"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0228" name="Slide Number Placeholder 3"/>
          <p:cNvSpPr>
            <a:spLocks noGrp="1"/>
          </p:cNvSpPr>
          <p:nvPr>
            <p:ph type="sldNum" sz="quarter" idx="5"/>
          </p:nvPr>
        </p:nvSpPr>
        <p:spPr>
          <a:noFill/>
        </p:spPr>
        <p:txBody>
          <a:bodyPr/>
          <a:lstStyle/>
          <a:p>
            <a:fld id="{949AB817-0BF7-4083-8CC6-534C6EE93E62}" type="slidenum">
              <a:rPr lang="en-US" smtClean="0"/>
              <a:pPr/>
              <a:t>34</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141413" y="685800"/>
            <a:ext cx="4573587" cy="3429000"/>
          </a:xfrm>
        </p:spPr>
      </p:sp>
      <p:sp>
        <p:nvSpPr>
          <p:cNvPr id="181251"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1252" name="Slide Number Placeholder 3"/>
          <p:cNvSpPr>
            <a:spLocks noGrp="1"/>
          </p:cNvSpPr>
          <p:nvPr>
            <p:ph type="sldNum" sz="quarter" idx="5"/>
          </p:nvPr>
        </p:nvSpPr>
        <p:spPr>
          <a:noFill/>
        </p:spPr>
        <p:txBody>
          <a:bodyPr/>
          <a:lstStyle/>
          <a:p>
            <a:fld id="{F860DAA4-0466-41C4-98BD-DEA10BC527D5}" type="slidenum">
              <a:rPr lang="en-US" smtClean="0"/>
              <a:pPr/>
              <a:t>35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1141413" y="685800"/>
            <a:ext cx="4573587" cy="3429000"/>
          </a:xfrm>
        </p:spPr>
      </p:sp>
      <p:sp>
        <p:nvSpPr>
          <p:cNvPr id="18227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2276" name="Slide Number Placeholder 3"/>
          <p:cNvSpPr>
            <a:spLocks noGrp="1"/>
          </p:cNvSpPr>
          <p:nvPr>
            <p:ph type="sldNum" sz="quarter" idx="5"/>
          </p:nvPr>
        </p:nvSpPr>
        <p:spPr>
          <a:noFill/>
        </p:spPr>
        <p:txBody>
          <a:bodyPr/>
          <a:lstStyle/>
          <a:p>
            <a:fld id="{DD7DD805-2CF8-409B-A9E7-9CD9E73A6E51}" type="slidenum">
              <a:rPr lang="en-US" smtClean="0"/>
              <a:pPr/>
              <a:t>36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1141413" y="685800"/>
            <a:ext cx="4573587" cy="3429000"/>
          </a:xfrm>
        </p:spPr>
      </p:sp>
      <p:sp>
        <p:nvSpPr>
          <p:cNvPr id="1832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3300" name="Slide Number Placeholder 3"/>
          <p:cNvSpPr>
            <a:spLocks noGrp="1"/>
          </p:cNvSpPr>
          <p:nvPr>
            <p:ph type="sldNum" sz="quarter" idx="5"/>
          </p:nvPr>
        </p:nvSpPr>
        <p:spPr>
          <a:noFill/>
        </p:spPr>
        <p:txBody>
          <a:bodyPr/>
          <a:lstStyle/>
          <a:p>
            <a:fld id="{C25C34C7-4BFC-4A1A-A404-CC8E1666FB1F}"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r>
              <a:rPr lang="en-US" dirty="0" smtClean="0"/>
              <a:t>:  Standard</a:t>
            </a:r>
            <a:r>
              <a:rPr lang="en-US" baseline="0" dirty="0" smtClean="0"/>
              <a:t> technical results slide (2-slide version). Please keep this layout and subheadings. A template is at the end of this exemplar.</a:t>
            </a:r>
            <a:endParaRPr lang="en-US" dirty="0" smtClean="0"/>
          </a:p>
          <a:p>
            <a:endParaRPr lang="en-US" dirty="0" smtClean="0"/>
          </a:p>
          <a:p>
            <a:r>
              <a:rPr lang="en-US" sz="1200" kern="1200" baseline="0" dirty="0" smtClean="0">
                <a:solidFill>
                  <a:schemeClr val="tx1"/>
                </a:solidFill>
                <a:latin typeface="+mn-lt"/>
                <a:ea typeface="+mn-ea"/>
                <a:cs typeface="+mn-cs"/>
              </a:rPr>
              <a:t>Bar-Noy, Basu, Johnson, Ramanathan, “Minimum-cost Broadcast through Varying-size Neighborcast”, </a:t>
            </a:r>
            <a:r>
              <a:rPr lang="en-US" sz="1200" i="1" kern="1200" baseline="0" dirty="0" smtClean="0">
                <a:solidFill>
                  <a:schemeClr val="tx1"/>
                </a:solidFill>
                <a:latin typeface="+mn-lt"/>
                <a:ea typeface="+mn-ea"/>
                <a:cs typeface="+mn-cs"/>
              </a:rPr>
              <a:t>Algosensors 2011, Germany, Sept 2011 </a:t>
            </a:r>
          </a:p>
          <a:p>
            <a:r>
              <a:rPr lang="en-US" sz="1200" kern="1200" baseline="0" dirty="0" smtClean="0">
                <a:solidFill>
                  <a:schemeClr val="tx1"/>
                </a:solidFill>
                <a:latin typeface="+mn-lt"/>
                <a:ea typeface="+mn-ea"/>
                <a:cs typeface="+mn-cs"/>
              </a:rPr>
              <a:t>Johnson, Phelan, Bar-Noy, Basu, Ramanathan, “Minimum-cost Broadcast through Varying-size Neighborcast”, Draft for submission to </a:t>
            </a:r>
            <a:r>
              <a:rPr lang="en-US" sz="1200" i="1" kern="1200" baseline="0" dirty="0" smtClean="0">
                <a:solidFill>
                  <a:schemeClr val="tx1"/>
                </a:solidFill>
                <a:latin typeface="+mn-lt"/>
                <a:ea typeface="+mn-ea"/>
                <a:cs typeface="+mn-cs"/>
              </a:rPr>
              <a:t>IEEE ToN </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(ToN paper has some more hardness results, simulation study and comparisons) </a:t>
            </a:r>
          </a:p>
          <a:p>
            <a:endParaRPr lang="en-US" sz="1200" kern="1200" baseline="0" dirty="0" smtClean="0">
              <a:solidFill>
                <a:schemeClr val="tx1"/>
              </a:solidFill>
              <a:latin typeface="+mn-lt"/>
              <a:ea typeface="+mn-ea"/>
              <a:cs typeface="+mn-cs"/>
            </a:endParaRPr>
          </a:p>
          <a:p>
            <a:r>
              <a:rPr lang="en-US" baseline="0" dirty="0" smtClean="0"/>
              <a:t>The problem of interest is to broadcast a message originating at a source node to all nodes in the network. </a:t>
            </a:r>
          </a:p>
          <a:p>
            <a:r>
              <a:rPr lang="en-US" baseline="0" dirty="0" smtClean="0"/>
              <a:t>Source node and relay node can multicast to a subset of their neighbors (and they may also perform multiple multicasts to disjoint sets of neighbors). If a node multicasts to a subset k of its neighbors, the incurred cost is  1 + A k^b, where A, b are non-negative constants; `1’ represents the normalized cost of the (first) transmission, and the second term the cost of ACKs and re-transmits.  The work also considers the case where the second term is either a sub-linear or a super-linear function of k. The minimum cost problem is formulated as an integer programming problem, and is NP-hard for a range of b expressed as a function of A.</a:t>
            </a:r>
          </a:p>
          <a:p>
            <a:endParaRPr lang="en-US" baseline="0" dirty="0" smtClean="0"/>
          </a:p>
          <a:p>
            <a:r>
              <a:rPr lang="en-US" baseline="0" dirty="0" smtClean="0"/>
              <a:t>The top line in the table is, in fact, a very important result: if b &gt; g(A) :=  log</a:t>
            </a:r>
            <a:r>
              <a:rPr lang="en-US" baseline="-25000" dirty="0" smtClean="0"/>
              <a:t>2</a:t>
            </a:r>
            <a:r>
              <a:rPr lang="en-US" baseline="0" dirty="0" smtClean="0"/>
              <a:t>( 2 + 1/A), then multicast cannot outperform unicast; thus, the spanning tree is optimal.</a:t>
            </a:r>
          </a:p>
          <a:p>
            <a:endParaRPr lang="en-US" baseline="0" dirty="0" smtClean="0"/>
          </a:p>
          <a:p>
            <a:r>
              <a:rPr lang="en-US" baseline="0" dirty="0" smtClean="0"/>
              <a:t>If b=0, problem reduces to the connected dominating set (CDS) problem for which approximability results are known; the approximation ratio is H</a:t>
            </a:r>
            <a:r>
              <a:rPr lang="en-US" baseline="-25000" dirty="0" smtClean="0"/>
              <a:t>Δ</a:t>
            </a:r>
            <a:r>
              <a:rPr lang="en-US" baseline="0" dirty="0" smtClean="0"/>
              <a:t>+ 2 </a:t>
            </a:r>
          </a:p>
          <a:p>
            <a:r>
              <a:rPr lang="en-US" baseline="0" dirty="0" smtClean="0"/>
              <a:t>If b=1, problem reduces to minimizing number of transmitters (equivalently the maximum leaf spanning tree); a polynomial time algorithm with approximation ratio 2 is known; the paper improves the approximation ratio by using a pruned CDS approach.</a:t>
            </a:r>
          </a:p>
          <a:p>
            <a:endParaRPr lang="en-US" baseline="0" dirty="0" smtClean="0"/>
          </a:p>
          <a:p>
            <a:r>
              <a:rPr lang="en-US" baseline="0" dirty="0" smtClean="0"/>
              <a:t>For b &gt; g(A),        spanning tree is optimal </a:t>
            </a:r>
          </a:p>
          <a:p>
            <a:r>
              <a:rPr lang="en-US" baseline="0" dirty="0" smtClean="0"/>
              <a:t>For b &lt; g(A),        the problem is shown to be NP-hard </a:t>
            </a:r>
          </a:p>
          <a:p>
            <a:endParaRPr lang="en-US" baseline="0" dirty="0" smtClean="0"/>
          </a:p>
          <a:p>
            <a:r>
              <a:rPr lang="en-US" baseline="0" dirty="0" smtClean="0"/>
              <a:t>For 1 &lt; b &lt; g(A),  the paper shows that a spanning tree has very good approximation ratio (less than 2) </a:t>
            </a:r>
          </a:p>
          <a:p>
            <a:endParaRPr lang="en-US" baseline="0" dirty="0" smtClean="0"/>
          </a:p>
          <a:p>
            <a:r>
              <a:rPr lang="en-US" baseline="0" dirty="0" smtClean="0"/>
              <a:t>For 0 &lt; b &lt; 1,      a greedy algorithm is proposed and its approximation ratio derived. Note that the approximation ratio improves with larger b and smaller Δ </a:t>
            </a:r>
          </a:p>
          <a:p>
            <a:endParaRPr lang="en-US" baseline="0" dirty="0" smtClean="0"/>
          </a:p>
          <a:p>
            <a:r>
              <a:rPr lang="en-US" baseline="0" dirty="0" smtClean="0"/>
              <a:t>Overall note that the approximation ratio becomes worse for smaller b </a:t>
            </a:r>
          </a:p>
          <a:p>
            <a:endParaRPr lang="en-US" baseline="0" dirty="0" smtClean="0"/>
          </a:p>
          <a:p>
            <a:r>
              <a:rPr lang="en-US" baseline="0" dirty="0" smtClean="0"/>
              <a:t>Note: the network size ‘n’ plays a part in the `inapproximability’ results </a:t>
            </a:r>
          </a:p>
          <a:p>
            <a:endParaRPr lang="en-US" baseline="0" dirty="0" smtClean="0"/>
          </a:p>
          <a:p>
            <a:r>
              <a:rPr lang="en-US" baseline="0" dirty="0" smtClean="0"/>
              <a:t>The model assumes a known cost function; but the exponent ‘b’ depends both upon the actual protocol as well as open the operating environment (e.g., congestion). Thus ‘b’ may vary and may be hard to estimate. How sensitive is the  proposed algorithm when there are errors in estimating ‘b’? The figure on the right shows cost (as incurred by the proposed algorithm) vs. the actual ‘b’ of the underlying cost function; the black curve is the `optimal’ one – it uses the true value of ‘b’; the performance of the algorithm when ‘b’ is assumed to be fixed at some value is shown </a:t>
            </a:r>
          </a:p>
          <a:p>
            <a:endParaRPr lang="en-US" baseline="0" dirty="0" smtClean="0"/>
          </a:p>
          <a:p>
            <a:r>
              <a:rPr lang="en-US" baseline="0" dirty="0" smtClean="0"/>
              <a:t>Here, Δ is the maximum node degree in the graph </a:t>
            </a:r>
          </a:p>
          <a:p>
            <a:r>
              <a:rPr lang="en-US" baseline="0" dirty="0" smtClean="0"/>
              <a:t> </a:t>
            </a:r>
            <a:r>
              <a:rPr lang="en-US" dirty="0" smtClean="0">
                <a:latin typeface="Arial" pitchFamily="34" charset="0"/>
                <a:ea typeface="ＭＳ Ｐゴシック" pitchFamily="34" charset="-128"/>
              </a:rPr>
              <a:t>H</a:t>
            </a:r>
            <a:r>
              <a:rPr lang="en-US" baseline="-17000" dirty="0" smtClean="0">
                <a:latin typeface="Arial" pitchFamily="34" charset="0"/>
                <a:ea typeface="ＭＳ Ｐゴシック" pitchFamily="34" charset="-128"/>
              </a:rPr>
              <a:t>n</a:t>
            </a:r>
            <a:r>
              <a:rPr lang="en-US" dirty="0" smtClean="0">
                <a:latin typeface="Arial" pitchFamily="34" charset="0"/>
                <a:ea typeface="ＭＳ Ｐゴシック" pitchFamily="34" charset="-128"/>
              </a:rPr>
              <a:t> = n-th Harmonic number = 1 + 1/2 + 1/3 + ¼ + … + 1/n ~= log (n) + \gamma + small constant</a:t>
            </a:r>
          </a:p>
          <a:p>
            <a:r>
              <a:rPr lang="en-US" dirty="0" smtClean="0">
                <a:latin typeface="Arial" pitchFamily="34" charset="0"/>
                <a:ea typeface="ＭＳ Ｐゴシック" pitchFamily="34" charset="-128"/>
              </a:rPr>
              <a:t>Where</a:t>
            </a:r>
            <a:r>
              <a:rPr lang="en-US" baseline="0" dirty="0" smtClean="0">
                <a:latin typeface="Arial" pitchFamily="34" charset="0"/>
                <a:ea typeface="ＭＳ Ｐゴシック" pitchFamily="34" charset="-128"/>
              </a:rPr>
              <a:t> \gamma is the Euler-Mascheroni constant, approximately 0.5772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899B0E-4B3A-46F4-90D6-58B4D7EB6ED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1141413" y="685800"/>
            <a:ext cx="4573587" cy="3429000"/>
          </a:xfrm>
        </p:spPr>
      </p:sp>
      <p:sp>
        <p:nvSpPr>
          <p:cNvPr id="184323"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4324" name="Slide Number Placeholder 3"/>
          <p:cNvSpPr>
            <a:spLocks noGrp="1"/>
          </p:cNvSpPr>
          <p:nvPr>
            <p:ph type="sldNum" sz="quarter" idx="5"/>
          </p:nvPr>
        </p:nvSpPr>
        <p:spPr>
          <a:noFill/>
        </p:spPr>
        <p:txBody>
          <a:bodyPr/>
          <a:lstStyle/>
          <a:p>
            <a:fld id="{8A250AFF-5E1F-49F3-87D1-E998E1497253}" type="slidenum">
              <a:rPr lang="en-US" smtClean="0"/>
              <a:pPr/>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50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1. Traditional subgraph matching</a:t>
            </a:r>
            <a:endParaRPr lang="zh-CN" altLang="en-US" dirty="0"/>
          </a:p>
        </p:txBody>
      </p:sp>
      <p:sp>
        <p:nvSpPr>
          <p:cNvPr id="4" name="灯片编号占位符 3"/>
          <p:cNvSpPr>
            <a:spLocks noGrp="1"/>
          </p:cNvSpPr>
          <p:nvPr>
            <p:ph type="sldNum" sz="quarter" idx="10"/>
          </p:nvPr>
        </p:nvSpPr>
        <p:spPr/>
        <p:txBody>
          <a:bodyPr/>
          <a:lstStyle/>
          <a:p>
            <a:fld id="{EC899B0E-4B3A-46F4-90D6-58B4D7EB6ED6}" type="slidenum">
              <a:rPr lang="en-US" smtClean="0"/>
              <a:pPr/>
              <a:t>51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52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Traditional graph pattern matching…</a:t>
            </a:r>
          </a:p>
          <a:p>
            <a:r>
              <a:rPr lang="en-GB" altLang="zh-CN" dirty="0" smtClean="0"/>
              <a:t>Simulation comes from automaton verification</a:t>
            </a:r>
            <a:endParaRPr lang="zh-CN" altLang="en-US" dirty="0"/>
          </a:p>
        </p:txBody>
      </p:sp>
      <p:sp>
        <p:nvSpPr>
          <p:cNvPr id="4" name="灯片编号占位符 3"/>
          <p:cNvSpPr>
            <a:spLocks noGrp="1"/>
          </p:cNvSpPr>
          <p:nvPr>
            <p:ph type="sldNum" sz="quarter" idx="10"/>
          </p:nvPr>
        </p:nvSpPr>
        <p:spPr/>
        <p:txBody>
          <a:bodyPr/>
          <a:lstStyle/>
          <a:p>
            <a:fld id="{EC899B0E-4B3A-46F4-90D6-58B4D7EB6ED6}" type="slidenum">
              <a:rPr lang="en-US" smtClean="0"/>
              <a:pPr/>
              <a:t>53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54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This suggests a revision or</a:t>
            </a:r>
            <a:r>
              <a:rPr lang="en-GB" altLang="zh-CN" baseline="0" dirty="0" smtClean="0"/>
              <a:t> extension of graph homomorphism which support edge to path matching.</a:t>
            </a:r>
            <a:endParaRPr lang="zh-CN" altLang="en-US" dirty="0"/>
          </a:p>
        </p:txBody>
      </p:sp>
      <p:sp>
        <p:nvSpPr>
          <p:cNvPr id="4" name="灯片编号占位符 3"/>
          <p:cNvSpPr>
            <a:spLocks noGrp="1"/>
          </p:cNvSpPr>
          <p:nvPr>
            <p:ph type="sldNum" sz="quarter" idx="10"/>
          </p:nvPr>
        </p:nvSpPr>
        <p:spPr/>
        <p:txBody>
          <a:bodyPr/>
          <a:lstStyle/>
          <a:p>
            <a:fld id="{EC899B0E-4B3A-46F4-90D6-58B4D7EB6ED6}" type="slidenum">
              <a:rPr lang="en-US" smtClean="0"/>
              <a:pPr/>
              <a:t>55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56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There</a:t>
            </a:r>
            <a:r>
              <a:rPr lang="en-GB" altLang="zh-CN" baseline="0" dirty="0" smtClean="0"/>
              <a:t> have been work on extending graph pattern matching to edge-path matching, over patterns as trees, directed acyclic graphs and general graphs. </a:t>
            </a:r>
          </a:p>
          <a:p>
            <a:endParaRPr lang="en-GB" altLang="zh-CN" baseline="0" dirty="0" smtClean="0"/>
          </a:p>
          <a:p>
            <a:r>
              <a:rPr lang="en-GB" altLang="zh-CN" sz="1200" kern="1200" baseline="0" dirty="0" smtClean="0">
                <a:solidFill>
                  <a:schemeClr val="tx1"/>
                </a:solidFill>
                <a:latin typeface="+mn-lt"/>
                <a:ea typeface="+mn-ea"/>
                <a:cs typeface="+mn-cs"/>
              </a:rPr>
              <a:t>An </a:t>
            </a:r>
            <a:r>
              <a:rPr lang="en-US" altLang="zh-CN" sz="1200" kern="1200" baseline="0" dirty="0" smtClean="0">
                <a:solidFill>
                  <a:schemeClr val="tx1"/>
                </a:solidFill>
                <a:latin typeface="+mn-lt"/>
                <a:ea typeface="+mn-ea"/>
                <a:cs typeface="+mn-cs"/>
              </a:rPr>
              <a:t>approximate retrieval method is proposed for matching trees [24],</a:t>
            </a:r>
          </a:p>
          <a:p>
            <a:r>
              <a:rPr lang="en-US" altLang="zh-CN" sz="1200" kern="1200" baseline="0" dirty="0" smtClean="0">
                <a:solidFill>
                  <a:schemeClr val="tx1"/>
                </a:solidFill>
                <a:latin typeface="+mn-lt"/>
                <a:ea typeface="+mn-ea"/>
                <a:cs typeface="+mn-cs"/>
              </a:rPr>
              <a:t>which identifies and merges regions of XML data that are similar</a:t>
            </a:r>
          </a:p>
          <a:p>
            <a:r>
              <a:rPr lang="en-US" altLang="zh-CN" sz="1200" kern="1200" baseline="0" dirty="0" smtClean="0">
                <a:solidFill>
                  <a:schemeClr val="tx1"/>
                </a:solidFill>
                <a:latin typeface="+mn-lt"/>
                <a:ea typeface="+mn-ea"/>
                <a:cs typeface="+mn-cs"/>
              </a:rPr>
              <a:t>to a given pattern, by using an inverted index. Stack-based algorithms</a:t>
            </a:r>
          </a:p>
          <a:p>
            <a:r>
              <a:rPr lang="en-US" altLang="zh-CN" sz="1200" kern="1200" baseline="0" dirty="0" smtClean="0">
                <a:solidFill>
                  <a:schemeClr val="tx1"/>
                </a:solidFill>
                <a:latin typeface="+mn-lt"/>
                <a:ea typeface="+mn-ea"/>
                <a:cs typeface="+mn-cs"/>
              </a:rPr>
              <a:t>are studied for matching DAGs in Chen VLDB 05, by leveraging filtering</a:t>
            </a:r>
          </a:p>
          <a:p>
            <a:r>
              <a:rPr lang="en-US" altLang="zh-CN" sz="1200" kern="1200" baseline="0" dirty="0" smtClean="0">
                <a:solidFill>
                  <a:schemeClr val="tx1"/>
                </a:solidFill>
                <a:latin typeface="+mn-lt"/>
                <a:ea typeface="+mn-ea"/>
                <a:cs typeface="+mn-cs"/>
              </a:rPr>
              <a:t>for early pruning. Exponential-time algorithms for matching general</a:t>
            </a:r>
          </a:p>
          <a:p>
            <a:r>
              <a:rPr lang="en-US" altLang="zh-CN" sz="1200" kern="1200" baseline="0" dirty="0" smtClean="0">
                <a:solidFill>
                  <a:schemeClr val="tx1"/>
                </a:solidFill>
                <a:latin typeface="+mn-lt"/>
                <a:ea typeface="+mn-ea"/>
                <a:cs typeface="+mn-cs"/>
              </a:rPr>
              <a:t>graphs are developed in [11], based on join operations over</a:t>
            </a:r>
          </a:p>
          <a:p>
            <a:r>
              <a:rPr lang="en-US" altLang="zh-CN" sz="1200" kern="1200" baseline="0" dirty="0" smtClean="0">
                <a:solidFill>
                  <a:schemeClr val="tx1"/>
                </a:solidFill>
                <a:latin typeface="+mn-lt"/>
                <a:ea typeface="+mn-ea"/>
                <a:cs typeface="+mn-cs"/>
              </a:rPr>
              <a:t>graphs encoded as tables. A notion of XML schema embedding is</a:t>
            </a:r>
          </a:p>
          <a:p>
            <a:r>
              <a:rPr lang="en-US" altLang="zh-CN" sz="1200" kern="1200" baseline="0" dirty="0" smtClean="0">
                <a:solidFill>
                  <a:schemeClr val="tx1"/>
                </a:solidFill>
                <a:latin typeface="+mn-lt"/>
                <a:ea typeface="+mn-ea"/>
                <a:cs typeface="+mn-cs"/>
              </a:rPr>
              <a:t>studied in Fan TODS 08, which is a special case of </a:t>
            </a:r>
            <a:r>
              <a:rPr lang="en-US" altLang="zh-CN" sz="1200" i="1" kern="1200" baseline="0" dirty="0" smtClean="0">
                <a:solidFill>
                  <a:schemeClr val="tx1"/>
                </a:solidFill>
                <a:latin typeface="+mn-lt"/>
                <a:ea typeface="+mn-ea"/>
                <a:cs typeface="+mn-cs"/>
              </a:rPr>
              <a:t>p-</a:t>
            </a:r>
            <a:r>
              <a:rPr lang="en-US" altLang="zh-CN" sz="1200" i="1" kern="1200" baseline="0" dirty="0" err="1" smtClean="0">
                <a:solidFill>
                  <a:schemeClr val="tx1"/>
                </a:solidFill>
                <a:latin typeface="+mn-lt"/>
                <a:ea typeface="+mn-ea"/>
                <a:cs typeface="+mn-cs"/>
              </a:rPr>
              <a:t>hom</a:t>
            </a:r>
            <a:r>
              <a:rPr lang="en-US" altLang="zh-CN" sz="1200" i="1" kern="1200" baseline="0" dirty="0" smtClean="0">
                <a:solidFill>
                  <a:schemeClr val="tx1"/>
                </a:solidFill>
                <a:latin typeface="+mn-lt"/>
                <a:ea typeface="+mn-ea"/>
                <a:cs typeface="+mn-cs"/>
              </a:rPr>
              <a:t> with two extra</a:t>
            </a:r>
          </a:p>
          <a:p>
            <a:r>
              <a:rPr lang="en-US" altLang="zh-CN" sz="1200" kern="1200" baseline="0" dirty="0" smtClean="0">
                <a:solidFill>
                  <a:schemeClr val="tx1"/>
                </a:solidFill>
                <a:latin typeface="+mn-lt"/>
                <a:ea typeface="+mn-ea"/>
                <a:cs typeface="+mn-cs"/>
              </a:rPr>
              <a:t>conditions. A form of graph pattern matching is considered </a:t>
            </a:r>
            <a:r>
              <a:rPr lang="en-US" altLang="zh-CN" sz="1200" kern="1200" baseline="0" dirty="0" err="1" smtClean="0">
                <a:solidFill>
                  <a:schemeClr val="tx1"/>
                </a:solidFill>
                <a:latin typeface="+mn-lt"/>
                <a:ea typeface="+mn-ea"/>
                <a:cs typeface="+mn-cs"/>
              </a:rPr>
              <a:t>Zou</a:t>
            </a:r>
            <a:r>
              <a:rPr lang="en-US" altLang="zh-CN" sz="1200" kern="1200" baseline="0" dirty="0" smtClean="0">
                <a:solidFill>
                  <a:schemeClr val="tx1"/>
                </a:solidFill>
                <a:latin typeface="+mn-lt"/>
                <a:ea typeface="+mn-ea"/>
                <a:cs typeface="+mn-cs"/>
              </a:rPr>
              <a:t> VLDB 09</a:t>
            </a:r>
          </a:p>
          <a:p>
            <a:r>
              <a:rPr lang="en-US" altLang="zh-CN" sz="1200" kern="1200" baseline="0" dirty="0" smtClean="0">
                <a:solidFill>
                  <a:schemeClr val="tx1"/>
                </a:solidFill>
                <a:latin typeface="+mn-lt"/>
                <a:ea typeface="+mn-ea"/>
                <a:cs typeface="+mn-cs"/>
              </a:rPr>
              <a:t>in which edges denote paths with a fixed length.</a:t>
            </a:r>
          </a:p>
          <a:p>
            <a:endParaRPr lang="zh-CN" altLang="en-US" dirty="0"/>
          </a:p>
        </p:txBody>
      </p:sp>
      <p:sp>
        <p:nvSpPr>
          <p:cNvPr id="4" name="灯片编号占位符 3"/>
          <p:cNvSpPr>
            <a:spLocks noGrp="1"/>
          </p:cNvSpPr>
          <p:nvPr>
            <p:ph type="sldNum" sz="quarter" idx="10"/>
          </p:nvPr>
        </p:nvSpPr>
        <p:spPr/>
        <p:txBody>
          <a:bodyPr/>
          <a:lstStyle/>
          <a:p>
            <a:fld id="{EC899B0E-4B3A-46F4-90D6-58B4D7EB6ED6}" type="slidenum">
              <a:rPr lang="en-US" smtClean="0"/>
              <a:pPr/>
              <a:t>57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Path</a:t>
            </a:r>
            <a:r>
              <a:rPr lang="en-GB" altLang="zh-CN" baseline="0" dirty="0" smtClean="0"/>
              <a:t> - homomorphism</a:t>
            </a:r>
            <a:endParaRPr lang="zh-CN" altLang="en-US" dirty="0"/>
          </a:p>
        </p:txBody>
      </p:sp>
      <p:sp>
        <p:nvSpPr>
          <p:cNvPr id="4" name="灯片编号占位符 3"/>
          <p:cNvSpPr>
            <a:spLocks noGrp="1"/>
          </p:cNvSpPr>
          <p:nvPr>
            <p:ph type="sldNum" sz="quarter" idx="10"/>
          </p:nvPr>
        </p:nvSpPr>
        <p:spPr/>
        <p:txBody>
          <a:bodyPr/>
          <a:lstStyle/>
          <a:p>
            <a:fld id="{EC899B0E-4B3A-46F4-90D6-58B4D7EB6ED6}" type="slidenum">
              <a:rPr lang="en-US" smtClean="0"/>
              <a:pPr/>
              <a:t>58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9</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59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60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All the effort on extending subgraph isomorphism</a:t>
            </a:r>
            <a:r>
              <a:rPr lang="en-GB" altLang="zh-CN" baseline="0" dirty="0" smtClean="0"/>
              <a:t> end up with intractable results. </a:t>
            </a:r>
          </a:p>
          <a:p>
            <a:r>
              <a:rPr lang="en-GB" altLang="zh-CN" baseline="0" dirty="0" smtClean="0"/>
              <a:t>So now comes the question. </a:t>
            </a:r>
          </a:p>
          <a:p>
            <a:r>
              <a:rPr lang="en-GB" altLang="zh-CN" baseline="0" dirty="0" smtClean="0"/>
              <a:t>Can we formulate a pattern matching which preserves structural/topological information and node semantics, </a:t>
            </a:r>
          </a:p>
          <a:p>
            <a:r>
              <a:rPr lang="en-GB" altLang="zh-CN" baseline="0" dirty="0" smtClean="0"/>
              <a:t>while strike a balance between the expressive power and the complexity, and are even more practical than </a:t>
            </a:r>
          </a:p>
          <a:p>
            <a:r>
              <a:rPr lang="en-GB" altLang="zh-CN" baseline="0" dirty="0" smtClean="0"/>
              <a:t>Subgraph isomorphism? </a:t>
            </a:r>
          </a:p>
        </p:txBody>
      </p:sp>
      <p:sp>
        <p:nvSpPr>
          <p:cNvPr id="4" name="灯片编号占位符 3"/>
          <p:cNvSpPr>
            <a:spLocks noGrp="1"/>
          </p:cNvSpPr>
          <p:nvPr>
            <p:ph type="sldNum" sz="quarter" idx="10"/>
          </p:nvPr>
        </p:nvSpPr>
        <p:spPr/>
        <p:txBody>
          <a:bodyPr/>
          <a:lstStyle/>
          <a:p>
            <a:fld id="{EC899B0E-4B3A-46F4-90D6-58B4D7EB6ED6}" type="slidenum">
              <a:rPr lang="en-US" smtClean="0"/>
              <a:pPr/>
              <a:t>61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62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en-GB" altLang="zh-CN" dirty="0" smtClean="0"/>
              <a:t>function-based matching may still</a:t>
            </a:r>
            <a:r>
              <a:rPr lang="en-GB" altLang="zh-CN" baseline="0" dirty="0" smtClean="0"/>
              <a:t> be restrictive especially in searching organizations and groups;</a:t>
            </a:r>
          </a:p>
          <a:p>
            <a:pPr marL="228600" indent="-228600">
              <a:buAutoNum type="arabicPeriod"/>
            </a:pPr>
            <a:r>
              <a:rPr lang="en-GB" altLang="zh-CN" baseline="0" dirty="0" smtClean="0"/>
              <a:t>Identical labelling or similarity labelling could be restrictive;</a:t>
            </a:r>
          </a:p>
          <a:p>
            <a:pPr marL="228600" indent="-228600">
              <a:buNone/>
            </a:pPr>
            <a:r>
              <a:rPr lang="en-GB" altLang="zh-CN" baseline="0" dirty="0" smtClean="0"/>
              <a:t>In a nutshell, the pattern matching is to identify all the matches – these matches may not necessarily be isomorphic to the pattern! Also as illustrated by the previous slides. </a:t>
            </a:r>
          </a:p>
        </p:txBody>
      </p:sp>
      <p:sp>
        <p:nvSpPr>
          <p:cNvPr id="4" name="灯片编号占位符 3"/>
          <p:cNvSpPr>
            <a:spLocks noGrp="1"/>
          </p:cNvSpPr>
          <p:nvPr>
            <p:ph type="sldNum" sz="quarter" idx="10"/>
          </p:nvPr>
        </p:nvSpPr>
        <p:spPr/>
        <p:txBody>
          <a:bodyPr/>
          <a:lstStyle/>
          <a:p>
            <a:fld id="{EC899B0E-4B3A-46F4-90D6-58B4D7EB6ED6}" type="slidenum">
              <a:rPr lang="en-US" smtClean="0"/>
              <a:pPr/>
              <a:t>63</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64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65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66</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This</a:t>
            </a:r>
            <a:r>
              <a:rPr lang="en-GB" altLang="zh-CN" baseline="0" dirty="0" smtClean="0"/>
              <a:t> work formulate graph pattern matching with bounded simulation that is solvable in PTIME, which strikes a balance in </a:t>
            </a:r>
          </a:p>
          <a:p>
            <a:r>
              <a:rPr lang="en-GB" altLang="zh-CN" baseline="0" dirty="0" smtClean="0"/>
              <a:t>Expressive power and computational complexity. </a:t>
            </a:r>
          </a:p>
          <a:p>
            <a:endParaRPr lang="en-GB" altLang="zh-CN" baseline="0" dirty="0" smtClean="0"/>
          </a:p>
          <a:p>
            <a:r>
              <a:rPr lang="en-GB" altLang="zh-CN" baseline="0" dirty="0" smtClean="0"/>
              <a:t>Note that the notion bounded simulation maps edges to any path, but not necessarily simple path. Otherwise the problem easily becomes intractable.  </a:t>
            </a:r>
          </a:p>
        </p:txBody>
      </p:sp>
      <p:sp>
        <p:nvSpPr>
          <p:cNvPr id="4" name="灯片编号占位符 3"/>
          <p:cNvSpPr>
            <a:spLocks noGrp="1"/>
          </p:cNvSpPr>
          <p:nvPr>
            <p:ph type="sldNum" sz="quarter" idx="10"/>
          </p:nvPr>
        </p:nvSpPr>
        <p:spPr/>
        <p:txBody>
          <a:bodyPr/>
          <a:lstStyle/>
          <a:p>
            <a:fld id="{EC899B0E-4B3A-46F4-90D6-58B4D7EB6ED6}" type="slidenum">
              <a:rPr lang="en-US" smtClean="0"/>
              <a:pPr/>
              <a:t>67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dirty="0" smtClean="0"/>
              <a:t>Regular</a:t>
            </a:r>
            <a:r>
              <a:rPr lang="en-GB" altLang="zh-CN" baseline="0" dirty="0" smtClean="0"/>
              <a:t> expression: difference – high complexity</a:t>
            </a:r>
            <a:endParaRPr lang="zh-CN" altLang="en-US" dirty="0"/>
          </a:p>
        </p:txBody>
      </p:sp>
      <p:sp>
        <p:nvSpPr>
          <p:cNvPr id="4" name="灯片编号占位符 3"/>
          <p:cNvSpPr>
            <a:spLocks noGrp="1"/>
          </p:cNvSpPr>
          <p:nvPr>
            <p:ph type="sldNum" sz="quarter" idx="10"/>
          </p:nvPr>
        </p:nvSpPr>
        <p:spPr/>
        <p:txBody>
          <a:bodyPr/>
          <a:lstStyle/>
          <a:p>
            <a:fld id="{EC899B0E-4B3A-46F4-90D6-58B4D7EB6ED6}" type="slidenum">
              <a:rPr lang="en-US" smtClean="0"/>
              <a:pPr/>
              <a:t>68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10</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69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72</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74</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75</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76</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77</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11</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79</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80</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81</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82</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83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84</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C899B0E-4B3A-46F4-90D6-58B4D7EB6ED6}" type="slidenum">
              <a:rPr lang="en-US" smtClean="0"/>
              <a:pPr/>
              <a:t>85</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1141413" y="685800"/>
            <a:ext cx="4573587" cy="3429000"/>
          </a:xfrm>
        </p:spPr>
      </p:sp>
      <p:sp>
        <p:nvSpPr>
          <p:cNvPr id="18739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7396" name="Slide Number Placeholder 3"/>
          <p:cNvSpPr>
            <a:spLocks noGrp="1"/>
          </p:cNvSpPr>
          <p:nvPr>
            <p:ph type="sldNum" sz="quarter" idx="5"/>
          </p:nvPr>
        </p:nvSpPr>
        <p:spPr>
          <a:noFill/>
        </p:spPr>
        <p:txBody>
          <a:bodyPr/>
          <a:lstStyle/>
          <a:p>
            <a:fld id="{E0DA5958-BBD9-4DDD-B07E-00A3EB7253AD}" type="slidenum">
              <a:rPr lang="en-US" smtClean="0"/>
              <a:pPr/>
              <a:t>90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141413" y="685800"/>
            <a:ext cx="4573587" cy="3429000"/>
          </a:xfrm>
        </p:spPr>
      </p:sp>
      <p:sp>
        <p:nvSpPr>
          <p:cNvPr id="18841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8420" name="Slide Number Placeholder 3"/>
          <p:cNvSpPr>
            <a:spLocks noGrp="1"/>
          </p:cNvSpPr>
          <p:nvPr>
            <p:ph type="sldNum" sz="quarter" idx="5"/>
          </p:nvPr>
        </p:nvSpPr>
        <p:spPr>
          <a:noFill/>
        </p:spPr>
        <p:txBody>
          <a:bodyPr/>
          <a:lstStyle/>
          <a:p>
            <a:fld id="{64F4B75E-8425-49EB-A12A-C5D0FF22BE1F}" type="slidenum">
              <a:rPr lang="en-US" smtClean="0"/>
              <a:pPr/>
              <a:t>91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xfrm>
            <a:off x="1141413" y="685800"/>
            <a:ext cx="4573587" cy="3429000"/>
          </a:xfrm>
        </p:spPr>
      </p:sp>
      <p:sp>
        <p:nvSpPr>
          <p:cNvPr id="189443"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89444" name="Slide Number Placeholder 3"/>
          <p:cNvSpPr>
            <a:spLocks noGrp="1"/>
          </p:cNvSpPr>
          <p:nvPr>
            <p:ph type="sldNum" sz="quarter" idx="5"/>
          </p:nvPr>
        </p:nvSpPr>
        <p:spPr>
          <a:noFill/>
        </p:spPr>
        <p:txBody>
          <a:bodyPr/>
          <a:lstStyle/>
          <a:p>
            <a:fld id="{BEF6978A-CE22-4F5E-9964-AF521A1D1350}" type="slidenum">
              <a:rPr lang="en-US" smtClean="0"/>
              <a:pPr/>
              <a:t>92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12</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41413" y="685800"/>
            <a:ext cx="4573587" cy="3429000"/>
          </a:xfrm>
        </p:spPr>
      </p:sp>
      <p:sp>
        <p:nvSpPr>
          <p:cNvPr id="190467"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90468" name="Slide Number Placeholder 3"/>
          <p:cNvSpPr>
            <a:spLocks noGrp="1"/>
          </p:cNvSpPr>
          <p:nvPr>
            <p:ph type="sldNum" sz="quarter" idx="5"/>
          </p:nvPr>
        </p:nvSpPr>
        <p:spPr>
          <a:noFill/>
        </p:spPr>
        <p:txBody>
          <a:bodyPr/>
          <a:lstStyle/>
          <a:p>
            <a:fld id="{84A305FB-E882-4B86-9412-1BC02E8A2F36}" type="slidenum">
              <a:rPr lang="en-US" smtClean="0"/>
              <a:pPr/>
              <a:t>93</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141413" y="685800"/>
            <a:ext cx="4573587" cy="3429000"/>
          </a:xfrm>
        </p:spPr>
      </p:sp>
      <p:sp>
        <p:nvSpPr>
          <p:cNvPr id="191491"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91492" name="Slide Number Placeholder 3"/>
          <p:cNvSpPr>
            <a:spLocks noGrp="1"/>
          </p:cNvSpPr>
          <p:nvPr>
            <p:ph type="sldNum" sz="quarter" idx="5"/>
          </p:nvPr>
        </p:nvSpPr>
        <p:spPr>
          <a:noFill/>
        </p:spPr>
        <p:txBody>
          <a:bodyPr/>
          <a:lstStyle/>
          <a:p>
            <a:fld id="{F4AAF4BA-8093-4D81-A4F3-BD921E617589}" type="slidenum">
              <a:rPr lang="en-US" smtClean="0"/>
              <a:pPr/>
              <a:t>94</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141413" y="685800"/>
            <a:ext cx="4573587" cy="3429000"/>
          </a:xfrm>
        </p:spPr>
      </p:sp>
      <p:sp>
        <p:nvSpPr>
          <p:cNvPr id="19251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92516" name="Slide Number Placeholder 3"/>
          <p:cNvSpPr>
            <a:spLocks noGrp="1"/>
          </p:cNvSpPr>
          <p:nvPr>
            <p:ph type="sldNum" sz="quarter" idx="5"/>
          </p:nvPr>
        </p:nvSpPr>
        <p:spPr>
          <a:noFill/>
        </p:spPr>
        <p:txBody>
          <a:bodyPr/>
          <a:lstStyle/>
          <a:p>
            <a:fld id="{71DFBEAD-509B-4EEE-AE39-3DA0AFC1FC5C}" type="slidenum">
              <a:rPr lang="en-US" smtClean="0"/>
              <a:pPr/>
              <a:t>95</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xfrm>
            <a:off x="1141413" y="685800"/>
            <a:ext cx="4573587" cy="3429000"/>
          </a:xfrm>
        </p:spPr>
      </p:sp>
      <p:sp>
        <p:nvSpPr>
          <p:cNvPr id="19353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93540" name="Slide Number Placeholder 3"/>
          <p:cNvSpPr>
            <a:spLocks noGrp="1"/>
          </p:cNvSpPr>
          <p:nvPr>
            <p:ph type="sldNum" sz="quarter" idx="5"/>
          </p:nvPr>
        </p:nvSpPr>
        <p:spPr>
          <a:noFill/>
        </p:spPr>
        <p:txBody>
          <a:bodyPr/>
          <a:lstStyle/>
          <a:p>
            <a:fld id="{A7195078-2F97-453F-B4B2-6DF8F02D3664}" type="slidenum">
              <a:rPr lang="en-US" smtClean="0"/>
              <a:pPr/>
              <a:t>96</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41413" y="685800"/>
            <a:ext cx="4573587" cy="3429000"/>
          </a:xfrm>
        </p:spPr>
      </p:sp>
      <p:sp>
        <p:nvSpPr>
          <p:cNvPr id="194563"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94564" name="Slide Number Placeholder 3"/>
          <p:cNvSpPr>
            <a:spLocks noGrp="1"/>
          </p:cNvSpPr>
          <p:nvPr>
            <p:ph type="sldNum" sz="quarter" idx="5"/>
          </p:nvPr>
        </p:nvSpPr>
        <p:spPr>
          <a:noFill/>
        </p:spPr>
        <p:txBody>
          <a:bodyPr/>
          <a:lstStyle/>
          <a:p>
            <a:fld id="{A1558915-9F1A-4E12-BA2A-F66529709FF8}" type="slidenum">
              <a:rPr lang="en-US" smtClean="0"/>
              <a:pPr/>
              <a:t>97</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6610" name="Slide Image Placeholder 1"/>
          <p:cNvSpPr>
            <a:spLocks noGrp="1" noRot="1" noChangeAspect="1" noChangeArrowheads="1" noTextEdit="1"/>
          </p:cNvSpPr>
          <p:nvPr>
            <p:ph type="sldImg" idx="4294967295"/>
          </p:nvPr>
        </p:nvSpPr>
        <p:spPr>
          <a:xfrm>
            <a:off x="-2562225" y="3175"/>
            <a:ext cx="8123238" cy="6092825"/>
          </a:xfrm>
        </p:spPr>
      </p:sp>
      <p:sp>
        <p:nvSpPr>
          <p:cNvPr id="196611" name="Notes Placeholder 2"/>
          <p:cNvSpPr>
            <a:spLocks noGrp="1" noRot="1" noChangeAspect="1" noChangeArrowheads="1"/>
          </p:cNvSpPr>
          <p:nvPr>
            <p:ph type="body" idx="1"/>
          </p:nvPr>
        </p:nvSpPr>
        <p:spPr bwMode="auto">
          <a:xfrm>
            <a:off x="601148" y="1667961"/>
            <a:ext cx="7428478" cy="4064945"/>
          </a:xfrm>
          <a:prstGeom prst="rect">
            <a:avLst/>
          </a:prstGeom>
          <a:noFill/>
          <a:ln>
            <a:miter lim="800000"/>
            <a:headEnd/>
            <a:tailEnd/>
          </a:ln>
        </p:spPr>
        <p:txBody>
          <a:bodyPr/>
          <a:lstStyle/>
          <a:p>
            <a:pPr lvl="1"/>
            <a:r>
              <a:rPr lang="en-US" smtClean="0">
                <a:ea typeface="宋体" pitchFamily="2" charset="-122"/>
              </a:rPr>
              <a:t>Product set based transaction-rule association process</a:t>
            </a:r>
            <a:endParaRPr lang="en-US" altLang="en-US" smtClean="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0706" name="Slide Image Placeholder 1"/>
          <p:cNvSpPr>
            <a:spLocks noGrp="1" noRot="1" noChangeAspect="1" noChangeArrowheads="1" noTextEdit="1"/>
          </p:cNvSpPr>
          <p:nvPr>
            <p:ph type="sldImg" idx="4294967295"/>
          </p:nvPr>
        </p:nvSpPr>
        <p:spPr>
          <a:xfrm>
            <a:off x="1968622238" y="3175"/>
            <a:ext cx="211740750" cy="158805563"/>
          </a:xfrm>
        </p:spPr>
      </p:sp>
      <p:sp>
        <p:nvSpPr>
          <p:cNvPr id="200707" name="Notes Placeholder 2"/>
          <p:cNvSpPr>
            <a:spLocks noGrp="1" noRot="1" noChangeAspect="1" noChangeArrowheads="1"/>
          </p:cNvSpPr>
          <p:nvPr>
            <p:ph type="body" idx="1"/>
          </p:nvPr>
        </p:nvSpPr>
        <p:spPr bwMode="auto">
          <a:xfrm>
            <a:off x="601148" y="1667961"/>
            <a:ext cx="7428478" cy="4064945"/>
          </a:xfrm>
          <a:prstGeom prst="rect">
            <a:avLst/>
          </a:prstGeom>
          <a:noFill/>
          <a:ln>
            <a:miter lim="800000"/>
            <a:headEnd/>
            <a:tailEnd/>
          </a:ln>
        </p:spPr>
        <p:txBody>
          <a:bodyPr/>
          <a:lstStyle/>
          <a:p>
            <a:pPr lvl="1"/>
            <a:r>
              <a:rPr lang="en-US" smtClean="0">
                <a:ea typeface="宋体" pitchFamily="2" charset="-122"/>
              </a:rPr>
              <a:t>Traverse through T to generate rule set R </a:t>
            </a:r>
            <a:endParaRPr lang="en-US" altLang="en-US" smtClean="0">
              <a:ea typeface="宋体" pitchFamily="2" charset="-122"/>
            </a:endParaRPr>
          </a:p>
          <a:p>
            <a:pPr lvl="1"/>
            <a:r>
              <a:rPr lang="en-US" smtClean="0">
                <a:ea typeface="宋体" pitchFamily="2" charset="-122"/>
              </a:rPr>
              <a:t>Find the rules in R that are associated with </a:t>
            </a:r>
            <a:r>
              <a:rPr lang="en-US" altLang="en-US" smtClean="0">
                <a:ea typeface="宋体" pitchFamily="2" charset="-122"/>
              </a:rPr>
              <a:t>γ </a:t>
            </a:r>
          </a:p>
          <a:p>
            <a:pPr lvl="1"/>
            <a:r>
              <a:rPr lang="en-US" smtClean="0">
                <a:ea typeface="宋体" pitchFamily="2" charset="-122"/>
              </a:rPr>
              <a:t>Compute the mutual promotion value for each associated rule</a:t>
            </a:r>
            <a:endParaRPr lang="en-US" altLang="en-US" smtClean="0">
              <a:ea typeface="宋体" pitchFamily="2" charset="-122"/>
            </a:endParaRPr>
          </a:p>
          <a:p>
            <a:pPr lvl="1"/>
            <a:r>
              <a:rPr lang="en-US" smtClean="0">
                <a:ea typeface="宋体" pitchFamily="2" charset="-122"/>
              </a:rPr>
              <a:t>Each rule’s contribution value is computed based on its mutual promotion value</a:t>
            </a:r>
            <a:endParaRPr lang="en-US" altLang="en-US" smtClean="0">
              <a:ea typeface="宋体" pitchFamily="2" charset="-122"/>
            </a:endParaRPr>
          </a:p>
          <a:p>
            <a:pPr lvl="1"/>
            <a:r>
              <a:rPr lang="en-US" smtClean="0">
                <a:ea typeface="宋体" pitchFamily="2" charset="-122"/>
              </a:rPr>
              <a:t>Aggregate all rules’ contribution values as the promotion value of </a:t>
            </a:r>
            <a:r>
              <a:rPr lang="en-US" altLang="en-US" smtClean="0">
                <a:ea typeface="宋体" pitchFamily="2" charset="-122"/>
              </a:rPr>
              <a:t>γ</a:t>
            </a:r>
          </a:p>
          <a:p>
            <a:endParaRPr lang="en-US" smtClean="0">
              <a:ea typeface="宋体" pitchFamily="2" charset="-122"/>
            </a:endParaRPr>
          </a:p>
          <a:p>
            <a:endParaRPr lang="en-US" altLang="en-US" smtClean="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3778" name="Slide Image Placeholder 1"/>
          <p:cNvSpPr>
            <a:spLocks noGrp="1" noRot="1" noChangeAspect="1" noChangeArrowheads="1" noTextEdit="1"/>
          </p:cNvSpPr>
          <p:nvPr>
            <p:ph type="sldImg" idx="4294967295"/>
          </p:nvPr>
        </p:nvSpPr>
        <p:spPr>
          <a:xfrm>
            <a:off x="284163" y="0"/>
            <a:ext cx="3175" cy="3175"/>
          </a:xfrm>
        </p:spPr>
      </p:sp>
      <p:sp>
        <p:nvSpPr>
          <p:cNvPr id="203779" name="Notes Placeholder 2"/>
          <p:cNvSpPr>
            <a:spLocks noGrp="1" noRot="1" noChangeAspect="1" noChangeArrowheads="1"/>
          </p:cNvSpPr>
          <p:nvPr>
            <p:ph type="body" idx="1"/>
          </p:nvPr>
        </p:nvSpPr>
        <p:spPr bwMode="auto">
          <a:xfrm>
            <a:off x="601148" y="1667961"/>
            <a:ext cx="7428478" cy="4064945"/>
          </a:xfrm>
          <a:prstGeom prst="rect">
            <a:avLst/>
          </a:prstGeom>
          <a:noFill/>
          <a:ln>
            <a:miter lim="800000"/>
            <a:headEnd/>
            <a:tailEnd/>
          </a:ln>
        </p:spPr>
        <p:txBody>
          <a:bodyPr/>
          <a:lstStyle/>
          <a:p>
            <a:pPr lvl="1"/>
            <a:r>
              <a:rPr lang="en-US" smtClean="0">
                <a:ea typeface="宋体" pitchFamily="2" charset="-122"/>
              </a:rPr>
              <a:t>Traverse through T to generate rule set R </a:t>
            </a:r>
            <a:endParaRPr lang="en-US" altLang="en-US" smtClean="0">
              <a:ea typeface="宋体" pitchFamily="2" charset="-122"/>
            </a:endParaRPr>
          </a:p>
          <a:p>
            <a:pPr lvl="1"/>
            <a:r>
              <a:rPr lang="en-US" smtClean="0">
                <a:ea typeface="宋体" pitchFamily="2" charset="-122"/>
              </a:rPr>
              <a:t>Find the rules in R that are associated with </a:t>
            </a:r>
            <a:r>
              <a:rPr lang="en-US" altLang="en-US" smtClean="0">
                <a:ea typeface="宋体" pitchFamily="2" charset="-122"/>
              </a:rPr>
              <a:t>γ </a:t>
            </a:r>
          </a:p>
          <a:p>
            <a:pPr lvl="1"/>
            <a:r>
              <a:rPr lang="en-US" smtClean="0">
                <a:ea typeface="宋体" pitchFamily="2" charset="-122"/>
              </a:rPr>
              <a:t>Compute the mutual promotion value for each associated rule</a:t>
            </a:r>
            <a:endParaRPr lang="en-US" altLang="en-US" smtClean="0">
              <a:ea typeface="宋体" pitchFamily="2" charset="-122"/>
            </a:endParaRPr>
          </a:p>
          <a:p>
            <a:pPr lvl="1"/>
            <a:r>
              <a:rPr lang="en-US" smtClean="0">
                <a:ea typeface="宋体" pitchFamily="2" charset="-122"/>
              </a:rPr>
              <a:t>Each rule’s contribution value is computed based on its mutual promotion value</a:t>
            </a:r>
            <a:endParaRPr lang="en-US" altLang="en-US" smtClean="0">
              <a:ea typeface="宋体" pitchFamily="2" charset="-122"/>
            </a:endParaRPr>
          </a:p>
          <a:p>
            <a:pPr lvl="1"/>
            <a:r>
              <a:rPr lang="en-US" smtClean="0">
                <a:ea typeface="宋体" pitchFamily="2" charset="-122"/>
              </a:rPr>
              <a:t>Aggregate all rules’ contribution values as the promotion value of </a:t>
            </a:r>
            <a:r>
              <a:rPr lang="en-US" altLang="en-US" smtClean="0">
                <a:ea typeface="宋体" pitchFamily="2" charset="-122"/>
              </a:rPr>
              <a:t>γ</a:t>
            </a:r>
          </a:p>
          <a:p>
            <a:endParaRPr lang="en-US" smtClean="0">
              <a:ea typeface="宋体" pitchFamily="2" charset="-122"/>
            </a:endParaRPr>
          </a:p>
          <a:p>
            <a:endParaRPr lang="en-US" altLang="en-US" smtClean="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5826" name="Slide Image Placeholder 1"/>
          <p:cNvSpPr>
            <a:spLocks noGrp="1" noRot="1" noChangeAspect="1" noChangeArrowheads="1" noTextEdit="1"/>
          </p:cNvSpPr>
          <p:nvPr>
            <p:ph type="sldImg" idx="4294967295"/>
          </p:nvPr>
        </p:nvSpPr>
        <p:spPr>
          <a:xfrm>
            <a:off x="284163" y="0"/>
            <a:ext cx="3175" cy="3175"/>
          </a:xfrm>
        </p:spPr>
      </p:sp>
      <p:sp>
        <p:nvSpPr>
          <p:cNvPr id="205827" name="Notes Placeholder 2"/>
          <p:cNvSpPr>
            <a:spLocks noGrp="1" noRot="1" noChangeAspect="1" noChangeArrowheads="1"/>
          </p:cNvSpPr>
          <p:nvPr>
            <p:ph type="body" idx="1"/>
          </p:nvPr>
        </p:nvSpPr>
        <p:spPr bwMode="auto">
          <a:xfrm>
            <a:off x="601148" y="1667961"/>
            <a:ext cx="7428478" cy="4064945"/>
          </a:xfrm>
          <a:prstGeom prst="rect">
            <a:avLst/>
          </a:prstGeom>
          <a:noFill/>
          <a:ln>
            <a:miter lim="800000"/>
            <a:headEnd/>
            <a:tailEnd/>
          </a:ln>
        </p:spPr>
        <p:txBody>
          <a:bodyPr/>
          <a:lstStyle/>
          <a:p>
            <a:r>
              <a:rPr lang="en-US" smtClean="0">
                <a:ea typeface="宋体" pitchFamily="2" charset="-122"/>
              </a:rPr>
              <a:t>The first row: on small scale synthetic data</a:t>
            </a:r>
            <a:endParaRPr lang="en-US" altLang="en-US" smtClean="0">
              <a:ea typeface="宋体" pitchFamily="2" charset="-122"/>
            </a:endParaRPr>
          </a:p>
          <a:p>
            <a:r>
              <a:rPr lang="en-US" smtClean="0">
                <a:ea typeface="宋体" pitchFamily="2" charset="-122"/>
              </a:rPr>
              <a:t>For a certain n, each</a:t>
            </a:r>
            <a:endParaRPr lang="en-US" altLang="en-US" smtClean="0">
              <a:ea typeface="宋体" pitchFamily="2" charset="-122"/>
            </a:endParaRPr>
          </a:p>
          <a:p>
            <a:r>
              <a:rPr lang="en-US" smtClean="0">
                <a:ea typeface="宋体" pitchFamily="2" charset="-122"/>
              </a:rPr>
              <a:t>method generates a set of products on promotion. We</a:t>
            </a:r>
            <a:endParaRPr lang="en-US" altLang="en-US" smtClean="0">
              <a:ea typeface="宋体" pitchFamily="2" charset="-122"/>
            </a:endParaRPr>
          </a:p>
          <a:p>
            <a:r>
              <a:rPr lang="en-US" smtClean="0">
                <a:ea typeface="宋体" pitchFamily="2" charset="-122"/>
              </a:rPr>
              <a:t>compute the promotion value ¼ for each set. Figure 2(a)</a:t>
            </a:r>
            <a:endParaRPr lang="en-US" altLang="en-US" smtClean="0">
              <a:ea typeface="宋体" pitchFamily="2" charset="-122"/>
            </a:endParaRPr>
          </a:p>
          <a:p>
            <a:r>
              <a:rPr lang="en-US" smtClean="0">
                <a:ea typeface="宋体" pitchFamily="2" charset="-122"/>
              </a:rPr>
              <a:t>visualizes the comparison of NPS, HTS, LSG and OS on</a:t>
            </a:r>
            <a:endParaRPr lang="en-US" altLang="en-US" smtClean="0">
              <a:ea typeface="宋体" pitchFamily="2" charset="-122"/>
            </a:endParaRPr>
          </a:p>
          <a:p>
            <a:r>
              <a:rPr lang="en-US" smtClean="0">
                <a:ea typeface="宋体" pitchFamily="2" charset="-122"/>
              </a:rPr>
              <a:t>¼ value using Synth, where ”Naive” refers to NPS and</a:t>
            </a:r>
            <a:endParaRPr lang="en-US" altLang="en-US" smtClean="0">
              <a:ea typeface="宋体" pitchFamily="2" charset="-122"/>
            </a:endParaRPr>
          </a:p>
          <a:p>
            <a:r>
              <a:rPr lang="en-US" smtClean="0">
                <a:ea typeface="宋体" pitchFamily="2" charset="-122"/>
              </a:rPr>
              <a:t>”Optimal” refers to OS. It is shown that the line of LSG</a:t>
            </a:r>
            <a:endParaRPr lang="en-US" altLang="en-US" smtClean="0">
              <a:ea typeface="宋体" pitchFamily="2" charset="-122"/>
            </a:endParaRPr>
          </a:p>
          <a:p>
            <a:r>
              <a:rPr lang="en-US" smtClean="0">
                <a:ea typeface="宋体" pitchFamily="2" charset="-122"/>
              </a:rPr>
              <a:t>overlaps completely with that of OS, which proves the</a:t>
            </a:r>
            <a:endParaRPr lang="en-US" altLang="en-US" smtClean="0">
              <a:ea typeface="宋体" pitchFamily="2" charset="-122"/>
            </a:endParaRPr>
          </a:p>
          <a:p>
            <a:r>
              <a:rPr lang="en-US" smtClean="0">
                <a:ea typeface="宋体" pitchFamily="2" charset="-122"/>
              </a:rPr>
              <a:t>effectiveness of LSG. NPS performs poorly compared to</a:t>
            </a:r>
            <a:endParaRPr lang="en-US" altLang="en-US" smtClean="0">
              <a:ea typeface="宋体" pitchFamily="2" charset="-122"/>
            </a:endParaRPr>
          </a:p>
          <a:p>
            <a:r>
              <a:rPr lang="en-US" smtClean="0">
                <a:ea typeface="宋体" pitchFamily="2" charset="-122"/>
              </a:rPr>
              <a:t>other three methods, which is expected due to its inability to</a:t>
            </a:r>
            <a:endParaRPr lang="en-US" altLang="en-US" smtClean="0">
              <a:ea typeface="宋体" pitchFamily="2" charset="-122"/>
            </a:endParaRPr>
          </a:p>
          <a:p>
            <a:r>
              <a:rPr lang="en-US" smtClean="0">
                <a:ea typeface="宋体" pitchFamily="2" charset="-122"/>
              </a:rPr>
              <a:t>tackle cross-selling effect. HTS fails to generate as good set</a:t>
            </a:r>
            <a:endParaRPr lang="en-US" altLang="en-US" smtClean="0">
              <a:ea typeface="宋体" pitchFamily="2" charset="-122"/>
            </a:endParaRPr>
          </a:p>
          <a:p>
            <a:r>
              <a:rPr lang="en-US" smtClean="0">
                <a:ea typeface="宋体" pitchFamily="2" charset="-122"/>
              </a:rPr>
              <a:t>as LSG, however still outperforms NPS due to its heuristic</a:t>
            </a:r>
            <a:endParaRPr lang="en-US" altLang="en-US" smtClean="0">
              <a:ea typeface="宋体" pitchFamily="2" charset="-122"/>
            </a:endParaRPr>
          </a:p>
          <a:p>
            <a:r>
              <a:rPr lang="en-US" smtClean="0">
                <a:ea typeface="宋体" pitchFamily="2" charset="-122"/>
              </a:rPr>
              <a:t>search process.</a:t>
            </a:r>
            <a:endParaRPr lang="en-US" altLang="en-US" smtClean="0">
              <a:ea typeface="宋体" pitchFamily="2" charset="-122"/>
            </a:endParaRPr>
          </a:p>
          <a:p>
            <a:endParaRPr lang="en-US" altLang="en-US" smtClean="0">
              <a:ea typeface="宋体" pitchFamily="2" charset="-122"/>
            </a:endParaRPr>
          </a:p>
          <a:p>
            <a:endParaRPr lang="en-US" altLang="en-US" smtClean="0">
              <a:ea typeface="宋体" pitchFamily="2" charset="-122"/>
            </a:endParaRPr>
          </a:p>
          <a:p>
            <a:r>
              <a:rPr lang="en-US" smtClean="0">
                <a:ea typeface="宋体" pitchFamily="2" charset="-122"/>
              </a:rPr>
              <a:t>The second row: on large scale real-world data</a:t>
            </a:r>
            <a:endParaRPr lang="en-US" altLang="en-US" smtClean="0">
              <a:ea typeface="宋体" pitchFamily="2" charset="-122"/>
            </a:endParaRPr>
          </a:p>
          <a:p>
            <a:r>
              <a:rPr lang="en-US" smtClean="0">
                <a:ea typeface="宋体" pitchFamily="2" charset="-122"/>
              </a:rPr>
              <a:t>Similarly, Figure 3(a)</a:t>
            </a:r>
            <a:endParaRPr lang="en-US" altLang="en-US" smtClean="0">
              <a:ea typeface="宋体" pitchFamily="2" charset="-122"/>
            </a:endParaRPr>
          </a:p>
          <a:p>
            <a:r>
              <a:rPr lang="en-US" smtClean="0">
                <a:ea typeface="宋体" pitchFamily="2" charset="-122"/>
              </a:rPr>
              <a:t>shows the comparison of NPS and LSG on ¼ using CH</a:t>
            </a:r>
            <a:endParaRPr lang="en-US" altLang="en-US" smtClean="0">
              <a:ea typeface="宋体" pitchFamily="2" charset="-122"/>
            </a:endParaRPr>
          </a:p>
          <a:p>
            <a:r>
              <a:rPr lang="en-US" smtClean="0">
                <a:ea typeface="宋体" pitchFamily="2" charset="-122"/>
              </a:rPr>
              <a:t>SMarket. It is shown that LSG prominently outperforms</a:t>
            </a:r>
            <a:endParaRPr lang="en-US" altLang="en-US" smtClean="0">
              <a:ea typeface="宋体" pitchFamily="2" charset="-122"/>
            </a:endParaRPr>
          </a:p>
          <a:p>
            <a:r>
              <a:rPr lang="en-US" smtClean="0">
                <a:ea typeface="宋体" pitchFamily="2" charset="-122"/>
              </a:rPr>
              <a:t>NPS in maximizing promotion value. It is also interesting</a:t>
            </a:r>
            <a:endParaRPr lang="en-US" altLang="en-US" smtClean="0">
              <a:ea typeface="宋体" pitchFamily="2" charset="-122"/>
            </a:endParaRPr>
          </a:p>
          <a:p>
            <a:r>
              <a:rPr lang="en-US" smtClean="0">
                <a:ea typeface="宋体" pitchFamily="2" charset="-122"/>
              </a:rPr>
              <a:t>to see that the ¼ value actually slightly decreases when n</a:t>
            </a:r>
            <a:endParaRPr lang="en-US" altLang="en-US" smtClean="0">
              <a:ea typeface="宋体" pitchFamily="2" charset="-122"/>
            </a:endParaRPr>
          </a:p>
          <a:p>
            <a:r>
              <a:rPr lang="en-US" smtClean="0">
                <a:ea typeface="宋体" pitchFamily="2" charset="-122"/>
              </a:rPr>
              <a:t>increases. This demonstrates that promoting more products</a:t>
            </a:r>
            <a:endParaRPr lang="en-US" altLang="en-US" smtClean="0">
              <a:ea typeface="宋体" pitchFamily="2" charset="-122"/>
            </a:endParaRPr>
          </a:p>
          <a:p>
            <a:r>
              <a:rPr lang="en-US" smtClean="0">
                <a:ea typeface="宋体" pitchFamily="2" charset="-122"/>
              </a:rPr>
              <a:t>does not necessarily imply higher promotion effect, since a</a:t>
            </a:r>
            <a:endParaRPr lang="en-US" altLang="en-US" smtClean="0">
              <a:ea typeface="宋体" pitchFamily="2" charset="-122"/>
            </a:endParaRPr>
          </a:p>
          <a:p>
            <a:r>
              <a:rPr lang="en-US" smtClean="0">
                <a:ea typeface="宋体" pitchFamily="2" charset="-122"/>
              </a:rPr>
              <a:t>larger set of products on promotion indicates a higher probability</a:t>
            </a:r>
            <a:endParaRPr lang="en-US" altLang="en-US" smtClean="0">
              <a:ea typeface="宋体" pitchFamily="2" charset="-122"/>
            </a:endParaRPr>
          </a:p>
          <a:p>
            <a:r>
              <a:rPr lang="en-US" smtClean="0">
                <a:ea typeface="宋体" pitchFamily="2" charset="-122"/>
              </a:rPr>
              <a:t>of cross-selling effect between promoted products.</a:t>
            </a:r>
            <a:endParaRPr lang="en-US" altLang="en-US" smtClean="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r>
              <a:rPr lang="en-US" dirty="0" smtClean="0"/>
              <a:t>:  Standard</a:t>
            </a:r>
            <a:r>
              <a:rPr lang="en-US" baseline="0" dirty="0" smtClean="0"/>
              <a:t> technical results slide (2-slide version). Please keep this layout and subheadings. A template is at the end of this exemplar.</a:t>
            </a:r>
            <a:endParaRPr lang="en-US" dirty="0" smtClean="0"/>
          </a:p>
          <a:p>
            <a:endParaRPr lang="en-US" dirty="0" smtClean="0"/>
          </a:p>
          <a:p>
            <a:r>
              <a:rPr lang="en-US" sz="1200" kern="1200" baseline="0" dirty="0" smtClean="0">
                <a:solidFill>
                  <a:schemeClr val="tx1"/>
                </a:solidFill>
                <a:latin typeface="+mn-lt"/>
                <a:ea typeface="+mn-ea"/>
                <a:cs typeface="+mn-cs"/>
              </a:rPr>
              <a:t>Bar-Noy, Basu, Johnson, Ramanathan, “Minimum-cost Broadcast through Varying-size Neighborcast”, </a:t>
            </a:r>
            <a:r>
              <a:rPr lang="en-US" sz="1200" i="1" kern="1200" baseline="0" dirty="0" smtClean="0">
                <a:solidFill>
                  <a:schemeClr val="tx1"/>
                </a:solidFill>
                <a:latin typeface="+mn-lt"/>
                <a:ea typeface="+mn-ea"/>
                <a:cs typeface="+mn-cs"/>
              </a:rPr>
              <a:t>Algosensors 2011, Germany, Sept 2011 </a:t>
            </a:r>
          </a:p>
          <a:p>
            <a:r>
              <a:rPr lang="en-US" sz="1200" kern="1200" baseline="0" dirty="0" smtClean="0">
                <a:solidFill>
                  <a:schemeClr val="tx1"/>
                </a:solidFill>
                <a:latin typeface="+mn-lt"/>
                <a:ea typeface="+mn-ea"/>
                <a:cs typeface="+mn-cs"/>
              </a:rPr>
              <a:t>Johnson, Phelan, Bar-Noy, Basu, Ramanathan, “Minimum-cost Broadcast through Varying-size Neighborcast”, Draft for submission to </a:t>
            </a:r>
            <a:r>
              <a:rPr lang="en-US" sz="1200" i="1" kern="1200" baseline="0" dirty="0" smtClean="0">
                <a:solidFill>
                  <a:schemeClr val="tx1"/>
                </a:solidFill>
                <a:latin typeface="+mn-lt"/>
                <a:ea typeface="+mn-ea"/>
                <a:cs typeface="+mn-cs"/>
              </a:rPr>
              <a:t>IEEE ToN </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(ToN paper has some more hardness results, simulation study and comparisons) </a:t>
            </a:r>
          </a:p>
          <a:p>
            <a:endParaRPr lang="en-US" sz="1200" kern="1200" baseline="0" dirty="0" smtClean="0">
              <a:solidFill>
                <a:schemeClr val="tx1"/>
              </a:solidFill>
              <a:latin typeface="+mn-lt"/>
              <a:ea typeface="+mn-ea"/>
              <a:cs typeface="+mn-cs"/>
            </a:endParaRPr>
          </a:p>
          <a:p>
            <a:r>
              <a:rPr lang="en-US" baseline="0" dirty="0" smtClean="0"/>
              <a:t>The problem of interest is to broadcast a message originating at a source node to all nodes in the network. </a:t>
            </a:r>
          </a:p>
          <a:p>
            <a:r>
              <a:rPr lang="en-US" baseline="0" dirty="0" smtClean="0"/>
              <a:t>Source node and relay node can multicast to a subset of their neighbors (and they may also perform multiple multicasts to disjoint sets of neighbors). If a node multicasts to a subset k of its neighbors, the incurred cost is  1 + A k^b, where A, b are non-negative constants; `1’ represents the normalized cost of the (first) transmission, and the second term the cost of ACKs and re-transmits.  The work also considers the case where the second term is either a sub-linear or a super-linear function of k. The minimum cost problem is formulated as an integer programming problem, and is NP-hard for a range of b expressed as a function of A.</a:t>
            </a:r>
          </a:p>
          <a:p>
            <a:endParaRPr lang="en-US" baseline="0" dirty="0" smtClean="0"/>
          </a:p>
          <a:p>
            <a:r>
              <a:rPr lang="en-US" baseline="0" dirty="0" smtClean="0"/>
              <a:t>The top line in the table is, in fact, a very important result: if b &gt; g(A) :=  log</a:t>
            </a:r>
            <a:r>
              <a:rPr lang="en-US" baseline="-25000" dirty="0" smtClean="0"/>
              <a:t>2</a:t>
            </a:r>
            <a:r>
              <a:rPr lang="en-US" baseline="0" dirty="0" smtClean="0"/>
              <a:t>( 2 + 1/A), then multicast cannot outperform unicast; thus, the spanning tree is optimal.</a:t>
            </a:r>
          </a:p>
          <a:p>
            <a:endParaRPr lang="en-US" baseline="0" dirty="0" smtClean="0"/>
          </a:p>
          <a:p>
            <a:r>
              <a:rPr lang="en-US" baseline="0" dirty="0" smtClean="0"/>
              <a:t>If b=0, problem reduces to the connected dominating set (CDS) problem for which approximability results are known; the approximation ratio is H</a:t>
            </a:r>
            <a:r>
              <a:rPr lang="en-US" baseline="-25000" dirty="0" smtClean="0"/>
              <a:t>Δ</a:t>
            </a:r>
            <a:r>
              <a:rPr lang="en-US" baseline="0" dirty="0" smtClean="0"/>
              <a:t>+ 2 </a:t>
            </a:r>
          </a:p>
          <a:p>
            <a:r>
              <a:rPr lang="en-US" baseline="0" dirty="0" smtClean="0"/>
              <a:t>If b=1, problem reduces to minimizing number of transmitters (equivalently the maximum leaf spanning tree); a polynomial time algorithm with approximation ratio 2 is known; the paper improves the approximation ratio by using a pruned CDS approach.</a:t>
            </a:r>
          </a:p>
          <a:p>
            <a:endParaRPr lang="en-US" baseline="0" dirty="0" smtClean="0"/>
          </a:p>
          <a:p>
            <a:r>
              <a:rPr lang="en-US" baseline="0" dirty="0" smtClean="0"/>
              <a:t>For b &gt; g(A),        spanning tree is optimal </a:t>
            </a:r>
          </a:p>
          <a:p>
            <a:r>
              <a:rPr lang="en-US" baseline="0" dirty="0" smtClean="0"/>
              <a:t>For b &lt; g(A),        the problem is shown to be NP-hard </a:t>
            </a:r>
          </a:p>
          <a:p>
            <a:endParaRPr lang="en-US" baseline="0" dirty="0" smtClean="0"/>
          </a:p>
          <a:p>
            <a:r>
              <a:rPr lang="en-US" baseline="0" dirty="0" smtClean="0"/>
              <a:t>For 1 &lt; b &lt; g(A),  the paper shows that a spanning tree has very good approximation ratio (less than 2) </a:t>
            </a:r>
          </a:p>
          <a:p>
            <a:endParaRPr lang="en-US" baseline="0" dirty="0" smtClean="0"/>
          </a:p>
          <a:p>
            <a:r>
              <a:rPr lang="en-US" baseline="0" dirty="0" smtClean="0"/>
              <a:t>For 0 &lt; b &lt; 1,      a greedy algorithm is proposed and its approximation ratio derived. Note that the approximation ratio improves with larger b and smaller Δ </a:t>
            </a:r>
          </a:p>
          <a:p>
            <a:endParaRPr lang="en-US" baseline="0" dirty="0" smtClean="0"/>
          </a:p>
          <a:p>
            <a:r>
              <a:rPr lang="en-US" baseline="0" dirty="0" smtClean="0"/>
              <a:t>Overall note that the approximation ratio becomes worse for smaller b </a:t>
            </a:r>
          </a:p>
          <a:p>
            <a:endParaRPr lang="en-US" baseline="0" dirty="0" smtClean="0"/>
          </a:p>
          <a:p>
            <a:r>
              <a:rPr lang="en-US" baseline="0" dirty="0" smtClean="0"/>
              <a:t>Note: the network size ‘n’ plays a part in the `inapproximability’ results </a:t>
            </a:r>
          </a:p>
          <a:p>
            <a:endParaRPr lang="en-US" baseline="0" dirty="0" smtClean="0"/>
          </a:p>
          <a:p>
            <a:r>
              <a:rPr lang="en-US" baseline="0" dirty="0" smtClean="0"/>
              <a:t>The model assumes a known cost function; but the exponent ‘b’ depends both upon the actual protocol as well as open the operating environment (e.g., congestion). Thus ‘b’ may vary and may be hard to estimate. How sensitive is the  proposed algorithm when there are errors in estimating ‘b’? The figure on the right shows cost (as incurred by the proposed algorithm) vs. the actual ‘b’ of the underlying cost function; the black curve is the `optimal’ one – it uses the true value of ‘b’; the performance of the algorithm when ‘b’ is assumed to be fixed at some value is shown </a:t>
            </a:r>
          </a:p>
          <a:p>
            <a:endParaRPr lang="en-US" baseline="0" dirty="0" smtClean="0"/>
          </a:p>
          <a:p>
            <a:r>
              <a:rPr lang="en-US" baseline="0" dirty="0" smtClean="0"/>
              <a:t>Here, Δ is the maximum node degree in the graph </a:t>
            </a:r>
          </a:p>
          <a:p>
            <a:r>
              <a:rPr lang="en-US" baseline="0" dirty="0" smtClean="0"/>
              <a:t> </a:t>
            </a:r>
            <a:r>
              <a:rPr lang="en-US" dirty="0" smtClean="0">
                <a:latin typeface="Arial" pitchFamily="34" charset="0"/>
                <a:ea typeface="ＭＳ Ｐゴシック" pitchFamily="34" charset="-128"/>
              </a:rPr>
              <a:t>H</a:t>
            </a:r>
            <a:r>
              <a:rPr lang="en-US" baseline="-17000" dirty="0" smtClean="0">
                <a:latin typeface="Arial" pitchFamily="34" charset="0"/>
                <a:ea typeface="ＭＳ Ｐゴシック" pitchFamily="34" charset="-128"/>
              </a:rPr>
              <a:t>n</a:t>
            </a:r>
            <a:r>
              <a:rPr lang="en-US" dirty="0" smtClean="0">
                <a:latin typeface="Arial" pitchFamily="34" charset="0"/>
                <a:ea typeface="ＭＳ Ｐゴシック" pitchFamily="34" charset="-128"/>
              </a:rPr>
              <a:t> = n-th Harmonic number = 1 + 1/2 + 1/3 + ¼ + … + 1/n ~= log (n) + \gamma + small constant</a:t>
            </a:r>
          </a:p>
          <a:p>
            <a:r>
              <a:rPr lang="en-US" dirty="0" smtClean="0">
                <a:latin typeface="Arial" pitchFamily="34" charset="0"/>
                <a:ea typeface="ＭＳ Ｐゴシック" pitchFamily="34" charset="-128"/>
              </a:rPr>
              <a:t>Where</a:t>
            </a:r>
            <a:r>
              <a:rPr lang="en-US" baseline="0" dirty="0" smtClean="0">
                <a:latin typeface="Arial" pitchFamily="34" charset="0"/>
                <a:ea typeface="ＭＳ Ｐゴシック" pitchFamily="34" charset="-128"/>
              </a:rPr>
              <a:t> \gamma is the Euler-Mascheroni constant, approximately 0.5772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899B0E-4B3A-46F4-90D6-58B4D7EB6ED6}" type="slidenum">
              <a:rPr lang="en-US" smtClean="0"/>
              <a:pPr/>
              <a:t>108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141413" y="685800"/>
            <a:ext cx="4573587" cy="3429000"/>
          </a:xfrm>
        </p:spPr>
      </p:sp>
      <p:sp>
        <p:nvSpPr>
          <p:cNvPr id="16179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61796" name="Slide Number Placeholder 3"/>
          <p:cNvSpPr>
            <a:spLocks noGrp="1"/>
          </p:cNvSpPr>
          <p:nvPr>
            <p:ph type="sldNum" sz="quarter" idx="5"/>
          </p:nvPr>
        </p:nvSpPr>
        <p:spPr>
          <a:noFill/>
        </p:spPr>
        <p:txBody>
          <a:bodyPr/>
          <a:lstStyle/>
          <a:p>
            <a:fld id="{937316F1-5D58-4CAA-99E6-0CB98DAA2549}"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1413" y="685800"/>
            <a:ext cx="4573587" cy="3429000"/>
          </a:xfrm>
        </p:spPr>
      </p:sp>
      <p:sp>
        <p:nvSpPr>
          <p:cNvPr id="157699"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57700" name="Slide Number Placeholder 3"/>
          <p:cNvSpPr>
            <a:spLocks noGrp="1"/>
          </p:cNvSpPr>
          <p:nvPr>
            <p:ph type="sldNum" sz="quarter" idx="5"/>
          </p:nvPr>
        </p:nvSpPr>
        <p:spPr>
          <a:noFill/>
        </p:spPr>
        <p:txBody>
          <a:bodyPr/>
          <a:lstStyle/>
          <a:p>
            <a:fld id="{48624586-601E-466D-8F1B-C8DA9F50B738}"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3050AA-6A81-4D07-AC38-3B754561BC54}" type="slidenum">
              <a:rPr lang="en-US" smtClean="0"/>
              <a:pPr/>
              <a:t>‹#›</a:t>
            </a:fld>
            <a:endParaRPr lang="en-US" dirty="0"/>
          </a:p>
        </p:txBody>
      </p:sp>
      <p:sp>
        <p:nvSpPr>
          <p:cNvPr id="7"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lvl1pPr>
              <a:defRPr lang="en-US" sz="2800" dirty="0" smtClean="0">
                <a:solidFill>
                  <a:schemeClr val="bg1"/>
                </a:solidFill>
                <a:effectLst/>
                <a:latin typeface="Arial Black" pitchFamily="34" charset="0"/>
                <a:ea typeface="ＭＳ Ｐゴシック" pitchFamily="34" charset="-128"/>
                <a:cs typeface="Arial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850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2185A253-CFF3-49A6-82FC-BB29278D0784}" type="slidenum">
              <a:rPr lang="en-US" altLang="en-US"/>
              <a:pPr>
                <a:defRPr/>
              </a:pPr>
              <a:t>‹#›</a:t>
            </a:fld>
            <a:endParaRPr lang="en-US" sz="1800" b="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467600" cy="4873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fld id="{784A0DE2-9A3C-49DC-A50C-C37EC0735A65}" type="datetime1">
              <a:rPr lang="en-US" altLang="en-US"/>
              <a:pPr>
                <a:defRPr/>
              </a:pPr>
              <a:t>4/3/2012</a:t>
            </a:fld>
            <a:endParaRPr lang="en-US" sz="1800">
              <a:solidFill>
                <a:schemeClr val="tx1"/>
              </a:solidFill>
            </a:endParaRPr>
          </a:p>
        </p:txBody>
      </p:sp>
      <p:sp>
        <p:nvSpPr>
          <p:cNvPr id="5" name="Footer Placeholder 4"/>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64F8B2-7548-4FCF-A67C-5270ABA736ED}" type="slidenum">
              <a:rPr lang="en-US" altLang="en-US"/>
              <a:pPr>
                <a:defRPr/>
              </a:pPr>
              <a:t>‹#›</a:t>
            </a:fld>
            <a:endParaRPr lang="en-US" sz="1800" b="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fld id="{624F6006-605D-4A68-B83F-34FB5F81A816}" type="datetime1">
              <a:rPr lang="en-US" altLang="en-US"/>
              <a:pPr>
                <a:defRPr/>
              </a:pPr>
              <a:t>4/3/2012</a:t>
            </a:fld>
            <a:endParaRPr lang="en-US" sz="1800">
              <a:solidFill>
                <a:schemeClr val="tx1"/>
              </a:solidFill>
            </a:endParaRPr>
          </a:p>
        </p:txBody>
      </p:sp>
      <p:sp>
        <p:nvSpPr>
          <p:cNvPr id="3" name="Footer Placeholder 2"/>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1FFF8AA-A899-4E60-BDBD-51593443D783}" type="slidenum">
              <a:rPr lang="en-US" altLang="en-US"/>
              <a:pPr>
                <a:defRPr/>
              </a:pPr>
              <a:t>‹#›</a:t>
            </a:fld>
            <a:endParaRPr lang="en-US" sz="1800" b="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873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267200" y="1600200"/>
            <a:ext cx="3657600" cy="236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67200" y="4113213"/>
            <a:ext cx="3657600" cy="2360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fld id="{99F321FC-9DB1-44AE-8800-F31C2D34AF80}" type="datetime1">
              <a:rPr lang="en-US" altLang="en-US"/>
              <a:pPr>
                <a:defRPr/>
              </a:pPr>
              <a:t>4/3/2012</a:t>
            </a:fld>
            <a:endParaRPr lang="en-US" sz="1800">
              <a:solidFill>
                <a:schemeClr val="tx1"/>
              </a:solidFill>
            </a:endParaRPr>
          </a:p>
        </p:txBody>
      </p:sp>
      <p:sp>
        <p:nvSpPr>
          <p:cNvPr id="7" name="Footer Placeholder 6"/>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FB1425DA-5C7B-4947-8BFC-FC50D33432BA}" type="slidenum">
              <a:rPr lang="en-US" altLang="en-US"/>
              <a:pPr>
                <a:defRPr/>
              </a:pPr>
              <a:t>‹#›</a:t>
            </a:fld>
            <a:endParaRPr lang="en-US" sz="1800" b="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657600" cy="4873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873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fld id="{F98F801F-0B7E-4478-8ADD-9D91F391BF69}" type="datetime1">
              <a:rPr lang="en-US" altLang="en-US"/>
              <a:pPr>
                <a:defRPr/>
              </a:pPr>
              <a:t>4/3/2012</a:t>
            </a:fld>
            <a:endParaRPr lang="en-US" sz="1800">
              <a:solidFill>
                <a:schemeClr val="tx1"/>
              </a:solidFill>
            </a:endParaRPr>
          </a:p>
        </p:txBody>
      </p:sp>
      <p:sp>
        <p:nvSpPr>
          <p:cNvPr id="6" name="Footer Placeholder 5"/>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BF1BDA1-95ED-42E2-A836-7596A9A13194}" type="slidenum">
              <a:rPr lang="en-US" altLang="en-US"/>
              <a:pPr>
                <a:defRPr/>
              </a:pPr>
              <a:t>‹#›</a:t>
            </a:fld>
            <a:endParaRPr lang="en-US" sz="1800" b="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5" descr="hHeader2"/>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t="65091"/>
          <a:stretch>
            <a:fillRect/>
          </a:stretch>
        </p:blipFill>
        <p:spPr bwMode="auto">
          <a:xfrm>
            <a:off x="0" y="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534400" y="6486123"/>
            <a:ext cx="609600" cy="365125"/>
          </a:xfrm>
          <a:prstGeom prst="rect">
            <a:avLst/>
          </a:prstGeom>
        </p:spPr>
        <p:txBody>
          <a:bodyPr vert="horz" lIns="91440" tIns="45720" rIns="91440" bIns="45720" rtlCol="0" anchor="ctr"/>
          <a:lstStyle>
            <a:lvl1pPr algn="r">
              <a:defRPr sz="1600" baseline="0">
                <a:solidFill>
                  <a:schemeClr val="tx1">
                    <a:tint val="75000"/>
                  </a:schemeClr>
                </a:solidFill>
                <a:latin typeface="Arial" pitchFamily="34" charset="0"/>
              </a:defRPr>
            </a:lvl1pPr>
          </a:lstStyle>
          <a:p>
            <a:fld id="{DA3050AA-6A81-4D07-AC38-3B754561BC54}" type="slidenum">
              <a:rPr lang="en-US" smtClean="0"/>
              <a:pPr/>
              <a:t>‹#›</a:t>
            </a:fld>
            <a:endParaRPr lang="en-US" dirty="0"/>
          </a:p>
        </p:txBody>
      </p:sp>
    </p:spTree>
    <p:extLst>
      <p:ext uri="{BB962C8B-B14F-4D97-AF65-F5344CB8AC3E}">
        <p14:creationId xmlns:p14="http://schemas.microsoft.com/office/powerpoint/2010/main" xmlns="" val="151149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ts val="3000"/>
        </a:lnSpc>
        <a:spcBef>
          <a:spcPct val="0"/>
        </a:spcBef>
        <a:buNone/>
        <a:defRPr lang="en-US" sz="2800" kern="1200" dirty="0">
          <a:solidFill>
            <a:schemeClr val="bg1"/>
          </a:solidFill>
          <a:effectLst/>
          <a:latin typeface="Arial Black" pitchFamily="34" charset="0"/>
          <a:ea typeface="ＭＳ Ｐゴシック" pitchFamily="34"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1.png"/></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5.png"/></Relationships>
</file>

<file path=ppt/slides/_rels/slide10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jpe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notesSlide" Target="../notesSlides/notesSlide36.xml"/><Relationship Id="rId16" Type="http://schemas.openxmlformats.org/officeDocument/2006/relationships/image" Target="../media/image43.png"/><Relationship Id="rId20"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2.pn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2.png"/></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0.png"/><Relationship Id="rId7"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5.png"/><Relationship Id="rId4" Type="http://schemas.openxmlformats.org/officeDocument/2006/relationships/image" Target="../media/image67.jpeg"/></Relationships>
</file>

<file path=ppt/slides/_rels/slide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4.png"/><Relationship Id="rId7"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7.jpeg"/><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4.jpeg"/><Relationship Id="rId4" Type="http://schemas.openxmlformats.org/officeDocument/2006/relationships/image" Target="../media/image7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7.jpeg"/><Relationship Id="rId4" Type="http://schemas.openxmlformats.org/officeDocument/2006/relationships/image" Target="../media/image76.jpeg"/></Relationships>
</file>

<file path=ppt/slides/_rels/slide76.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png"/><Relationship Id="rId18" Type="http://schemas.openxmlformats.org/officeDocument/2006/relationships/image" Target="../media/image2.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jpeg"/><Relationship Id="rId17" Type="http://schemas.openxmlformats.org/officeDocument/2006/relationships/image" Target="../media/image92.jpeg"/><Relationship Id="rId2" Type="http://schemas.openxmlformats.org/officeDocument/2006/relationships/notesSlide" Target="../notesSlides/notesSlide57.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png"/><Relationship Id="rId14" Type="http://schemas.openxmlformats.org/officeDocument/2006/relationships/image" Target="../media/image89.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4.png"/></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6.png"/><Relationship Id="rId4" Type="http://schemas.openxmlformats.org/officeDocument/2006/relationships/image" Target="../media/image95.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7.png"/></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30250" y="1905000"/>
            <a:ext cx="7681913" cy="1523495"/>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Emerging Graph Queries in Linked Data </a:t>
            </a:r>
            <a:endParaRPr kumimoji="0" lang="en-US" sz="5400" b="0" i="0" u="none" strike="noStrike" kern="1200" cap="none" spc="-150"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12" name="Subtitle 2"/>
          <p:cNvSpPr txBox="1">
            <a:spLocks/>
          </p:cNvSpPr>
          <p:nvPr/>
        </p:nvSpPr>
        <p:spPr>
          <a:xfrm>
            <a:off x="730249" y="4572000"/>
            <a:ext cx="7681913" cy="1751012"/>
          </a:xfrm>
          <a:prstGeom prst="rect">
            <a:avLst/>
          </a:prstGeom>
        </p:spPr>
        <p:txBody>
          <a:bodyPr vert="horz" lIns="0" tIns="0" rIns="0" bIns="0" rtlCol="0">
            <a:normAutofit fontScale="92500" lnSpcReduction="10000"/>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Arijit Khan, </a:t>
            </a:r>
            <a:r>
              <a:rPr kumimoji="0" lang="en-US" sz="3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Yinghui</a:t>
            </a:r>
            <a:r>
              <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Wu, Xifeng Yan</a:t>
            </a:r>
          </a:p>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Department of Computer Science</a:t>
            </a:r>
            <a:endParaRPr kumimoji="0" lang="en-US" sz="11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University of California, Santa Barbara</a:t>
            </a:r>
          </a:p>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l" defTabSz="914363" rtl="0" eaLnBrk="1" fontAlgn="auto" latinLnBrk="0" hangingPunct="1">
              <a:lnSpc>
                <a:spcPct val="90000"/>
              </a:lnSpc>
              <a:spcBef>
                <a:spcPts val="0"/>
              </a:spcBef>
              <a:spcAft>
                <a:spcPts val="0"/>
              </a:spcAft>
              <a:buClrTx/>
              <a:buSzTx/>
              <a:buFontTx/>
              <a:buNone/>
              <a:tabLst/>
              <a:defRPr/>
            </a:pPr>
            <a:r>
              <a:rPr lang="en-US" sz="3200" dirty="0" smtClean="0">
                <a:solidFill>
                  <a:srgbClr val="000000"/>
                </a:solidFill>
                <a:latin typeface="Andalus" pitchFamily="18" charset="-78"/>
                <a:cs typeface="Andalus" pitchFamily="18" charset="-78"/>
              </a:rPr>
              <a:t>{</a:t>
            </a:r>
            <a:r>
              <a:rPr lang="en-US" sz="3200" dirty="0" err="1" smtClean="0">
                <a:solidFill>
                  <a:srgbClr val="000000"/>
                </a:solidFill>
                <a:latin typeface="Andalus" pitchFamily="18" charset="-78"/>
                <a:cs typeface="Andalus" pitchFamily="18" charset="-78"/>
              </a:rPr>
              <a:t>arijitkhan</a:t>
            </a:r>
            <a:r>
              <a:rPr lang="en-US" sz="3200" dirty="0" smtClean="0">
                <a:solidFill>
                  <a:srgbClr val="000000"/>
                </a:solidFill>
                <a:latin typeface="Andalus" pitchFamily="18" charset="-78"/>
                <a:cs typeface="Andalus" pitchFamily="18" charset="-78"/>
              </a:rPr>
              <a:t>, </a:t>
            </a:r>
            <a:r>
              <a:rPr lang="en-US" sz="3200" dirty="0" err="1" smtClean="0">
                <a:solidFill>
                  <a:srgbClr val="000000"/>
                </a:solidFill>
                <a:latin typeface="Andalus" pitchFamily="18" charset="-78"/>
                <a:cs typeface="Andalus" pitchFamily="18" charset="-78"/>
              </a:rPr>
              <a:t>yinghui</a:t>
            </a:r>
            <a:r>
              <a:rPr lang="en-US" sz="3200" dirty="0" smtClean="0">
                <a:solidFill>
                  <a:srgbClr val="000000"/>
                </a:solidFill>
                <a:latin typeface="Andalus" pitchFamily="18" charset="-78"/>
                <a:cs typeface="Andalus" pitchFamily="18" charset="-78"/>
              </a:rPr>
              <a:t>, </a:t>
            </a:r>
            <a:r>
              <a:rPr lang="en-US" sz="3200" dirty="0" err="1" smtClean="0">
                <a:solidFill>
                  <a:srgbClr val="000000"/>
                </a:solidFill>
                <a:latin typeface="Andalus" pitchFamily="18" charset="-78"/>
                <a:cs typeface="Andalus" pitchFamily="18" charset="-78"/>
              </a:rPr>
              <a:t>xyan</a:t>
            </a:r>
            <a:r>
              <a:rPr lang="en-US" sz="3200" dirty="0" smtClean="0">
                <a:solidFill>
                  <a:srgbClr val="000000"/>
                </a:solidFill>
                <a:latin typeface="Andalus" pitchFamily="18" charset="-78"/>
                <a:cs typeface="Andalus" pitchFamily="18" charset="-78"/>
              </a:rPr>
              <a:t>}@</a:t>
            </a:r>
            <a:r>
              <a:rPr lang="en-US" sz="3200" dirty="0" err="1" smtClean="0">
                <a:solidFill>
                  <a:srgbClr val="000000"/>
                </a:solidFill>
                <a:latin typeface="Andalus" pitchFamily="18" charset="-78"/>
                <a:cs typeface="Andalus" pitchFamily="18" charset="-78"/>
              </a:rPr>
              <a:t>cs.ucsb.edu</a:t>
            </a:r>
            <a:endPar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pic>
        <p:nvPicPr>
          <p:cNvPr id="124930" name="Picture 2" descr="https://encrypted-tbn1.google.com/images?q=tbn:ANd9GcQae3skB_fpsDven8H2QQlup8agJy5-fE0cJhJO5DwdZYXThol76A"/>
          <p:cNvPicPr>
            <a:picLocks noChangeAspect="1" noChangeArrowheads="1"/>
          </p:cNvPicPr>
          <p:nvPr/>
        </p:nvPicPr>
        <p:blipFill>
          <a:blip r:embed="rId5" cstate="print"/>
          <a:srcRect/>
          <a:stretch>
            <a:fillRect/>
          </a:stretch>
        </p:blipFill>
        <p:spPr bwMode="auto">
          <a:xfrm>
            <a:off x="7620000" y="5251337"/>
            <a:ext cx="1447800" cy="1454263"/>
          </a:xfrm>
          <a:prstGeom prst="rect">
            <a:avLst/>
          </a:prstGeom>
          <a:noFill/>
        </p:spPr>
      </p:pic>
      <p:pic>
        <p:nvPicPr>
          <p:cNvPr id="6" name="图片 53" descr="捕获.JPG"/>
          <p:cNvPicPr>
            <a:picLocks noChangeAspect="1"/>
          </p:cNvPicPr>
          <p:nvPr/>
        </p:nvPicPr>
        <p:blipFill>
          <a:blip r:embed="rId6" cstate="print"/>
          <a:stretch>
            <a:fillRect/>
          </a:stretch>
        </p:blipFill>
        <p:spPr>
          <a:xfrm>
            <a:off x="7620000" y="3581400"/>
            <a:ext cx="1428760" cy="1566141"/>
          </a:xfrm>
          <a:prstGeom prst="rect">
            <a:avLst/>
          </a:prstGeom>
        </p:spPr>
      </p:pic>
      <p:pic>
        <p:nvPicPr>
          <p:cNvPr id="7" name="~PP492.WAV">
            <a:hlinkClick r:id="" action="ppaction://media"/>
          </p:cNvPr>
          <p:cNvPicPr>
            <a:picLocks noRot="1" noChangeAspect="1"/>
          </p:cNvPicPr>
          <p:nvPr>
            <a:wavAudioFile r:embed="rId1" name="~PP492.WAV"/>
          </p:nvPr>
        </p:nvPicPr>
        <p:blipFill>
          <a:blip r:embed="rId7"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40684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10</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i="1" dirty="0" smtClean="0">
                <a:solidFill>
                  <a:srgbClr val="000000"/>
                </a:solidFill>
              </a:rPr>
              <a:t>Text Documents</a:t>
            </a:r>
          </a:p>
          <a:p>
            <a:pPr marL="914400" lvl="1" indent="-396875" defTabSz="914363">
              <a:lnSpc>
                <a:spcPct val="90000"/>
              </a:lnSpc>
              <a:spcBef>
                <a:spcPct val="20000"/>
              </a:spcBef>
              <a:buBlip>
                <a:blip r:embed="rId5"/>
              </a:buBlip>
            </a:pPr>
            <a:r>
              <a:rPr lang="en-US" sz="3000" dirty="0" smtClean="0">
                <a:solidFill>
                  <a:srgbClr val="000000"/>
                </a:solidFill>
              </a:rPr>
              <a:t> XML </a:t>
            </a:r>
          </a:p>
          <a:p>
            <a:pPr marL="914400" lvl="1" indent="-396875" defTabSz="914363">
              <a:lnSpc>
                <a:spcPct val="90000"/>
              </a:lnSpc>
              <a:spcBef>
                <a:spcPct val="20000"/>
              </a:spcBef>
              <a:buBlip>
                <a:blip r:embed="rId5"/>
              </a:buBlip>
            </a:pPr>
            <a:r>
              <a:rPr lang="en-US" sz="3000" dirty="0" smtClean="0">
                <a:solidFill>
                  <a:srgbClr val="000000"/>
                </a:solidFill>
              </a:rPr>
              <a:t>Relational Database</a:t>
            </a:r>
          </a:p>
          <a:p>
            <a:pPr marL="914400" lvl="1" indent="-396875" defTabSz="914363">
              <a:lnSpc>
                <a:spcPct val="90000"/>
              </a:lnSpc>
              <a:spcBef>
                <a:spcPct val="20000"/>
              </a:spcBef>
              <a:buBlip>
                <a:blip r:embed="rId5"/>
              </a:buBlip>
            </a:pPr>
            <a:r>
              <a:rPr lang="en-US" sz="3000"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12" name="Rounded Rectangular Callout 11"/>
          <p:cNvSpPr/>
          <p:nvPr/>
        </p:nvSpPr>
        <p:spPr>
          <a:xfrm>
            <a:off x="4570412" y="1981200"/>
            <a:ext cx="4268788" cy="3886200"/>
          </a:xfrm>
          <a:prstGeom prst="wedgeRoundRectCallout">
            <a:avLst>
              <a:gd name="adj1" fmla="val -71696"/>
              <a:gd name="adj2" fmla="val -1477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Does not work in structured and semi-structured data.</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Keyword search over structured and semi-structured data </a:t>
            </a:r>
            <a:r>
              <a:rPr lang="en-US" sz="2000" i="1" dirty="0">
                <a:solidFill>
                  <a:schemeClr val="tx1"/>
                </a:solidFill>
              </a:rPr>
              <a:t>needs to assemble data from various locations, that are inter-connected and collectively relevant to the query.</a:t>
            </a:r>
          </a:p>
          <a:p>
            <a:pPr>
              <a:buFont typeface="Wingdings" pitchFamily="2" charset="2"/>
              <a:buChar char="Ø"/>
              <a:defRPr/>
            </a:pPr>
            <a:endParaRPr lang="en-US" sz="2000" dirty="0">
              <a:solidFill>
                <a:schemeClr val="tx1"/>
              </a:solidFill>
            </a:endParaRPr>
          </a:p>
          <a:p>
            <a:pPr>
              <a:buFont typeface="Wingdings" pitchFamily="2" charset="2"/>
              <a:buChar char="Ø"/>
              <a:defRPr/>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0"/>
          </p:nvPr>
        </p:nvSpPr>
        <p:spPr>
          <a:noFill/>
        </p:spPr>
        <p:txBody>
          <a:bodyPr/>
          <a:lstStyle/>
          <a:p>
            <a:fld id="{A5D1A17F-68D1-4BE4-A62E-2F9874E97A82}" type="slidenum">
              <a:rPr lang="en-US" altLang="en-US" smtClean="0">
                <a:solidFill>
                  <a:schemeClr val="tx1"/>
                </a:solidFill>
              </a:rPr>
              <a:pPr/>
              <a:t>100</a:t>
            </a:fld>
            <a:endParaRPr lang="en-US" sz="1800" b="0" dirty="0" smtClean="0">
              <a:solidFill>
                <a:schemeClr val="tx1"/>
              </a:solidFill>
            </a:endParaRPr>
          </a:p>
        </p:txBody>
      </p:sp>
      <p:pic>
        <p:nvPicPr>
          <p:cNvPr id="133123" name="Picture 1"/>
          <p:cNvPicPr>
            <a:picLocks noChangeAspect="1" noChangeArrowheads="1"/>
          </p:cNvPicPr>
          <p:nvPr/>
        </p:nvPicPr>
        <p:blipFill>
          <a:blip r:embed="rId2" cstate="print"/>
          <a:srcRect/>
          <a:stretch>
            <a:fillRect/>
          </a:stretch>
        </p:blipFill>
        <p:spPr bwMode="auto">
          <a:xfrm>
            <a:off x="5105400" y="1905000"/>
            <a:ext cx="2981325" cy="2124075"/>
          </a:xfrm>
          <a:prstGeom prst="rect">
            <a:avLst/>
          </a:prstGeom>
          <a:noFill/>
          <a:ln w="15875">
            <a:solidFill>
              <a:srgbClr val="FFC000"/>
            </a:solidFill>
            <a:miter lim="800000"/>
            <a:headEnd/>
            <a:tailEnd/>
          </a:ln>
        </p:spPr>
      </p:pic>
      <p:sp>
        <p:nvSpPr>
          <p:cNvPr id="133124" name="TextBox 9"/>
          <p:cNvSpPr>
            <a:spLocks noChangeArrowheads="1"/>
          </p:cNvSpPr>
          <p:nvPr/>
        </p:nvSpPr>
        <p:spPr bwMode="auto">
          <a:xfrm>
            <a:off x="304800" y="1093788"/>
            <a:ext cx="8305800" cy="369332"/>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3"/>
              </a:buBlip>
            </a:pPr>
            <a:r>
              <a:rPr lang="en-US" sz="2000" dirty="0" smtClean="0">
                <a:latin typeface="Century Schoolbook" pitchFamily="18" charset="0"/>
                <a:sym typeface="Century Schoolbook" pitchFamily="18" charset="0"/>
              </a:rPr>
              <a:t>Will </a:t>
            </a:r>
            <a:r>
              <a:rPr lang="en-US" sz="2000" dirty="0">
                <a:latin typeface="Century Schoolbook" pitchFamily="18" charset="0"/>
                <a:sym typeface="Century Schoolbook" pitchFamily="18" charset="0"/>
              </a:rPr>
              <a:t>Frequent Subgraph Mining Work?  - </a:t>
            </a:r>
            <a:r>
              <a:rPr lang="en-US" sz="2000" dirty="0">
                <a:solidFill>
                  <a:srgbClr val="FF0000"/>
                </a:solidFill>
                <a:latin typeface="Century Schoolbook" pitchFamily="18" charset="0"/>
                <a:sym typeface="Century Schoolbook" pitchFamily="18" charset="0"/>
              </a:rPr>
              <a:t>NO</a:t>
            </a:r>
            <a:r>
              <a:rPr lang="en-US" sz="2000" dirty="0">
                <a:latin typeface="Century Schoolbook" pitchFamily="18" charset="0"/>
                <a:sym typeface="Century Schoolbook" pitchFamily="18" charset="0"/>
              </a:rPr>
              <a:t> !!!</a:t>
            </a:r>
            <a:endParaRPr lang="en-US" altLang="en-US" dirty="0"/>
          </a:p>
        </p:txBody>
      </p:sp>
      <p:sp>
        <p:nvSpPr>
          <p:cNvPr id="78852" name="TextBox 10"/>
          <p:cNvSpPr>
            <a:spLocks noChangeArrowheads="1"/>
          </p:cNvSpPr>
          <p:nvPr/>
        </p:nvSpPr>
        <p:spPr bwMode="auto">
          <a:xfrm>
            <a:off x="304800" y="1995488"/>
            <a:ext cx="4267200" cy="677108"/>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3"/>
              </a:buBlip>
            </a:pPr>
            <a:r>
              <a:rPr lang="en-US" sz="2000" b="1" dirty="0" smtClean="0">
                <a:latin typeface="Century Schoolbook" pitchFamily="18" charset="0"/>
                <a:sym typeface="Century Schoolbook" pitchFamily="18" charset="0"/>
              </a:rPr>
              <a:t>Flexibility</a:t>
            </a:r>
            <a:endParaRPr lang="en-US" altLang="en-US" sz="2000" b="1" dirty="0">
              <a:latin typeface="Century Schoolbook" pitchFamily="18" charset="0"/>
              <a:sym typeface="Century Schoolbook" pitchFamily="18" charset="0"/>
            </a:endParaRPr>
          </a:p>
          <a:p>
            <a:pPr>
              <a:buClr>
                <a:srgbClr val="3667C4"/>
              </a:buClr>
              <a:buFont typeface="Wingdings" pitchFamily="2" charset="2"/>
              <a:buChar char="v"/>
            </a:pPr>
            <a:endParaRPr lang="en-US" altLang="en-US" sz="2000" b="1" dirty="0">
              <a:latin typeface="Century Schoolbook" pitchFamily="18" charset="0"/>
              <a:sym typeface="Century Schoolbook" pitchFamily="18" charset="0"/>
            </a:endParaRPr>
          </a:p>
        </p:txBody>
      </p:sp>
      <p:sp>
        <p:nvSpPr>
          <p:cNvPr id="78853" name="TextBox 11"/>
          <p:cNvSpPr>
            <a:spLocks noChangeArrowheads="1"/>
          </p:cNvSpPr>
          <p:nvPr/>
        </p:nvSpPr>
        <p:spPr bwMode="auto">
          <a:xfrm>
            <a:off x="304800" y="2982913"/>
            <a:ext cx="3695700" cy="1938992"/>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3"/>
              </a:buBlip>
            </a:pPr>
            <a:r>
              <a:rPr lang="en-US" sz="2000" dirty="0" smtClean="0">
                <a:latin typeface="Century Schoolbook" pitchFamily="18" charset="0"/>
                <a:sym typeface="Century Schoolbook" pitchFamily="18" charset="0"/>
              </a:rPr>
              <a:t>Will </a:t>
            </a:r>
            <a:r>
              <a:rPr lang="en-US" sz="2000" dirty="0">
                <a:latin typeface="Century Schoolbook" pitchFamily="18" charset="0"/>
                <a:sym typeface="Century Schoolbook" pitchFamily="18" charset="0"/>
              </a:rPr>
              <a:t>Frequent Itemset Mining Work?  - </a:t>
            </a:r>
            <a:r>
              <a:rPr lang="en-US" sz="2000" dirty="0">
                <a:solidFill>
                  <a:srgbClr val="FF0000"/>
                </a:solidFill>
                <a:latin typeface="Century Schoolbook" pitchFamily="18" charset="0"/>
                <a:sym typeface="Century Schoolbook" pitchFamily="18" charset="0"/>
              </a:rPr>
              <a:t>NO</a:t>
            </a:r>
            <a:r>
              <a:rPr lang="en-US" sz="2000" dirty="0">
                <a:latin typeface="Century Schoolbook" pitchFamily="18" charset="0"/>
                <a:sym typeface="Century Schoolbook" pitchFamily="18" charset="0"/>
              </a:rPr>
              <a:t> </a:t>
            </a:r>
            <a:r>
              <a:rPr lang="en-US" sz="2000" dirty="0" smtClean="0">
                <a:latin typeface="Century Schoolbook" pitchFamily="18" charset="0"/>
                <a:sym typeface="Century Schoolbook" pitchFamily="18" charset="0"/>
              </a:rPr>
              <a:t>!!!</a:t>
            </a:r>
          </a:p>
          <a:p>
            <a:pPr marL="396875" lvl="0" indent="-396875" algn="just" defTabSz="914363">
              <a:lnSpc>
                <a:spcPct val="90000"/>
              </a:lnSpc>
              <a:spcBef>
                <a:spcPct val="20000"/>
              </a:spcBef>
              <a:buBlip>
                <a:blip r:embed="rId3"/>
              </a:buBlip>
            </a:pPr>
            <a:endParaRPr lang="en-US" sz="2000" b="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endParaRPr lang="en-US" sz="2000"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r>
              <a:rPr lang="en-US" sz="2000" dirty="0" smtClean="0">
                <a:latin typeface="Century Schoolbook" pitchFamily="18" charset="0"/>
                <a:sym typeface="Century Schoolbook" pitchFamily="18" charset="0"/>
              </a:rPr>
              <a:t>No </a:t>
            </a:r>
            <a:r>
              <a:rPr lang="en-US" sz="2000" dirty="0">
                <a:latin typeface="Century Schoolbook" pitchFamily="18" charset="0"/>
                <a:sym typeface="Century Schoolbook" pitchFamily="18" charset="0"/>
              </a:rPr>
              <a:t>Notion of Edge in Frequent Itemset Mining.</a:t>
            </a:r>
            <a:endParaRPr lang="en-US" dirty="0"/>
          </a:p>
        </p:txBody>
      </p:sp>
      <p:sp>
        <p:nvSpPr>
          <p:cNvPr id="78854" name="TextBox 12"/>
          <p:cNvSpPr>
            <a:spLocks noChangeArrowheads="1"/>
          </p:cNvSpPr>
          <p:nvPr/>
        </p:nvSpPr>
        <p:spPr bwMode="auto">
          <a:xfrm>
            <a:off x="4953000" y="4389438"/>
            <a:ext cx="3505200" cy="1477962"/>
          </a:xfrm>
          <a:prstGeom prst="rect">
            <a:avLst/>
          </a:prstGeom>
          <a:noFill/>
          <a:ln w="9525">
            <a:noFill/>
            <a:miter lim="800000"/>
            <a:headEnd/>
            <a:tailEnd/>
          </a:ln>
        </p:spPr>
        <p:txBody>
          <a:bodyPr>
            <a:spAutoFit/>
          </a:bodyPr>
          <a:lstStyle/>
          <a:p>
            <a:pPr>
              <a:buClr>
                <a:srgbClr val="3667C4"/>
              </a:buClr>
            </a:pPr>
            <a:r>
              <a:rPr lang="en-US" sz="2000">
                <a:latin typeface="Century Schoolbook" pitchFamily="18" charset="0"/>
                <a:sym typeface="Century Schoolbook" pitchFamily="18" charset="0"/>
              </a:rPr>
              <a:t>{a, b, c} </a:t>
            </a:r>
            <a:endParaRPr lang="en-US" altLang="en-US" sz="2000">
              <a:latin typeface="Century Schoolbook" pitchFamily="18" charset="0"/>
              <a:sym typeface="Century Schoolbook" pitchFamily="18" charset="0"/>
            </a:endParaRPr>
          </a:p>
          <a:p>
            <a:pPr>
              <a:buClr>
                <a:srgbClr val="3667C4"/>
              </a:buClr>
            </a:pPr>
            <a:endParaRPr lang="en-US" altLang="en-US" sz="1000">
              <a:latin typeface="Century Schoolbook" pitchFamily="18" charset="0"/>
              <a:sym typeface="Century Schoolbook" pitchFamily="18" charset="0"/>
            </a:endParaRPr>
          </a:p>
          <a:p>
            <a:pPr algn="just">
              <a:buClr>
                <a:srgbClr val="3667C4"/>
              </a:buClr>
            </a:pPr>
            <a:r>
              <a:rPr lang="en-US" sz="2000">
                <a:latin typeface="Century Schoolbook" pitchFamily="18" charset="0"/>
                <a:sym typeface="Century Schoolbook" pitchFamily="18" charset="0"/>
              </a:rPr>
              <a:t>Frequent Subgraph – </a:t>
            </a:r>
            <a:r>
              <a:rPr lang="en-US" sz="2000">
                <a:solidFill>
                  <a:srgbClr val="FF0000"/>
                </a:solidFill>
                <a:latin typeface="Century Schoolbook" pitchFamily="18" charset="0"/>
                <a:sym typeface="Century Schoolbook" pitchFamily="18" charset="0"/>
              </a:rPr>
              <a:t>No</a:t>
            </a:r>
            <a:endParaRPr lang="en-US" altLang="en-US" sz="2000">
              <a:solidFill>
                <a:srgbClr val="FF0000"/>
              </a:solidFill>
              <a:latin typeface="Century Schoolbook" pitchFamily="18" charset="0"/>
              <a:sym typeface="Century Schoolbook" pitchFamily="18" charset="0"/>
            </a:endParaRPr>
          </a:p>
          <a:p>
            <a:pPr algn="just">
              <a:buClr>
                <a:srgbClr val="3667C4"/>
              </a:buClr>
            </a:pPr>
            <a:r>
              <a:rPr lang="en-US" sz="2000">
                <a:latin typeface="Century Schoolbook" pitchFamily="18" charset="0"/>
                <a:sym typeface="Century Schoolbook" pitchFamily="18" charset="0"/>
              </a:rPr>
              <a:t>Frequent Itemset - </a:t>
            </a:r>
            <a:r>
              <a:rPr lang="en-US" sz="2000">
                <a:solidFill>
                  <a:srgbClr val="FF0000"/>
                </a:solidFill>
                <a:latin typeface="Century Schoolbook" pitchFamily="18" charset="0"/>
                <a:sym typeface="Century Schoolbook" pitchFamily="18" charset="0"/>
              </a:rPr>
              <a:t>No</a:t>
            </a:r>
            <a:r>
              <a:rPr lang="en-US" sz="2000">
                <a:latin typeface="Century Schoolbook" pitchFamily="18" charset="0"/>
                <a:sym typeface="Century Schoolbook" pitchFamily="18" charset="0"/>
              </a:rPr>
              <a:t> </a:t>
            </a:r>
            <a:endParaRPr lang="en-US" altLang="en-US" sz="2000">
              <a:latin typeface="Century Schoolbook" pitchFamily="18" charset="0"/>
              <a:sym typeface="Century Schoolbook" pitchFamily="18" charset="0"/>
            </a:endParaRPr>
          </a:p>
          <a:p>
            <a:pPr algn="just">
              <a:buClr>
                <a:srgbClr val="3667C4"/>
              </a:buClr>
            </a:pPr>
            <a:r>
              <a:rPr lang="en-US" sz="2000">
                <a:latin typeface="Century Schoolbook" pitchFamily="18" charset="0"/>
                <a:sym typeface="Century Schoolbook" pitchFamily="18" charset="0"/>
              </a:rPr>
              <a:t>Proximity Pattern - </a:t>
            </a:r>
            <a:r>
              <a:rPr lang="en-US" sz="2000">
                <a:solidFill>
                  <a:srgbClr val="008000"/>
                </a:solidFill>
                <a:latin typeface="Century Schoolbook" pitchFamily="18" charset="0"/>
                <a:sym typeface="Century Schoolbook" pitchFamily="18" charset="0"/>
              </a:rPr>
              <a:t>Yes</a:t>
            </a:r>
            <a:endParaRPr lang="en-US" altLang="en-US"/>
          </a:p>
        </p:txBody>
      </p:sp>
      <p:sp>
        <p:nvSpPr>
          <p:cNvPr id="133128" name="Rectangle 2"/>
          <p:cNvSpPr>
            <a:spLocks noGrp="1" noChangeArrowheads="1"/>
          </p:cNvSpPr>
          <p:nvPr>
            <p:ph type="title" idx="4294967295"/>
          </p:nvPr>
        </p:nvSpPr>
        <p:spPr>
          <a:xfrm>
            <a:off x="609600" y="0"/>
            <a:ext cx="8001000" cy="609600"/>
          </a:xfrm>
        </p:spPr>
        <p:txBody>
          <a:bodyPr/>
          <a:lstStyle/>
          <a:p>
            <a:pPr algn="ctr" eaLnBrk="1" hangingPunct="1"/>
            <a:r>
              <a:rPr lang="en-US" altLang="en-US" sz="2800" b="1" smtClean="0">
                <a:ea typeface="华文新魏" pitchFamily="2" charset="-122"/>
                <a:sym typeface="华文新魏" pitchFamily="2" charset="-122"/>
              </a:rPr>
              <a:t>Proximity Pattern Definition</a:t>
            </a:r>
            <a:endParaRPr lang="zh-CN" altLang="en-US" smtClean="0">
              <a:ea typeface="宋体" pitchFamily="2" charset="-122"/>
            </a:endParaRPr>
          </a:p>
        </p:txBody>
      </p:sp>
      <p:pic>
        <p:nvPicPr>
          <p:cNvPr id="11"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p:cBhvr>
                                        <p:cTn id="7" dur="500"/>
                                        <p:tgtEl>
                                          <p:spTgt spid="788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p:cBhvr>
                                        <p:cTn id="12" dur="500"/>
                                        <p:tgtEl>
                                          <p:spTgt spid="788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4"/>
                                        </p:tgtEl>
                                        <p:attrNameLst>
                                          <p:attrName>style.visibility</p:attrName>
                                        </p:attrNameLst>
                                      </p:cBhvr>
                                      <p:to>
                                        <p:strVal val="visible"/>
                                      </p:to>
                                    </p:set>
                                    <p:animEffect>
                                      <p:cBhvr>
                                        <p:cTn id="17"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ldLvl="0" autoUpdateAnimBg="0"/>
      <p:bldP spid="78853" grpId="0" bldLvl="0" autoUpdateAnimBg="0"/>
      <p:bldP spid="78854" grpId="0" bldLvl="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0"/>
          </p:nvPr>
        </p:nvSpPr>
        <p:spPr>
          <a:noFill/>
        </p:spPr>
        <p:txBody>
          <a:bodyPr/>
          <a:lstStyle/>
          <a:p>
            <a:fld id="{A8C3B73F-C996-4881-91C6-53F1DD984DCD}" type="slidenum">
              <a:rPr lang="en-US" altLang="en-US" smtClean="0">
                <a:solidFill>
                  <a:schemeClr val="tx1"/>
                </a:solidFill>
              </a:rPr>
              <a:pPr/>
              <a:t>101</a:t>
            </a:fld>
            <a:endParaRPr lang="en-US" sz="1800" b="0" dirty="0" smtClean="0">
              <a:solidFill>
                <a:schemeClr val="tx1"/>
              </a:solidFill>
            </a:endParaRPr>
          </a:p>
        </p:txBody>
      </p:sp>
      <p:pic>
        <p:nvPicPr>
          <p:cNvPr id="134147" name="Picture 3"/>
          <p:cNvPicPr>
            <a:picLocks noChangeAspect="1" noChangeArrowheads="1"/>
          </p:cNvPicPr>
          <p:nvPr/>
        </p:nvPicPr>
        <p:blipFill>
          <a:blip r:embed="rId2" cstate="print"/>
          <a:srcRect/>
          <a:stretch>
            <a:fillRect/>
          </a:stretch>
        </p:blipFill>
        <p:spPr bwMode="auto">
          <a:xfrm>
            <a:off x="6324600" y="1371600"/>
            <a:ext cx="1952625" cy="2933700"/>
          </a:xfrm>
          <a:prstGeom prst="rect">
            <a:avLst/>
          </a:prstGeom>
          <a:noFill/>
          <a:ln w="9525">
            <a:solidFill>
              <a:srgbClr val="FFC000"/>
            </a:solidFill>
            <a:miter lim="800000"/>
            <a:headEnd/>
            <a:tailEnd/>
          </a:ln>
        </p:spPr>
      </p:pic>
      <p:sp>
        <p:nvSpPr>
          <p:cNvPr id="134148" name="Content Placeholder 2"/>
          <p:cNvSpPr>
            <a:spLocks noGrp="1" noChangeArrowheads="1"/>
          </p:cNvSpPr>
          <p:nvPr>
            <p:ph sz="quarter" idx="4294967295"/>
          </p:nvPr>
        </p:nvSpPr>
        <p:spPr>
          <a:xfrm>
            <a:off x="457200" y="1143000"/>
            <a:ext cx="5105400" cy="4724400"/>
          </a:xfrm>
          <a:prstGeom prst="rect">
            <a:avLst/>
          </a:prstGeom>
        </p:spPr>
        <p:txBody>
          <a:bodyPr/>
          <a:lstStyle/>
          <a:p>
            <a:pPr marL="396875" lvl="0" indent="-396875" defTabSz="914363">
              <a:lnSpc>
                <a:spcPct val="90000"/>
              </a:lnSpc>
              <a:buBlip>
                <a:blip r:embed="rId3"/>
              </a:buBlip>
            </a:pPr>
            <a:r>
              <a:rPr lang="en-US" altLang="zh-CN" sz="2200" dirty="0" smtClean="0"/>
              <a:t>Influence Based Information Propagation. </a:t>
            </a:r>
          </a:p>
          <a:p>
            <a:pPr marL="396875" lvl="0" indent="-396875" algn="just" defTabSz="914363">
              <a:lnSpc>
                <a:spcPct val="90000"/>
              </a:lnSpc>
              <a:buBlip>
                <a:blip r:embed="rId3"/>
              </a:buBlip>
            </a:pPr>
            <a:endParaRPr lang="en-US" altLang="zh-CN" sz="2200" dirty="0" smtClean="0"/>
          </a:p>
          <a:p>
            <a:pPr marL="396875" lvl="0" indent="-396875" algn="just" defTabSz="914363">
              <a:lnSpc>
                <a:spcPct val="90000"/>
              </a:lnSpc>
              <a:buBlip>
                <a:blip r:embed="rId3"/>
              </a:buBlip>
            </a:pPr>
            <a:endParaRPr lang="en-US" altLang="zh-CN" sz="2200" dirty="0" smtClean="0"/>
          </a:p>
          <a:p>
            <a:pPr marL="396875" lvl="0" indent="-396875" defTabSz="914363">
              <a:lnSpc>
                <a:spcPct val="90000"/>
              </a:lnSpc>
              <a:buBlip>
                <a:blip r:embed="rId3"/>
              </a:buBlip>
            </a:pPr>
            <a:r>
              <a:rPr lang="en-US" altLang="zh-CN" sz="2200" dirty="0" smtClean="0"/>
              <a:t>Labels are propagated with certain probability from each node to its neighbors.</a:t>
            </a:r>
          </a:p>
          <a:p>
            <a:pPr marL="396875" lvl="0" indent="-396875" algn="just" defTabSz="914363">
              <a:lnSpc>
                <a:spcPct val="90000"/>
              </a:lnSpc>
              <a:buBlip>
                <a:blip r:embed="rId3"/>
              </a:buBlip>
            </a:pPr>
            <a:endParaRPr lang="en-US" altLang="zh-CN" sz="2200" dirty="0" smtClean="0"/>
          </a:p>
          <a:p>
            <a:pPr marL="396875" lvl="0" indent="-396875" algn="just" defTabSz="914363">
              <a:lnSpc>
                <a:spcPct val="90000"/>
              </a:lnSpc>
              <a:buBlip>
                <a:blip r:embed="rId3"/>
              </a:buBlip>
            </a:pPr>
            <a:endParaRPr lang="en-US" altLang="zh-CN" sz="2200" dirty="0" smtClean="0"/>
          </a:p>
          <a:p>
            <a:pPr marL="396875" lvl="0" indent="-396875" defTabSz="914363">
              <a:lnSpc>
                <a:spcPct val="90000"/>
              </a:lnSpc>
              <a:buBlip>
                <a:blip r:embed="rId3"/>
              </a:buBlip>
            </a:pPr>
            <a:r>
              <a:rPr lang="en-US" altLang="zh-CN" sz="2200" dirty="0" smtClean="0"/>
              <a:t>Labels are propagated independent to each other.</a:t>
            </a:r>
          </a:p>
          <a:p>
            <a:pPr algn="just" eaLnBrk="1" hangingPunct="1">
              <a:buFont typeface="Wingdings" pitchFamily="2" charset="2"/>
              <a:buChar char="q"/>
            </a:pPr>
            <a:endParaRPr lang="en-US" altLang="zh-CN" sz="2800" i="1" baseline="-25000" dirty="0" smtClean="0"/>
          </a:p>
          <a:p>
            <a:pPr eaLnBrk="1" hangingPunct="1">
              <a:buFont typeface="Wingdings" pitchFamily="2" charset="2"/>
              <a:buChar char="q"/>
            </a:pPr>
            <a:endParaRPr lang="en-US" altLang="zh-CN" sz="2800" baseline="-25000" dirty="0" smtClean="0"/>
          </a:p>
        </p:txBody>
      </p:sp>
      <p:sp>
        <p:nvSpPr>
          <p:cNvPr id="134149" name="Rectangle 2"/>
          <p:cNvSpPr>
            <a:spLocks noGrp="1" noChangeArrowheads="1"/>
          </p:cNvSpPr>
          <p:nvPr>
            <p:ph type="title" idx="4294967295"/>
          </p:nvPr>
        </p:nvSpPr>
        <p:spPr>
          <a:xfrm>
            <a:off x="609600" y="0"/>
            <a:ext cx="8001000" cy="609600"/>
          </a:xfrm>
        </p:spPr>
        <p:txBody>
          <a:bodyPr/>
          <a:lstStyle/>
          <a:p>
            <a:pPr algn="ctr" eaLnBrk="1" hangingPunct="1"/>
            <a:r>
              <a:rPr lang="en-US" altLang="en-US" sz="2800" b="1" smtClean="0">
                <a:ea typeface="华文新魏" pitchFamily="2" charset="-122"/>
                <a:sym typeface="华文新魏" pitchFamily="2" charset="-122"/>
              </a:rPr>
              <a:t>Information Propagation Model</a:t>
            </a:r>
            <a:endParaRPr lang="zh-CN" altLang="en-US" smtClean="0">
              <a:ea typeface="宋体" pitchFamily="2" charset="-122"/>
            </a:endParaRPr>
          </a:p>
        </p:txBody>
      </p:sp>
      <p:sp>
        <p:nvSpPr>
          <p:cNvPr id="134150" name="TextBox 8"/>
          <p:cNvSpPr>
            <a:spLocks noChangeArrowheads="1"/>
          </p:cNvSpPr>
          <p:nvPr/>
        </p:nvSpPr>
        <p:spPr bwMode="auto">
          <a:xfrm>
            <a:off x="5927725" y="4495800"/>
            <a:ext cx="2835275" cy="369888"/>
          </a:xfrm>
          <a:prstGeom prst="rect">
            <a:avLst/>
          </a:prstGeom>
          <a:noFill/>
          <a:ln w="9525">
            <a:noFill/>
            <a:miter lim="800000"/>
            <a:headEnd/>
            <a:tailEnd/>
          </a:ln>
        </p:spPr>
        <p:txBody>
          <a:bodyPr wrap="none">
            <a:spAutoFit/>
          </a:bodyPr>
          <a:lstStyle/>
          <a:p>
            <a:r>
              <a:rPr lang="en-US" dirty="0">
                <a:solidFill>
                  <a:srgbClr val="00B0F0"/>
                </a:solidFill>
                <a:latin typeface="Century Schoolbook" pitchFamily="18" charset="0"/>
                <a:sym typeface="Century Schoolbook" pitchFamily="18" charset="0"/>
              </a:rPr>
              <a:t>Information Propagation</a:t>
            </a:r>
            <a:endParaRPr lang="en-US" dirty="0">
              <a:solidFill>
                <a:srgbClr val="00B0F0"/>
              </a:solidFill>
            </a:endParaRPr>
          </a:p>
        </p:txBody>
      </p:sp>
      <p:pic>
        <p:nvPicPr>
          <p:cNvPr id="9"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0"/>
          </p:nvPr>
        </p:nvSpPr>
        <p:spPr>
          <a:noFill/>
        </p:spPr>
        <p:txBody>
          <a:bodyPr/>
          <a:lstStyle/>
          <a:p>
            <a:fld id="{F5B0BEA4-2F36-43ED-8B09-CB544D661535}" type="slidenum">
              <a:rPr lang="en-US" altLang="en-US" smtClean="0">
                <a:solidFill>
                  <a:schemeClr val="tx1"/>
                </a:solidFill>
              </a:rPr>
              <a:pPr/>
              <a:t>102</a:t>
            </a:fld>
            <a:endParaRPr lang="en-US" sz="1800" b="0" dirty="0" smtClean="0">
              <a:solidFill>
                <a:schemeClr val="tx1"/>
              </a:solidFill>
            </a:endParaRPr>
          </a:p>
        </p:txBody>
      </p:sp>
      <p:sp>
        <p:nvSpPr>
          <p:cNvPr id="136195" name="Content Placeholder 2"/>
          <p:cNvSpPr>
            <a:spLocks noGrp="1" noChangeArrowheads="1"/>
          </p:cNvSpPr>
          <p:nvPr>
            <p:ph sz="quarter" idx="4294967295"/>
          </p:nvPr>
        </p:nvSpPr>
        <p:spPr>
          <a:xfrm>
            <a:off x="352425" y="1371600"/>
            <a:ext cx="8077200" cy="1219200"/>
          </a:xfrm>
          <a:prstGeom prst="rect">
            <a:avLst/>
          </a:prstGeom>
        </p:spPr>
        <p:txBody>
          <a:bodyPr/>
          <a:lstStyle/>
          <a:p>
            <a:pPr marL="396875" lvl="0" indent="-396875" algn="just" defTabSz="914363">
              <a:lnSpc>
                <a:spcPct val="90000"/>
              </a:lnSpc>
              <a:buBlip>
                <a:blip r:embed="rId3"/>
              </a:buBlip>
            </a:pPr>
            <a:r>
              <a:rPr lang="en-US" altLang="zh-CN" sz="2000" dirty="0" smtClean="0"/>
              <a:t>Downward Closure.</a:t>
            </a:r>
          </a:p>
          <a:p>
            <a:pPr marL="396875" lvl="0" indent="-396875" algn="just" defTabSz="914363">
              <a:lnSpc>
                <a:spcPct val="90000"/>
              </a:lnSpc>
              <a:buBlip>
                <a:blip r:embed="rId3"/>
              </a:buBlip>
            </a:pPr>
            <a:endParaRPr lang="en-US" altLang="zh-CN" sz="2000" dirty="0" smtClean="0"/>
          </a:p>
          <a:p>
            <a:pPr marL="396875" lvl="0" indent="-396875" algn="just" defTabSz="914363">
              <a:lnSpc>
                <a:spcPct val="90000"/>
              </a:lnSpc>
              <a:buBlip>
                <a:blip r:embed="rId3"/>
              </a:buBlip>
            </a:pPr>
            <a:r>
              <a:rPr lang="en-US" altLang="zh-CN" sz="2000" dirty="0" smtClean="0"/>
              <a:t>Consistent with graph structure.</a:t>
            </a:r>
            <a:endParaRPr lang="en-US" altLang="zh-CN" dirty="0" smtClean="0"/>
          </a:p>
        </p:txBody>
      </p:sp>
      <p:pic>
        <p:nvPicPr>
          <p:cNvPr id="136196" name="Picture 4"/>
          <p:cNvPicPr>
            <a:picLocks noChangeAspect="1" noChangeArrowheads="1"/>
          </p:cNvPicPr>
          <p:nvPr/>
        </p:nvPicPr>
        <p:blipFill>
          <a:blip r:embed="rId4" cstate="print"/>
          <a:srcRect/>
          <a:stretch>
            <a:fillRect/>
          </a:stretch>
        </p:blipFill>
        <p:spPr bwMode="auto">
          <a:xfrm>
            <a:off x="5410200" y="1143000"/>
            <a:ext cx="2600325" cy="1857375"/>
          </a:xfrm>
          <a:prstGeom prst="rect">
            <a:avLst/>
          </a:prstGeom>
          <a:noFill/>
          <a:ln w="9525">
            <a:solidFill>
              <a:srgbClr val="FFC000"/>
            </a:solidFill>
            <a:miter lim="800000"/>
            <a:headEnd/>
            <a:tailEnd/>
          </a:ln>
        </p:spPr>
      </p:pic>
      <p:graphicFrame>
        <p:nvGraphicFramePr>
          <p:cNvPr id="82948" name="Group 4"/>
          <p:cNvGraphicFramePr>
            <a:graphicFrameLocks noGrp="1"/>
          </p:cNvGraphicFramePr>
          <p:nvPr/>
        </p:nvGraphicFramePr>
        <p:xfrm>
          <a:off x="428625" y="3429000"/>
          <a:ext cx="3500438" cy="2743202"/>
        </p:xfrm>
        <a:graphic>
          <a:graphicData uri="http://schemas.openxmlformats.org/drawingml/2006/table">
            <a:tbl>
              <a:tblPr/>
              <a:tblGrid>
                <a:gridCol w="1166813"/>
                <a:gridCol w="719137"/>
                <a:gridCol w="896938"/>
                <a:gridCol w="717550"/>
              </a:tblGrid>
              <a:tr h="403225">
                <a:tc gridSpan="4">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Table (a)</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15925">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endParaRPr kumimoji="0" lang="en-US" sz="2000" b="0" i="0" u="none" strike="noStrike" cap="none" normalizeH="0" baseline="0" smtClean="0">
                        <a:ln>
                          <a:noFill/>
                        </a:ln>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2</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3</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417513">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node</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417513">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node</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2</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417513">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node</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3</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671513">
                <a:tc gridSpan="4">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Sup(</a:t>
                      </a: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1</a:t>
                      </a: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 </a:t>
                      </a: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2</a:t>
                      </a: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a:t>
                      </a: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 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3</a:t>
                      </a: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 = 0.14 </a:t>
                      </a:r>
                    </a:p>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endParaRPr kumimoji="0" lang="en-US" altLang="zh-CN" sz="2000" b="0" i="0" u="none" strike="noStrike" cap="none" normalizeH="0" baseline="0" smtClean="0">
                        <a:ln>
                          <a:noFill/>
                        </a:ln>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82967" name="Group 23"/>
          <p:cNvGraphicFramePr>
            <a:graphicFrameLocks noGrp="1"/>
          </p:cNvGraphicFramePr>
          <p:nvPr/>
        </p:nvGraphicFramePr>
        <p:xfrm>
          <a:off x="4495800" y="3429000"/>
          <a:ext cx="3500438" cy="2743202"/>
        </p:xfrm>
        <a:graphic>
          <a:graphicData uri="http://schemas.openxmlformats.org/drawingml/2006/table">
            <a:tbl>
              <a:tblPr/>
              <a:tblGrid>
                <a:gridCol w="1166813"/>
                <a:gridCol w="719137"/>
                <a:gridCol w="896938"/>
                <a:gridCol w="717550"/>
              </a:tblGrid>
              <a:tr h="403225">
                <a:tc gridSpan="4">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Table (b)</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15925">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endParaRPr kumimoji="0" lang="en-US" sz="2000" b="0" i="0" u="none" strike="noStrike" cap="none" normalizeH="0" baseline="0" smtClean="0">
                        <a:ln>
                          <a:noFill/>
                        </a:ln>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2</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3</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417513">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node</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0.14</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417513">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node</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2</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417513">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node</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3</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0.14</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0.37</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1</a:t>
                      </a:r>
                      <a:endParaRPr kumimoji="0" lang="en-US" altLang="zh-CN" sz="2000" b="0" i="0" u="none" strike="noStrike" cap="none" normalizeH="0" baseline="0" smtClean="0">
                        <a:ln>
                          <a:noFill/>
                        </a:ln>
                        <a:solidFill>
                          <a:schemeClr val="tx1"/>
                        </a:solidFill>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671513">
                <a:tc gridSpan="4">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Sup(</a:t>
                      </a: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1</a:t>
                      </a: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 </a:t>
                      </a: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2</a:t>
                      </a: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a:t>
                      </a:r>
                      <a:r>
                        <a:rPr kumimoji="0" lang="en-US" altLang="zh-CN" sz="1800" b="0" i="1" u="none" strike="noStrike" cap="none" normalizeH="0" baseline="0" smtClean="0">
                          <a:ln>
                            <a:noFill/>
                          </a:ln>
                          <a:effectLst/>
                          <a:latin typeface="Times New Roman" pitchFamily="18" charset="0"/>
                          <a:ea typeface="宋体" pitchFamily="2" charset="-122"/>
                          <a:cs typeface="Arial" pitchFamily="34" charset="0"/>
                          <a:sym typeface="Times New Roman" pitchFamily="18" charset="0"/>
                        </a:rPr>
                        <a:t> l</a:t>
                      </a:r>
                      <a:r>
                        <a:rPr kumimoji="0" lang="en-US" altLang="zh-CN" sz="1800" b="0" i="0" u="none" strike="noStrike" cap="none" normalizeH="0" baseline="-25000" smtClean="0">
                          <a:ln>
                            <a:noFill/>
                          </a:ln>
                          <a:effectLst/>
                          <a:latin typeface="Century Schoolbook" pitchFamily="18" charset="0"/>
                          <a:ea typeface="宋体" pitchFamily="2" charset="-122"/>
                          <a:sym typeface="Century Schoolbook" pitchFamily="18" charset="0"/>
                        </a:rPr>
                        <a:t>3</a:t>
                      </a:r>
                      <a:r>
                        <a:rPr kumimoji="0" lang="en-US" altLang="zh-CN" sz="1800" b="0" i="0" u="none" strike="noStrike" cap="none" normalizeH="0" baseline="0" smtClean="0">
                          <a:ln>
                            <a:noFill/>
                          </a:ln>
                          <a:effectLst/>
                          <a:latin typeface="Century Schoolbook" pitchFamily="18" charset="0"/>
                          <a:ea typeface="宋体" pitchFamily="2" charset="-122"/>
                          <a:sym typeface="Century Schoolbook" pitchFamily="18" charset="0"/>
                        </a:rPr>
                        <a:t>) = 0.08 </a:t>
                      </a:r>
                    </a:p>
                    <a:p>
                      <a:pPr marL="0" marR="0" lvl="0" indent="0" algn="l" defTabSz="0" rtl="0" eaLnBrk="1" fontAlgn="base" latinLnBrk="0" hangingPunct="1">
                        <a:lnSpc>
                          <a:spcPct val="100000"/>
                        </a:lnSpc>
                        <a:spcBef>
                          <a:spcPct val="0"/>
                        </a:spcBef>
                        <a:spcAft>
                          <a:spcPct val="0"/>
                        </a:spcAft>
                        <a:buClrTx/>
                        <a:buSzPct val="70000"/>
                        <a:buFont typeface="Arial" pitchFamily="34" charset="0"/>
                        <a:buNone/>
                        <a:tabLst/>
                      </a:pPr>
                      <a:endParaRPr kumimoji="0" lang="en-US" altLang="zh-CN" sz="2000" b="0" i="0" u="none" strike="noStrike" cap="none" normalizeH="0" baseline="0" smtClean="0">
                        <a:ln>
                          <a:noFill/>
                        </a:ln>
                        <a:effectLst/>
                        <a:latin typeface="Century Schoolbook" pitchFamily="18" charset="0"/>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6235" name="Rectangle 2"/>
          <p:cNvSpPr>
            <a:spLocks noGrp="1" noChangeArrowheads="1"/>
          </p:cNvSpPr>
          <p:nvPr>
            <p:ph type="title" idx="4294967295"/>
          </p:nvPr>
        </p:nvSpPr>
        <p:spPr>
          <a:xfrm>
            <a:off x="609600" y="0"/>
            <a:ext cx="8001000" cy="609600"/>
          </a:xfrm>
        </p:spPr>
        <p:txBody>
          <a:bodyPr/>
          <a:lstStyle/>
          <a:p>
            <a:pPr algn="ctr" eaLnBrk="1" hangingPunct="1"/>
            <a:r>
              <a:rPr lang="en-US" altLang="en-US" sz="2800" b="1" smtClean="0">
                <a:ea typeface="华文新魏" pitchFamily="2" charset="-122"/>
                <a:sym typeface="华文新魏" pitchFamily="2" charset="-122"/>
              </a:rPr>
              <a:t>Information Propagation Model</a:t>
            </a:r>
            <a:endParaRPr lang="zh-CN" altLang="en-US" smtClean="0">
              <a:ea typeface="宋体" pitchFamily="2" charset="-122"/>
            </a:endParaRPr>
          </a:p>
        </p:txBody>
      </p:sp>
      <p:pic>
        <p:nvPicPr>
          <p:cNvPr id="10"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0"/>
          </p:nvPr>
        </p:nvSpPr>
        <p:spPr>
          <a:noFill/>
        </p:spPr>
        <p:txBody>
          <a:bodyPr/>
          <a:lstStyle/>
          <a:p>
            <a:fld id="{AF3E5FDD-2CB6-4534-BD25-0A4CF61338EF}" type="slidenum">
              <a:rPr lang="en-US" altLang="en-US" smtClean="0">
                <a:solidFill>
                  <a:schemeClr val="tx1"/>
                </a:solidFill>
              </a:rPr>
              <a:pPr/>
              <a:t>103</a:t>
            </a:fld>
            <a:endParaRPr lang="en-US" sz="1800" b="0" dirty="0" smtClean="0">
              <a:solidFill>
                <a:schemeClr val="tx1"/>
              </a:solidFill>
            </a:endParaRPr>
          </a:p>
        </p:txBody>
      </p:sp>
      <p:sp>
        <p:nvSpPr>
          <p:cNvPr id="140291" name="Rectangle 62"/>
          <p:cNvSpPr>
            <a:spLocks noChangeArrowheads="1"/>
          </p:cNvSpPr>
          <p:nvPr/>
        </p:nvSpPr>
        <p:spPr bwMode="auto">
          <a:xfrm>
            <a:off x="304800" y="1028581"/>
            <a:ext cx="7239000" cy="800219"/>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3"/>
              </a:buBlip>
            </a:pPr>
            <a:r>
              <a:rPr lang="en-US" sz="2000" b="1" dirty="0" smtClean="0">
                <a:solidFill>
                  <a:srgbClr val="C00000"/>
                </a:solidFill>
                <a:latin typeface="Century Schoolbook" pitchFamily="18" charset="0"/>
                <a:sym typeface="Century Schoolbook" pitchFamily="18" charset="0"/>
              </a:rPr>
              <a:t>Probabilistic </a:t>
            </a:r>
            <a:r>
              <a:rPr lang="en-US" sz="2000" b="1" dirty="0">
                <a:solidFill>
                  <a:srgbClr val="C00000"/>
                </a:solidFill>
                <a:latin typeface="Century Schoolbook" pitchFamily="18" charset="0"/>
                <a:sym typeface="Century Schoolbook" pitchFamily="18" charset="0"/>
              </a:rPr>
              <a:t>FP-Growth (</a:t>
            </a:r>
            <a:r>
              <a:rPr lang="en-US" sz="2000" b="1" dirty="0" err="1">
                <a:solidFill>
                  <a:srgbClr val="C00000"/>
                </a:solidFill>
                <a:latin typeface="Century Schoolbook" pitchFamily="18" charset="0"/>
                <a:sym typeface="Century Schoolbook" pitchFamily="18" charset="0"/>
              </a:rPr>
              <a:t>pFP</a:t>
            </a:r>
            <a:r>
              <a:rPr lang="en-US" sz="2000" b="1" dirty="0">
                <a:solidFill>
                  <a:srgbClr val="C00000"/>
                </a:solidFill>
                <a:latin typeface="Century Schoolbook" pitchFamily="18" charset="0"/>
                <a:sym typeface="Century Schoolbook" pitchFamily="18" charset="0"/>
              </a:rPr>
              <a:t>)</a:t>
            </a:r>
            <a:r>
              <a:rPr lang="en-US" sz="2000" dirty="0">
                <a:solidFill>
                  <a:srgbClr val="C00000"/>
                </a:solidFill>
                <a:latin typeface="Century Schoolbook" pitchFamily="18" charset="0"/>
                <a:sym typeface="Century Schoolbook" pitchFamily="18" charset="0"/>
              </a:rPr>
              <a:t>: </a:t>
            </a:r>
            <a:endParaRPr lang="en-US" altLang="en-US" sz="2000" dirty="0">
              <a:solidFill>
                <a:srgbClr val="C00000"/>
              </a:solidFill>
              <a:latin typeface="Century Schoolbook" pitchFamily="18" charset="0"/>
              <a:sym typeface="Century Schoolbook" pitchFamily="18" charset="0"/>
            </a:endParaRPr>
          </a:p>
          <a:p>
            <a:pPr algn="just">
              <a:buClr>
                <a:schemeClr val="accent2"/>
              </a:buClr>
            </a:pPr>
            <a:endParaRPr lang="en-US" altLang="en-US" sz="800" dirty="0">
              <a:solidFill>
                <a:srgbClr val="C00000"/>
              </a:solidFill>
              <a:latin typeface="Century Schoolbook" pitchFamily="18" charset="0"/>
              <a:sym typeface="Century Schoolbook" pitchFamily="18" charset="0"/>
            </a:endParaRPr>
          </a:p>
          <a:p>
            <a:pPr algn="just"/>
            <a:r>
              <a:rPr lang="en-US" sz="2000" dirty="0">
                <a:latin typeface="Century Schoolbook" pitchFamily="18" charset="0"/>
                <a:sym typeface="Century Schoolbook" pitchFamily="18" charset="0"/>
              </a:rPr>
              <a:t>   associating a </a:t>
            </a:r>
            <a:r>
              <a:rPr lang="en-US" sz="2000" b="1" dirty="0">
                <a:latin typeface="Century Schoolbook" pitchFamily="18" charset="0"/>
                <a:sym typeface="Century Schoolbook" pitchFamily="18" charset="0"/>
              </a:rPr>
              <a:t>bucket</a:t>
            </a:r>
            <a:r>
              <a:rPr lang="en-US" sz="2000" dirty="0">
                <a:latin typeface="Century Schoolbook" pitchFamily="18" charset="0"/>
                <a:sym typeface="Century Schoolbook" pitchFamily="18" charset="0"/>
              </a:rPr>
              <a:t> with each node of the FP-tree.</a:t>
            </a:r>
            <a:endParaRPr lang="en-US" altLang="en-US" dirty="0"/>
          </a:p>
        </p:txBody>
      </p:sp>
      <p:pic>
        <p:nvPicPr>
          <p:cNvPr id="140292" name="Picture 5"/>
          <p:cNvPicPr>
            <a:picLocks noChangeAspect="1" noChangeArrowheads="1"/>
          </p:cNvPicPr>
          <p:nvPr/>
        </p:nvPicPr>
        <p:blipFill>
          <a:blip r:embed="rId4" cstate="print"/>
          <a:srcRect/>
          <a:stretch>
            <a:fillRect/>
          </a:stretch>
        </p:blipFill>
        <p:spPr bwMode="auto">
          <a:xfrm>
            <a:off x="533400" y="2047875"/>
            <a:ext cx="4162425" cy="1228725"/>
          </a:xfrm>
          <a:prstGeom prst="rect">
            <a:avLst/>
          </a:prstGeom>
          <a:noFill/>
          <a:ln w="9525">
            <a:solidFill>
              <a:srgbClr val="FFC000"/>
            </a:solidFill>
            <a:miter lim="800000"/>
            <a:headEnd/>
            <a:tailEnd/>
          </a:ln>
        </p:spPr>
      </p:pic>
      <p:pic>
        <p:nvPicPr>
          <p:cNvPr id="91140" name="Picture 6"/>
          <p:cNvPicPr>
            <a:picLocks noChangeAspect="1" noChangeArrowheads="1"/>
          </p:cNvPicPr>
          <p:nvPr/>
        </p:nvPicPr>
        <p:blipFill>
          <a:blip r:embed="rId5" cstate="print"/>
          <a:srcRect/>
          <a:stretch>
            <a:fillRect/>
          </a:stretch>
        </p:blipFill>
        <p:spPr bwMode="auto">
          <a:xfrm>
            <a:off x="4829175" y="2438400"/>
            <a:ext cx="3781425" cy="3228975"/>
          </a:xfrm>
          <a:prstGeom prst="rect">
            <a:avLst/>
          </a:prstGeom>
          <a:noFill/>
          <a:ln w="9525">
            <a:solidFill>
              <a:srgbClr val="FFC000"/>
            </a:solidFill>
            <a:miter lim="800000"/>
            <a:headEnd/>
            <a:tailEnd/>
          </a:ln>
        </p:spPr>
      </p:pic>
      <p:pic>
        <p:nvPicPr>
          <p:cNvPr id="91141" name="Picture 7"/>
          <p:cNvPicPr>
            <a:picLocks noChangeAspect="1" noChangeArrowheads="1"/>
          </p:cNvPicPr>
          <p:nvPr/>
        </p:nvPicPr>
        <p:blipFill>
          <a:blip r:embed="rId6" cstate="print"/>
          <a:srcRect/>
          <a:stretch>
            <a:fillRect/>
          </a:stretch>
        </p:blipFill>
        <p:spPr bwMode="auto">
          <a:xfrm>
            <a:off x="571500" y="3786188"/>
            <a:ext cx="3429000" cy="2314575"/>
          </a:xfrm>
          <a:prstGeom prst="rect">
            <a:avLst/>
          </a:prstGeom>
          <a:solidFill>
            <a:srgbClr val="FFC000"/>
          </a:solidFill>
          <a:ln w="9525">
            <a:noFill/>
            <a:miter lim="800000"/>
            <a:headEnd/>
            <a:tailEnd/>
          </a:ln>
        </p:spPr>
      </p:pic>
      <p:sp>
        <p:nvSpPr>
          <p:cNvPr id="140295" name="Rectangle 2"/>
          <p:cNvSpPr>
            <a:spLocks noGrp="1" noChangeArrowheads="1"/>
          </p:cNvSpPr>
          <p:nvPr>
            <p:ph type="title" idx="4294967295"/>
          </p:nvPr>
        </p:nvSpPr>
        <p:spPr>
          <a:xfrm>
            <a:off x="609600" y="0"/>
            <a:ext cx="8001000" cy="609600"/>
          </a:xfrm>
        </p:spPr>
        <p:txBody>
          <a:bodyPr/>
          <a:lstStyle/>
          <a:p>
            <a:pPr algn="ctr" eaLnBrk="1" hangingPunct="1"/>
            <a:r>
              <a:rPr lang="en-US" altLang="en-US" sz="2800" b="1" smtClean="0">
                <a:ea typeface="华文新魏" pitchFamily="2" charset="-122"/>
                <a:sym typeface="华文新魏" pitchFamily="2" charset="-122"/>
              </a:rPr>
              <a:t>Probabilistic Itemset Mining</a:t>
            </a:r>
            <a:endParaRPr lang="zh-CN" altLang="en-US" smtClean="0">
              <a:ea typeface="宋体" pitchFamily="2" charset="-122"/>
            </a:endParaRPr>
          </a:p>
        </p:txBody>
      </p:sp>
      <p:pic>
        <p:nvPicPr>
          <p:cNvPr id="10" name="Picture 7"/>
          <p:cNvPicPr>
            <a:picLocks noChangeAspect="1" noChangeArrowheads="1"/>
          </p:cNvPicPr>
          <p:nvPr/>
        </p:nvPicPr>
        <p:blipFill>
          <a:blip r:embed="rId7"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p:cBhvr>
                                        <p:cTn id="7" dur="5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p:cBhvr>
                                        <p:cTn id="12"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0"/>
          </p:nvPr>
        </p:nvSpPr>
        <p:spPr>
          <a:noFill/>
        </p:spPr>
        <p:txBody>
          <a:bodyPr/>
          <a:lstStyle/>
          <a:p>
            <a:fld id="{C93145F6-07AC-420F-97FC-2DAAC9B3F758}" type="slidenum">
              <a:rPr lang="en-US" altLang="en-US" smtClean="0">
                <a:solidFill>
                  <a:schemeClr val="tx1"/>
                </a:solidFill>
              </a:rPr>
              <a:pPr/>
              <a:t>104</a:t>
            </a:fld>
            <a:endParaRPr lang="en-US" sz="1800" b="0" dirty="0" smtClean="0">
              <a:solidFill>
                <a:schemeClr val="tx1"/>
              </a:solidFill>
            </a:endParaRPr>
          </a:p>
        </p:txBody>
      </p:sp>
      <p:sp>
        <p:nvSpPr>
          <p:cNvPr id="142339" name="Content Placeholder 2"/>
          <p:cNvSpPr>
            <a:spLocks noGrp="1" noChangeArrowheads="1"/>
          </p:cNvSpPr>
          <p:nvPr>
            <p:ph sz="quarter" idx="4294967295"/>
          </p:nvPr>
        </p:nvSpPr>
        <p:spPr>
          <a:xfrm>
            <a:off x="428625" y="990600"/>
            <a:ext cx="7724775" cy="4724400"/>
          </a:xfrm>
          <a:prstGeom prst="rect">
            <a:avLst/>
          </a:prstGeom>
        </p:spPr>
        <p:txBody>
          <a:bodyPr/>
          <a:lstStyle/>
          <a:p>
            <a:pPr marL="396875" lvl="0" indent="-396875" algn="just" defTabSz="914363">
              <a:lnSpc>
                <a:spcPct val="90000"/>
              </a:lnSpc>
              <a:buBlip>
                <a:blip r:embed="rId3"/>
              </a:buBlip>
            </a:pPr>
            <a:r>
              <a:rPr lang="en-US" altLang="zh-CN" sz="2200" dirty="0" smtClean="0"/>
              <a:t>How to measure “Interesting-</a:t>
            </a:r>
            <a:r>
              <a:rPr lang="en-US" altLang="zh-CN" sz="2200" dirty="0" err="1" smtClean="0"/>
              <a:t>ness</a:t>
            </a:r>
            <a:r>
              <a:rPr lang="en-US" altLang="zh-CN" sz="2200" dirty="0" smtClean="0"/>
              <a:t>”? – </a:t>
            </a:r>
            <a:r>
              <a:rPr lang="en-US" altLang="zh-CN" sz="2200" b="1" dirty="0" smtClean="0"/>
              <a:t>Randomization Test</a:t>
            </a:r>
            <a:r>
              <a:rPr lang="en-US" altLang="zh-CN" sz="2200" dirty="0" smtClean="0"/>
              <a:t>.</a:t>
            </a:r>
          </a:p>
          <a:p>
            <a:pPr marL="396875" lvl="0" indent="-396875" algn="just" defTabSz="914363">
              <a:lnSpc>
                <a:spcPct val="90000"/>
              </a:lnSpc>
              <a:buBlip>
                <a:blip r:embed="rId3"/>
              </a:buBlip>
            </a:pPr>
            <a:endParaRPr lang="en-US" altLang="zh-CN" sz="2200" dirty="0" smtClean="0"/>
          </a:p>
          <a:p>
            <a:pPr marL="396875" lvl="0" indent="-396875" algn="just" defTabSz="914363">
              <a:lnSpc>
                <a:spcPct val="90000"/>
              </a:lnSpc>
              <a:buBlip>
                <a:blip r:embed="rId3"/>
              </a:buBlip>
            </a:pPr>
            <a:r>
              <a:rPr lang="en-US" altLang="zh-CN" sz="2200" dirty="0" smtClean="0"/>
              <a:t>Generate graph </a:t>
            </a:r>
            <a:r>
              <a:rPr lang="en-US" altLang="zh-CN" sz="2200" i="1" dirty="0" smtClean="0"/>
              <a:t>Q</a:t>
            </a:r>
            <a:r>
              <a:rPr lang="en-US" altLang="zh-CN" sz="2200" dirty="0" smtClean="0"/>
              <a:t> from graph </a:t>
            </a:r>
            <a:r>
              <a:rPr lang="en-US" altLang="zh-CN" sz="2200" i="1" dirty="0" smtClean="0"/>
              <a:t>G</a:t>
            </a:r>
            <a:r>
              <a:rPr lang="en-US" altLang="zh-CN" sz="2200" dirty="0" smtClean="0"/>
              <a:t> by randomly swapping the labels among nodes. Let, </a:t>
            </a:r>
            <a:r>
              <a:rPr lang="en-US" altLang="zh-CN" sz="2200" i="1" dirty="0" smtClean="0"/>
              <a:t>p</a:t>
            </a:r>
            <a:r>
              <a:rPr lang="en-US" altLang="zh-CN" sz="2200" dirty="0" smtClean="0"/>
              <a:t> and </a:t>
            </a:r>
            <a:r>
              <a:rPr lang="en-US" altLang="zh-CN" sz="2200" i="1" dirty="0" smtClean="0"/>
              <a:t>q</a:t>
            </a:r>
            <a:r>
              <a:rPr lang="en-US" altLang="zh-CN" sz="2200" dirty="0" smtClean="0"/>
              <a:t> be the support values of </a:t>
            </a:r>
            <a:r>
              <a:rPr lang="en-US" altLang="zh-CN" sz="2200" dirty="0" err="1" smtClean="0"/>
              <a:t>itemset</a:t>
            </a:r>
            <a:r>
              <a:rPr lang="en-US" altLang="zh-CN" sz="2200" dirty="0" smtClean="0"/>
              <a:t> </a:t>
            </a:r>
            <a:r>
              <a:rPr lang="en-US" altLang="zh-CN" sz="2200" i="1" dirty="0" smtClean="0"/>
              <a:t>I</a:t>
            </a:r>
            <a:r>
              <a:rPr lang="en-US" altLang="zh-CN" sz="2200" dirty="0" smtClean="0"/>
              <a:t> in </a:t>
            </a:r>
            <a:r>
              <a:rPr lang="en-US" altLang="zh-CN" sz="2200" i="1" dirty="0" smtClean="0"/>
              <a:t>G</a:t>
            </a:r>
            <a:r>
              <a:rPr lang="en-US" altLang="zh-CN" sz="2200" dirty="0" smtClean="0"/>
              <a:t> and </a:t>
            </a:r>
            <a:r>
              <a:rPr lang="en-US" altLang="zh-CN" sz="2200" i="1" dirty="0" smtClean="0"/>
              <a:t>Q</a:t>
            </a:r>
            <a:r>
              <a:rPr lang="en-US" altLang="zh-CN" sz="2200" dirty="0" smtClean="0"/>
              <a:t> respectively. High difference indicates interestingness. </a:t>
            </a:r>
          </a:p>
          <a:p>
            <a:pPr marL="396875" lvl="0" indent="-396875" algn="just" defTabSz="914363">
              <a:lnSpc>
                <a:spcPct val="90000"/>
              </a:lnSpc>
              <a:buBlip>
                <a:blip r:embed="rId3"/>
              </a:buBlip>
            </a:pPr>
            <a:endParaRPr lang="en-US" altLang="zh-CN" sz="2200" dirty="0" smtClean="0">
              <a:solidFill>
                <a:schemeClr val="accent2"/>
              </a:solidFill>
            </a:endParaRPr>
          </a:p>
          <a:p>
            <a:pPr marL="396875" lvl="0" indent="-396875" algn="just" defTabSz="914363">
              <a:lnSpc>
                <a:spcPct val="90000"/>
              </a:lnSpc>
              <a:buBlip>
                <a:blip r:embed="rId3"/>
              </a:buBlip>
            </a:pPr>
            <a:r>
              <a:rPr lang="en-US" altLang="zh-CN" sz="2200" dirty="0" smtClean="0">
                <a:solidFill>
                  <a:schemeClr val="accent2"/>
                </a:solidFill>
              </a:rPr>
              <a:t>G-test Score:</a:t>
            </a:r>
            <a:r>
              <a:rPr lang="en-US" altLang="zh-CN" sz="2200" dirty="0" smtClean="0"/>
              <a:t> </a:t>
            </a:r>
          </a:p>
          <a:p>
            <a:pPr marL="396875" lvl="0" indent="-396875" algn="just" defTabSz="914363">
              <a:lnSpc>
                <a:spcPct val="90000"/>
              </a:lnSpc>
              <a:buBlip>
                <a:blip r:embed="rId3"/>
              </a:buBlip>
            </a:pPr>
            <a:endParaRPr lang="en-US" altLang="zh-CN" sz="2800" dirty="0" smtClean="0"/>
          </a:p>
          <a:p>
            <a:pPr marL="396875" lvl="0" indent="-396875" algn="just" defTabSz="914363">
              <a:lnSpc>
                <a:spcPct val="90000"/>
              </a:lnSpc>
              <a:buBlip>
                <a:blip r:embed="rId3"/>
              </a:buBlip>
            </a:pPr>
            <a:r>
              <a:rPr lang="en-US" altLang="zh-CN" sz="2200" dirty="0" smtClean="0"/>
              <a:t>Vertical Pruning by </a:t>
            </a:r>
            <a:r>
              <a:rPr lang="en-US" altLang="zh-CN" sz="1800" i="1" dirty="0" smtClean="0"/>
              <a:t>Yan et. al (SIGMOD ‘08).</a:t>
            </a:r>
          </a:p>
          <a:p>
            <a:pPr marL="396875" lvl="0" indent="-396875" algn="just" defTabSz="914363">
              <a:lnSpc>
                <a:spcPct val="90000"/>
              </a:lnSpc>
              <a:buBlip>
                <a:blip r:embed="rId3"/>
              </a:buBlip>
            </a:pPr>
            <a:endParaRPr lang="en-US" altLang="zh-CN" sz="1800" i="1" dirty="0" smtClean="0"/>
          </a:p>
          <a:p>
            <a:pPr marL="396875" lvl="0" indent="-396875" algn="just" defTabSz="914363">
              <a:lnSpc>
                <a:spcPct val="90000"/>
              </a:lnSpc>
              <a:buBlip>
                <a:blip r:embed="rId3"/>
              </a:buBlip>
            </a:pPr>
            <a:r>
              <a:rPr lang="en-US" altLang="zh-CN" sz="2200" dirty="0" smtClean="0"/>
              <a:t>Proximity Patterns minus Frequent Patterns.</a:t>
            </a:r>
            <a:endParaRPr lang="en-US" altLang="zh-CN" dirty="0" smtClean="0"/>
          </a:p>
        </p:txBody>
      </p:sp>
      <p:pic>
        <p:nvPicPr>
          <p:cNvPr id="142340" name="Picture 4"/>
          <p:cNvPicPr>
            <a:picLocks noChangeAspect="1" noChangeArrowheads="1"/>
          </p:cNvPicPr>
          <p:nvPr/>
        </p:nvPicPr>
        <p:blipFill>
          <a:blip r:embed="rId4" cstate="print"/>
          <a:srcRect/>
          <a:stretch>
            <a:fillRect/>
          </a:stretch>
        </p:blipFill>
        <p:spPr bwMode="auto">
          <a:xfrm>
            <a:off x="3200400" y="3362325"/>
            <a:ext cx="2667000" cy="600075"/>
          </a:xfrm>
          <a:prstGeom prst="rect">
            <a:avLst/>
          </a:prstGeom>
          <a:noFill/>
          <a:ln w="9525">
            <a:solidFill>
              <a:srgbClr val="FFC000"/>
            </a:solidFill>
            <a:miter lim="800000"/>
            <a:headEnd/>
            <a:tailEnd/>
          </a:ln>
        </p:spPr>
      </p:pic>
      <p:sp>
        <p:nvSpPr>
          <p:cNvPr id="142342" name="Rectangle 2"/>
          <p:cNvSpPr>
            <a:spLocks noGrp="1" noChangeArrowheads="1"/>
          </p:cNvSpPr>
          <p:nvPr>
            <p:ph type="title" idx="4294967295"/>
          </p:nvPr>
        </p:nvSpPr>
        <p:spPr>
          <a:xfrm>
            <a:off x="381000" y="76200"/>
            <a:ext cx="8001000" cy="609600"/>
          </a:xfrm>
        </p:spPr>
        <p:txBody>
          <a:bodyPr/>
          <a:lstStyle/>
          <a:p>
            <a:pPr algn="ctr" eaLnBrk="1" hangingPunct="1"/>
            <a:r>
              <a:rPr lang="en-US" altLang="en-US" sz="2800" b="1" dirty="0" smtClean="0">
                <a:ea typeface="华文新魏" pitchFamily="2" charset="-122"/>
                <a:sym typeface="华文新魏" pitchFamily="2" charset="-122"/>
              </a:rPr>
              <a:t>Top-k Interesting Pattern Mining</a:t>
            </a:r>
            <a:endParaRPr lang="zh-CN" altLang="en-US" dirty="0" smtClean="0">
              <a:ea typeface="宋体" pitchFamily="2" charset="-122"/>
            </a:endParaRPr>
          </a:p>
        </p:txBody>
      </p:sp>
      <p:pic>
        <p:nvPicPr>
          <p:cNvPr id="8"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0"/>
          </p:nvPr>
        </p:nvSpPr>
        <p:spPr>
          <a:noFill/>
        </p:spPr>
        <p:txBody>
          <a:bodyPr/>
          <a:lstStyle/>
          <a:p>
            <a:fld id="{6E0E268F-E303-4BF1-B552-925A1FBDE084}" type="slidenum">
              <a:rPr lang="en-US" altLang="en-US" smtClean="0">
                <a:solidFill>
                  <a:schemeClr val="tx1"/>
                </a:solidFill>
              </a:rPr>
              <a:pPr/>
              <a:t>105</a:t>
            </a:fld>
            <a:endParaRPr lang="en-US" sz="1800" b="0" dirty="0" smtClean="0">
              <a:solidFill>
                <a:schemeClr val="tx1"/>
              </a:solidFill>
            </a:endParaRPr>
          </a:p>
        </p:txBody>
      </p:sp>
      <p:pic>
        <p:nvPicPr>
          <p:cNvPr id="144387" name="Picture 1"/>
          <p:cNvPicPr>
            <a:picLocks noChangeAspect="1" noChangeArrowheads="1"/>
          </p:cNvPicPr>
          <p:nvPr/>
        </p:nvPicPr>
        <p:blipFill>
          <a:blip r:embed="rId3" cstate="print"/>
          <a:srcRect/>
          <a:stretch>
            <a:fillRect/>
          </a:stretch>
        </p:blipFill>
        <p:spPr bwMode="auto">
          <a:xfrm>
            <a:off x="1752600" y="1524000"/>
            <a:ext cx="6096000" cy="2505075"/>
          </a:xfrm>
          <a:prstGeom prst="rect">
            <a:avLst/>
          </a:prstGeom>
          <a:noFill/>
          <a:ln w="9525">
            <a:solidFill>
              <a:srgbClr val="FFC000"/>
            </a:solidFill>
            <a:miter lim="800000"/>
            <a:headEnd/>
            <a:tailEnd/>
          </a:ln>
        </p:spPr>
      </p:pic>
      <p:sp>
        <p:nvSpPr>
          <p:cNvPr id="144388" name="Content Placeholder 2"/>
          <p:cNvSpPr>
            <a:spLocks noGrp="1" noChangeArrowheads="1"/>
          </p:cNvSpPr>
          <p:nvPr>
            <p:ph sz="quarter" idx="4294967295"/>
          </p:nvPr>
        </p:nvSpPr>
        <p:spPr>
          <a:xfrm>
            <a:off x="428625" y="914400"/>
            <a:ext cx="7467600" cy="533400"/>
          </a:xfrm>
          <a:prstGeom prst="rect">
            <a:avLst/>
          </a:prstGeom>
        </p:spPr>
        <p:txBody>
          <a:bodyPr/>
          <a:lstStyle/>
          <a:p>
            <a:pPr marL="396875" lvl="0" indent="-396875" algn="just" defTabSz="914363">
              <a:lnSpc>
                <a:spcPct val="90000"/>
              </a:lnSpc>
              <a:buBlip>
                <a:blip r:embed="rId4"/>
              </a:buBlip>
            </a:pPr>
            <a:r>
              <a:rPr lang="en-US" altLang="zh-CN" sz="2600" dirty="0" smtClean="0">
                <a:solidFill>
                  <a:srgbClr val="C00000"/>
                </a:solidFill>
              </a:rPr>
              <a:t>EFFECTIVENESS (Last.FM):</a:t>
            </a:r>
            <a:endParaRPr lang="en-US" altLang="zh-CN" dirty="0" smtClean="0"/>
          </a:p>
        </p:txBody>
      </p:sp>
      <p:sp>
        <p:nvSpPr>
          <p:cNvPr id="144389" name="TextBox 16"/>
          <p:cNvSpPr>
            <a:spLocks noChangeArrowheads="1"/>
          </p:cNvSpPr>
          <p:nvPr/>
        </p:nvSpPr>
        <p:spPr bwMode="auto">
          <a:xfrm>
            <a:off x="285750" y="1981200"/>
            <a:ext cx="1306513" cy="646113"/>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Proximity </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Patterns</a:t>
            </a:r>
            <a:endParaRPr lang="en-US" altLang="en-US"/>
          </a:p>
        </p:txBody>
      </p:sp>
      <p:sp>
        <p:nvSpPr>
          <p:cNvPr id="144390" name="TextBox 17"/>
          <p:cNvSpPr>
            <a:spLocks noChangeArrowheads="1"/>
          </p:cNvSpPr>
          <p:nvPr/>
        </p:nvSpPr>
        <p:spPr bwMode="auto">
          <a:xfrm>
            <a:off x="571500" y="4419600"/>
            <a:ext cx="7572375" cy="1246188"/>
          </a:xfrm>
          <a:prstGeom prst="rect">
            <a:avLst/>
          </a:prstGeom>
          <a:solidFill>
            <a:srgbClr val="FFFF85"/>
          </a:solidFill>
          <a:ln w="9525">
            <a:solidFill>
              <a:srgbClr val="FFC000"/>
            </a:solidFill>
            <a:miter lim="800000"/>
            <a:headEnd/>
            <a:tailEnd/>
          </a:ln>
        </p:spPr>
        <p:txBody>
          <a:bodyPr>
            <a:spAutoFit/>
          </a:bodyPr>
          <a:lstStyle/>
          <a:p>
            <a:pPr>
              <a:buClr>
                <a:srgbClr val="FF0000"/>
              </a:buClr>
              <a:buFont typeface="Wingdings" pitchFamily="2" charset="2"/>
              <a:buChar char="q"/>
            </a:pPr>
            <a:r>
              <a:rPr lang="en-US" sz="1500">
                <a:latin typeface="Century Schoolbook" pitchFamily="18" charset="0"/>
                <a:sym typeface="Century Schoolbook" pitchFamily="18" charset="0"/>
              </a:rPr>
              <a:t> ATB, Paul van Dyk – </a:t>
            </a:r>
            <a:r>
              <a:rPr lang="en-US" sz="1500" b="1">
                <a:latin typeface="Century Schoolbook" pitchFamily="18" charset="0"/>
                <a:sym typeface="Century Schoolbook" pitchFamily="18" charset="0"/>
              </a:rPr>
              <a:t>German DJ</a:t>
            </a:r>
            <a:endParaRPr lang="en-US" altLang="en-US" sz="1500" b="1">
              <a:latin typeface="Century Schoolbook" pitchFamily="18" charset="0"/>
              <a:sym typeface="Century Schoolbook" pitchFamily="18" charset="0"/>
            </a:endParaRPr>
          </a:p>
          <a:p>
            <a:pPr>
              <a:buClr>
                <a:srgbClr val="FF0000"/>
              </a:buClr>
              <a:buFont typeface="Wingdings" pitchFamily="2" charset="2"/>
              <a:buChar char="q"/>
            </a:pPr>
            <a:r>
              <a:rPr lang="en-US" sz="1500">
                <a:latin typeface="Century Schoolbook" pitchFamily="18" charset="0"/>
                <a:sym typeface="Century Schoolbook" pitchFamily="18" charset="0"/>
              </a:rPr>
              <a:t> Tiesto, Ferry Corsten, Armin van Buuren – </a:t>
            </a:r>
            <a:r>
              <a:rPr lang="en-US" sz="1500" b="1">
                <a:latin typeface="Century Schoolbook" pitchFamily="18" charset="0"/>
                <a:sym typeface="Century Schoolbook" pitchFamily="18" charset="0"/>
              </a:rPr>
              <a:t>Dutch DJ</a:t>
            </a:r>
            <a:endParaRPr lang="en-US" altLang="en-US" sz="1500" b="1">
              <a:latin typeface="Century Schoolbook" pitchFamily="18" charset="0"/>
              <a:sym typeface="Century Schoolbook" pitchFamily="18" charset="0"/>
            </a:endParaRPr>
          </a:p>
          <a:p>
            <a:pPr>
              <a:buClr>
                <a:srgbClr val="FF0000"/>
              </a:buClr>
              <a:buFont typeface="Wingdings" pitchFamily="2" charset="2"/>
              <a:buChar char="q"/>
            </a:pPr>
            <a:r>
              <a:rPr lang="en-US" sz="1500">
                <a:latin typeface="Century Schoolbook" pitchFamily="18" charset="0"/>
                <a:sym typeface="Century Schoolbook" pitchFamily="18" charset="0"/>
              </a:rPr>
              <a:t> Britney Spears, Lady Gaga, Katy Gaga – </a:t>
            </a:r>
            <a:r>
              <a:rPr lang="en-US" sz="1500" b="1">
                <a:latin typeface="Century Schoolbook" pitchFamily="18" charset="0"/>
                <a:sym typeface="Century Schoolbook" pitchFamily="18" charset="0"/>
              </a:rPr>
              <a:t>American Female Pop Singers</a:t>
            </a:r>
            <a:endParaRPr lang="en-US" altLang="en-US" sz="1500" b="1">
              <a:latin typeface="Century Schoolbook" pitchFamily="18" charset="0"/>
              <a:sym typeface="Century Schoolbook" pitchFamily="18" charset="0"/>
            </a:endParaRPr>
          </a:p>
          <a:p>
            <a:pPr>
              <a:buClr>
                <a:srgbClr val="FF0000"/>
              </a:buClr>
              <a:buFont typeface="Wingdings" pitchFamily="2" charset="2"/>
              <a:buChar char="q"/>
            </a:pPr>
            <a:r>
              <a:rPr lang="en-US" sz="1500">
                <a:latin typeface="Century Schoolbook" pitchFamily="18" charset="0"/>
                <a:sym typeface="Century Schoolbook" pitchFamily="18" charset="0"/>
              </a:rPr>
              <a:t> Neaera, Caliban, Cannibal Corpse – </a:t>
            </a:r>
            <a:r>
              <a:rPr lang="en-US" sz="1500" b="1">
                <a:latin typeface="Century Schoolbook" pitchFamily="18" charset="0"/>
                <a:sym typeface="Century Schoolbook" pitchFamily="18" charset="0"/>
              </a:rPr>
              <a:t>Death Metal Bands</a:t>
            </a:r>
            <a:endParaRPr lang="en-US" altLang="en-US" sz="1500" b="1">
              <a:latin typeface="Century Schoolbook" pitchFamily="18" charset="0"/>
              <a:sym typeface="Century Schoolbook" pitchFamily="18" charset="0"/>
            </a:endParaRPr>
          </a:p>
          <a:p>
            <a:pPr>
              <a:buClr>
                <a:srgbClr val="FF0000"/>
              </a:buClr>
              <a:buFont typeface="Wingdings" pitchFamily="2" charset="2"/>
              <a:buChar char="q"/>
            </a:pPr>
            <a:r>
              <a:rPr lang="en-US" sz="1500">
                <a:latin typeface="Century Schoolbook" pitchFamily="18" charset="0"/>
                <a:sym typeface="Century Schoolbook" pitchFamily="18" charset="0"/>
              </a:rPr>
              <a:t> Lucuna Coil, Nightwish, Within Temptation – </a:t>
            </a:r>
            <a:r>
              <a:rPr lang="en-US" sz="1500" b="1">
                <a:latin typeface="Century Schoolbook" pitchFamily="18" charset="0"/>
                <a:sym typeface="Century Schoolbook" pitchFamily="18" charset="0"/>
              </a:rPr>
              <a:t>Gothic Metal Bands</a:t>
            </a:r>
            <a:endParaRPr lang="en-US" altLang="en-US"/>
          </a:p>
        </p:txBody>
      </p:sp>
      <p:sp>
        <p:nvSpPr>
          <p:cNvPr id="144392" name="Rectangle 2"/>
          <p:cNvSpPr>
            <a:spLocks noGrp="1" noChangeArrowheads="1"/>
          </p:cNvSpPr>
          <p:nvPr>
            <p:ph type="title" idx="4294967295"/>
          </p:nvPr>
        </p:nvSpPr>
        <p:spPr>
          <a:xfrm>
            <a:off x="609600" y="0"/>
            <a:ext cx="8001000" cy="609600"/>
          </a:xfrm>
        </p:spPr>
        <p:txBody>
          <a:bodyPr/>
          <a:lstStyle/>
          <a:p>
            <a:pPr algn="ctr" eaLnBrk="1" hangingPunct="1"/>
            <a:r>
              <a:rPr lang="en-US" altLang="en-US" sz="2800" b="1" smtClean="0">
                <a:ea typeface="华文新魏" pitchFamily="2" charset="-122"/>
                <a:sym typeface="华文新魏" pitchFamily="2" charset="-122"/>
              </a:rPr>
              <a:t>Experimental Results</a:t>
            </a:r>
            <a:endParaRPr lang="zh-CN" altLang="en-US" smtClean="0">
              <a:ea typeface="宋体" pitchFamily="2" charset="-122"/>
            </a:endParaRPr>
          </a:p>
        </p:txBody>
      </p:sp>
      <p:pic>
        <p:nvPicPr>
          <p:cNvPr id="10"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noFill/>
        </p:spPr>
        <p:txBody>
          <a:bodyPr/>
          <a:lstStyle/>
          <a:p>
            <a:fld id="{D0B45227-CE1C-46C7-B4EC-18B6A95C8504}" type="slidenum">
              <a:rPr lang="en-US" altLang="en-US" smtClean="0">
                <a:solidFill>
                  <a:schemeClr val="bg2">
                    <a:lumMod val="10000"/>
                  </a:schemeClr>
                </a:solidFill>
              </a:rPr>
              <a:pPr/>
              <a:t>106</a:t>
            </a:fld>
            <a:endParaRPr lang="en-US" sz="1800" b="0" dirty="0" smtClean="0">
              <a:solidFill>
                <a:schemeClr val="bg2">
                  <a:lumMod val="10000"/>
                </a:schemeClr>
              </a:solidFill>
            </a:endParaRPr>
          </a:p>
        </p:txBody>
      </p:sp>
      <p:sp>
        <p:nvSpPr>
          <p:cNvPr id="23556" name="Title 1"/>
          <p:cNvSpPr>
            <a:spLocks noGrp="1" noChangeArrowheads="1"/>
          </p:cNvSpPr>
          <p:nvPr>
            <p:ph type="title" idx="4294967295"/>
          </p:nvPr>
        </p:nvSpPr>
        <p:spPr>
          <a:xfrm>
            <a:off x="990600" y="152400"/>
            <a:ext cx="7467600" cy="685800"/>
          </a:xfrm>
        </p:spPr>
        <p:txBody>
          <a:bodyPr/>
          <a:lstStyle/>
          <a:p>
            <a:pPr eaLnBrk="1" hangingPunct="1"/>
            <a:r>
              <a:rPr lang="en-US" altLang="zh-CN" b="1" dirty="0" smtClean="0">
                <a:ea typeface="宋体" pitchFamily="2" charset="-122"/>
              </a:rPr>
              <a:t>Presentation Sketch</a:t>
            </a:r>
            <a:endParaRPr lang="en-US" altLang="zh-CN" dirty="0" smtClean="0">
              <a:ea typeface="宋体" pitchFamily="2" charset="-122"/>
            </a:endParaRPr>
          </a:p>
        </p:txBody>
      </p:sp>
      <p:sp>
        <p:nvSpPr>
          <p:cNvPr id="10" name="Text Placeholder 2"/>
          <p:cNvSpPr txBox="1">
            <a:spLocks/>
          </p:cNvSpPr>
          <p:nvPr/>
        </p:nvSpPr>
        <p:spPr>
          <a:xfrm>
            <a:off x="762000" y="1219200"/>
            <a:ext cx="6096000" cy="5318379"/>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2"/>
              </a:buBlip>
            </a:pPr>
            <a:r>
              <a:rPr lang="en-US" sz="3200" dirty="0" smtClean="0">
                <a:solidFill>
                  <a:srgbClr val="000000"/>
                </a:solidFill>
              </a:rPr>
              <a:t>KEYWORD SEARCH</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GRAPH  SEARCH</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GRAPH PATTERN MATCHING</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 GRAPH PATTERN MINING</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b="1" dirty="0" smtClean="0">
                <a:solidFill>
                  <a:srgbClr val="000000"/>
                </a:solidFill>
              </a:rPr>
              <a:t>CONCLUSION</a:t>
            </a:r>
          </a:p>
          <a:p>
            <a:pPr marL="396875" indent="-396875" algn="just" defTabSz="914363">
              <a:lnSpc>
                <a:spcPct val="90000"/>
              </a:lnSpc>
              <a:spcBef>
                <a:spcPct val="20000"/>
              </a:spcBef>
              <a:buBlip>
                <a:blip r:embed="rId2"/>
              </a:buBlip>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2"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0"/>
          </p:nvPr>
        </p:nvSpPr>
        <p:spPr>
          <a:noFill/>
        </p:spPr>
        <p:txBody>
          <a:bodyPr/>
          <a:lstStyle/>
          <a:p>
            <a:fld id="{5960E8B5-F0AE-4BCF-9CBF-5A0809033F1A}" type="slidenum">
              <a:rPr lang="en-US" altLang="en-US" smtClean="0">
                <a:solidFill>
                  <a:schemeClr val="tx1"/>
                </a:solidFill>
              </a:rPr>
              <a:pPr/>
              <a:t>107</a:t>
            </a:fld>
            <a:endParaRPr lang="en-US" sz="1800" b="0" dirty="0" smtClean="0">
              <a:solidFill>
                <a:schemeClr val="tx1"/>
              </a:solidFill>
            </a:endParaRPr>
          </a:p>
        </p:txBody>
      </p:sp>
      <p:sp>
        <p:nvSpPr>
          <p:cNvPr id="147460" name="Title 1"/>
          <p:cNvSpPr>
            <a:spLocks noGrp="1" noChangeArrowheads="1"/>
          </p:cNvSpPr>
          <p:nvPr>
            <p:ph type="title" idx="4294967295"/>
          </p:nvPr>
        </p:nvSpPr>
        <p:spPr>
          <a:xfrm>
            <a:off x="-838200" y="0"/>
            <a:ext cx="7467600" cy="685800"/>
          </a:xfrm>
        </p:spPr>
        <p:txBody>
          <a:bodyPr/>
          <a:lstStyle/>
          <a:p>
            <a:pPr eaLnBrk="1" hangingPunct="1"/>
            <a:r>
              <a:rPr lang="en-US" altLang="zh-CN" dirty="0" smtClean="0">
                <a:ea typeface="宋体" pitchFamily="2" charset="-122"/>
              </a:rPr>
              <a:t>                     </a:t>
            </a:r>
            <a:r>
              <a:rPr lang="en-US" altLang="zh-CN" b="1" dirty="0" smtClean="0">
                <a:ea typeface="宋体" pitchFamily="2" charset="-122"/>
              </a:rPr>
              <a:t>Conclusion</a:t>
            </a:r>
            <a:endParaRPr lang="en-US" altLang="zh-CN" dirty="0" smtClean="0">
              <a:ea typeface="宋体" pitchFamily="2" charset="-122"/>
            </a:endParaRPr>
          </a:p>
        </p:txBody>
      </p:sp>
      <p:sp>
        <p:nvSpPr>
          <p:cNvPr id="147461" name="Content Placeholder 2"/>
          <p:cNvSpPr>
            <a:spLocks noGrp="1" noChangeArrowheads="1"/>
          </p:cNvSpPr>
          <p:nvPr>
            <p:ph sz="quarter" idx="1"/>
          </p:nvPr>
        </p:nvSpPr>
        <p:spPr>
          <a:xfrm>
            <a:off x="609600" y="1066800"/>
            <a:ext cx="7467600" cy="4648200"/>
          </a:xfrm>
        </p:spPr>
        <p:txBody>
          <a:bodyPr/>
          <a:lstStyle/>
          <a:p>
            <a:pPr marL="274638" indent="-274638" algn="just" eaLnBrk="1" hangingPunct="1">
              <a:lnSpc>
                <a:spcPct val="90000"/>
              </a:lnSpc>
              <a:buSzPct val="90000"/>
            </a:pPr>
            <a:endParaRPr lang="en-US" altLang="zh-CN" sz="2300" dirty="0" smtClean="0"/>
          </a:p>
          <a:p>
            <a:pPr marL="396875" lvl="0" indent="-396875" algn="just" defTabSz="914363">
              <a:lnSpc>
                <a:spcPct val="90000"/>
              </a:lnSpc>
              <a:buBlip>
                <a:blip r:embed="rId2"/>
              </a:buBlip>
            </a:pPr>
            <a:r>
              <a:rPr lang="en-US" altLang="zh-CN" sz="2300" dirty="0" smtClean="0"/>
              <a:t>A brief overview of various kinds of graph queries proposed in the past five years.</a:t>
            </a:r>
          </a:p>
          <a:p>
            <a:pPr marL="396875" lvl="0" indent="-396875" algn="just" defTabSz="914363">
              <a:lnSpc>
                <a:spcPct val="90000"/>
              </a:lnSpc>
              <a:buBlip>
                <a:blip r:embed="rId2"/>
              </a:buBlip>
            </a:pPr>
            <a:endParaRPr lang="en-US" altLang="zh-CN" sz="2300" dirty="0" smtClean="0"/>
          </a:p>
          <a:p>
            <a:pPr marL="396875" lvl="0" indent="-396875" algn="just" defTabSz="914363">
              <a:lnSpc>
                <a:spcPct val="90000"/>
              </a:lnSpc>
              <a:buBlip>
                <a:blip r:embed="rId2"/>
              </a:buBlip>
            </a:pPr>
            <a:r>
              <a:rPr lang="en-US" altLang="zh-CN" sz="2300" dirty="0" smtClean="0"/>
              <a:t>Technical details about graph pattern matching, graph pattern mining and similarity search in the context of emerging graph queries.</a:t>
            </a:r>
          </a:p>
          <a:p>
            <a:pPr marL="396875" lvl="0" indent="-396875" algn="just" defTabSz="914363">
              <a:lnSpc>
                <a:spcPct val="90000"/>
              </a:lnSpc>
              <a:buBlip>
                <a:blip r:embed="rId2"/>
              </a:buBlip>
            </a:pPr>
            <a:endParaRPr lang="en-US" altLang="zh-CN" sz="2300" dirty="0" smtClean="0"/>
          </a:p>
          <a:p>
            <a:pPr marL="396875" lvl="0" indent="-396875" algn="just" defTabSz="914363">
              <a:lnSpc>
                <a:spcPct val="90000"/>
              </a:lnSpc>
              <a:buBlip>
                <a:blip r:embed="rId2"/>
              </a:buBlip>
            </a:pPr>
            <a:r>
              <a:rPr lang="en-US" altLang="zh-CN" sz="2300" dirty="0" smtClean="0"/>
              <a:t>New challenges and future research directions in graph query and graph database; e.g., graph storage system, distributed query processing, dynamic load balancing, graph indexing, and other interesting graph queries; e.g., large graph alignment.</a:t>
            </a:r>
            <a:endParaRPr lang="en-US" altLang="zh-CN" dirty="0" smtClean="0"/>
          </a:p>
          <a:p>
            <a:pPr marL="274638" indent="-274638" algn="l" eaLnBrk="1" hangingPunct="1">
              <a:lnSpc>
                <a:spcPct val="90000"/>
              </a:lnSpc>
              <a:buFont typeface="Wingdings" pitchFamily="2" charset="2"/>
              <a:buChar char=""/>
            </a:pPr>
            <a:endParaRPr lang="en-US" altLang="zh-CN" dirty="0" smtClean="0"/>
          </a:p>
        </p:txBody>
      </p:sp>
      <p:pic>
        <p:nvPicPr>
          <p:cNvPr id="7"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9525"/>
            <a:ext cx="9144000" cy="923925"/>
          </a:xfrm>
        </p:spPr>
        <p:txBody>
          <a:bodyPr>
            <a:normAutofit/>
          </a:bodyPr>
          <a:lstStyle/>
          <a:p>
            <a:r>
              <a:rPr lang="en-US" dirty="0" smtClean="0"/>
              <a:t>Questions</a:t>
            </a:r>
            <a:endParaRPr dirty="0" smtClean="0"/>
          </a:p>
        </p:txBody>
      </p:sp>
      <p:sp>
        <p:nvSpPr>
          <p:cNvPr id="19" name="Slide Number Placeholder 1"/>
          <p:cNvSpPr txBox="1">
            <a:spLocks noGrp="1"/>
          </p:cNvSpPr>
          <p:nvPr/>
        </p:nvSpPr>
        <p:spPr bwMode="auto">
          <a:xfrm>
            <a:off x="8686800" y="6489700"/>
            <a:ext cx="457199"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3242CF0-267E-482D-9ED3-A004C5841BB2}" type="slidenum">
              <a:rPr lang="en-US" sz="1600"/>
              <a:pPr algn="r" eaLnBrk="1" hangingPunct="1"/>
              <a:t>108</a:t>
            </a:fld>
            <a:endParaRPr lang="en-US" sz="1600" dirty="0"/>
          </a:p>
        </p:txBody>
      </p:sp>
      <p:sp>
        <p:nvSpPr>
          <p:cNvPr id="84" name="Rectangle 83"/>
          <p:cNvSpPr/>
          <p:nvPr/>
        </p:nvSpPr>
        <p:spPr bwMode="auto">
          <a:xfrm>
            <a:off x="304800" y="990600"/>
            <a:ext cx="8610600" cy="738664"/>
          </a:xfrm>
          <a:prstGeom prst="rect">
            <a:avLst/>
          </a:prstGeom>
        </p:spPr>
        <p:txBody>
          <a:bodyPr wrap="square">
            <a:spAutoFit/>
          </a:bodyPr>
          <a:lstStyle/>
          <a:p>
            <a:pPr algn="just">
              <a:buFont typeface="Wingdings" pitchFamily="2" charset="2"/>
              <a:buChar char="q"/>
              <a:defRPr/>
            </a:pPr>
            <a:r>
              <a:rPr lang="en-US" b="1" dirty="0" smtClean="0">
                <a:solidFill>
                  <a:schemeClr val="bg1"/>
                </a:solidFill>
                <a:latin typeface="Arial" pitchFamily="34" charset="0"/>
                <a:cs typeface="Arial" pitchFamily="34" charset="0"/>
              </a:rPr>
              <a:t> DC(u</a:t>
            </a:r>
            <a:r>
              <a:rPr lang="en-US" b="1" baseline="-25000" dirty="0" smtClean="0">
                <a:solidFill>
                  <a:schemeClr val="bg1"/>
                </a:solidFill>
                <a:latin typeface="Arial" pitchFamily="34" charset="0"/>
                <a:cs typeface="Arial" pitchFamily="34" charset="0"/>
              </a:rPr>
              <a:t>4</a:t>
            </a:r>
            <a:r>
              <a:rPr lang="en-US" b="1" dirty="0" smtClean="0">
                <a:solidFill>
                  <a:schemeClr val="bg1"/>
                </a:solidFill>
                <a:latin typeface="Arial" pitchFamily="34" charset="0"/>
                <a:cs typeface="Arial" pitchFamily="34" charset="0"/>
              </a:rPr>
              <a:t>) = D(abc)-T(abc)-T(ab)-T(ac)-T(bc)-T(a)-T(b)-T(c)-1 = 3</a:t>
            </a:r>
          </a:p>
          <a:p>
            <a:pPr algn="just">
              <a:buFont typeface="Wingdings" pitchFamily="2" charset="2"/>
              <a:buChar char="q"/>
              <a:defRPr/>
            </a:pPr>
            <a:endParaRPr lang="en-US" sz="600" b="1" dirty="0" smtClean="0">
              <a:solidFill>
                <a:schemeClr val="bg1"/>
              </a:solidFill>
              <a:latin typeface="Arial" pitchFamily="34" charset="0"/>
              <a:cs typeface="Arial" pitchFamily="34" charset="0"/>
            </a:endParaRPr>
          </a:p>
          <a:p>
            <a:pPr algn="just">
              <a:buFont typeface="Wingdings" pitchFamily="2" charset="2"/>
              <a:buChar char="q"/>
              <a:defRPr/>
            </a:pPr>
            <a:r>
              <a:rPr lang="en-US" b="1" dirty="0" smtClean="0">
                <a:solidFill>
                  <a:schemeClr val="bg1"/>
                </a:solidFill>
                <a:latin typeface="Arial" pitchFamily="34" charset="0"/>
                <a:cs typeface="Arial" pitchFamily="34" charset="0"/>
              </a:rPr>
              <a:t> Top-k Buffer to store top-k skyline nodes.</a:t>
            </a:r>
            <a:endParaRPr lang="en-US" b="1" baseline="0" dirty="0">
              <a:solidFill>
                <a:schemeClr val="bg1"/>
              </a:solidFill>
              <a:latin typeface="Arial" pitchFamily="34" charset="0"/>
              <a:cs typeface="Arial" pitchFamily="34" charset="0"/>
            </a:endParaRPr>
          </a:p>
        </p:txBody>
      </p:sp>
      <p:sp>
        <p:nvSpPr>
          <p:cNvPr id="9" name="Rectangle 2"/>
          <p:cNvSpPr txBox="1">
            <a:spLocks noChangeArrowheads="1"/>
          </p:cNvSpPr>
          <p:nvPr/>
        </p:nvSpPr>
        <p:spPr bwMode="auto">
          <a:xfrm>
            <a:off x="5183188" y="4876800"/>
            <a:ext cx="3046412"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none" strike="noStrike" kern="0" cap="none" spc="0" normalizeH="0" baseline="0" noProof="0" smtClean="0">
                <a:ln>
                  <a:noFill/>
                </a:ln>
                <a:solidFill>
                  <a:srgbClr val="575F6D"/>
                </a:solidFill>
                <a:effectLst/>
                <a:uLnTx/>
                <a:uFillTx/>
                <a:latin typeface="Century Schoolbook"/>
                <a:ea typeface="宋体" pitchFamily="2" charset="-122"/>
                <a:cs typeface="+mj-cs"/>
                <a:sym typeface="Century Schoolbook" pitchFamily="18" charset="0"/>
              </a:rPr>
              <a:t>Thank You ! ! !</a:t>
            </a:r>
            <a:endParaRPr kumimoji="0" lang="en-US" altLang="zh-CN" sz="2600" b="0" i="0" u="none" strike="noStrike" kern="0" cap="none" spc="0" normalizeH="0" baseline="0" noProof="0" dirty="0" smtClean="0">
              <a:ln>
                <a:noFill/>
              </a:ln>
              <a:solidFill>
                <a:srgbClr val="575F6D"/>
              </a:solidFill>
              <a:effectLst/>
              <a:uLnTx/>
              <a:uFillTx/>
              <a:latin typeface="Century Schoolbook"/>
              <a:ea typeface="宋体" pitchFamily="2" charset="-122"/>
              <a:cs typeface="+mj-cs"/>
              <a:sym typeface="Century Schoolbook" pitchFamily="18" charset="0"/>
            </a:endParaRPr>
          </a:p>
        </p:txBody>
      </p:sp>
      <p:pic>
        <p:nvPicPr>
          <p:cNvPr id="8"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extLst>
      <p:ext uri="{BB962C8B-B14F-4D97-AF65-F5344CB8AC3E}">
        <p14:creationId xmlns:p14="http://schemas.microsoft.com/office/powerpoint/2010/main" xmlns="" val="90679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11</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dirty="0" smtClean="0">
                <a:solidFill>
                  <a:srgbClr val="000000"/>
                </a:solidFill>
              </a:rPr>
              <a:t>Text Documents</a:t>
            </a:r>
          </a:p>
          <a:p>
            <a:pPr marL="914400" lvl="1" indent="-396875" defTabSz="914363">
              <a:lnSpc>
                <a:spcPct val="90000"/>
              </a:lnSpc>
              <a:spcBef>
                <a:spcPct val="20000"/>
              </a:spcBef>
              <a:buBlip>
                <a:blip r:embed="rId5"/>
              </a:buBlip>
            </a:pPr>
            <a:r>
              <a:rPr lang="en-US" sz="3000" dirty="0" smtClean="0">
                <a:solidFill>
                  <a:srgbClr val="000000"/>
                </a:solidFill>
              </a:rPr>
              <a:t> XML </a:t>
            </a:r>
          </a:p>
          <a:p>
            <a:pPr marL="914400" lvl="1" indent="-396875" defTabSz="914363">
              <a:lnSpc>
                <a:spcPct val="90000"/>
              </a:lnSpc>
              <a:spcBef>
                <a:spcPct val="20000"/>
              </a:spcBef>
              <a:buBlip>
                <a:blip r:embed="rId5"/>
              </a:buBlip>
            </a:pPr>
            <a:r>
              <a:rPr lang="en-US" sz="3000" dirty="0" smtClean="0">
                <a:solidFill>
                  <a:srgbClr val="000000"/>
                </a:solidFill>
              </a:rPr>
              <a:t>Relational Database</a:t>
            </a:r>
          </a:p>
          <a:p>
            <a:pPr marL="914400" lvl="1" indent="-396875" defTabSz="914363">
              <a:lnSpc>
                <a:spcPct val="90000"/>
              </a:lnSpc>
              <a:spcBef>
                <a:spcPct val="20000"/>
              </a:spcBef>
              <a:buBlip>
                <a:blip r:embed="rId5"/>
              </a:buBlip>
            </a:pPr>
            <a:r>
              <a:rPr lang="en-US" sz="3000"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9" name="Rounded Rectangular Callout 8"/>
          <p:cNvSpPr/>
          <p:nvPr/>
        </p:nvSpPr>
        <p:spPr>
          <a:xfrm>
            <a:off x="4265612" y="1063625"/>
            <a:ext cx="4725988" cy="5260975"/>
          </a:xfrm>
          <a:prstGeom prst="wedgeRoundRectCallout">
            <a:avLst>
              <a:gd name="adj1" fmla="val -50609"/>
              <a:gd name="adj2" fmla="val 1681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a:t>
            </a:r>
            <a:r>
              <a:rPr lang="en-US" sz="2000" dirty="0">
                <a:solidFill>
                  <a:srgbClr val="FF0000"/>
                </a:solidFill>
              </a:rPr>
              <a:t>Why Keyword Search over Structured and Semi-structured data?</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dirty="0">
                <a:solidFill>
                  <a:schemeClr val="tx1"/>
                </a:solidFill>
              </a:rPr>
              <a:t> Relieve casual users from the difficulties of learning  exact schema and structured query language.</a:t>
            </a:r>
          </a:p>
          <a:p>
            <a:pPr>
              <a:buFont typeface="Wingdings" pitchFamily="2" charset="2"/>
              <a:buChar char="Ø"/>
              <a:defRPr/>
            </a:pPr>
            <a:endParaRPr lang="en-US" sz="1000" i="1" dirty="0">
              <a:solidFill>
                <a:schemeClr val="tx1"/>
              </a:solidFill>
            </a:endParaRPr>
          </a:p>
          <a:p>
            <a:pPr>
              <a:buFont typeface="Wingdings" pitchFamily="2" charset="2"/>
              <a:buChar char="Ø"/>
              <a:defRPr/>
            </a:pPr>
            <a:r>
              <a:rPr lang="en-US" sz="2000" i="1" dirty="0">
                <a:solidFill>
                  <a:schemeClr val="tx1"/>
                </a:solidFill>
              </a:rPr>
              <a:t> </a:t>
            </a:r>
            <a:r>
              <a:rPr lang="en-US" sz="2000" dirty="0">
                <a:solidFill>
                  <a:schemeClr val="tx1"/>
                </a:solidFill>
              </a:rPr>
              <a:t>The exact schema might be unknown or dynamic in nature.</a:t>
            </a:r>
          </a:p>
          <a:p>
            <a:pPr>
              <a:buFont typeface="Wingdings" pitchFamily="2" charset="2"/>
              <a:buChar char="Ø"/>
              <a:defRPr/>
            </a:pPr>
            <a:endParaRPr lang="en-US" sz="1000" i="1" dirty="0">
              <a:solidFill>
                <a:schemeClr val="tx1"/>
              </a:solidFill>
            </a:endParaRPr>
          </a:p>
          <a:p>
            <a:pPr>
              <a:buFont typeface="Wingdings" pitchFamily="2" charset="2"/>
              <a:buChar char="Ø"/>
              <a:defRPr/>
            </a:pPr>
            <a:r>
              <a:rPr lang="en-US" sz="2000" i="1" dirty="0">
                <a:solidFill>
                  <a:schemeClr val="tx1"/>
                </a:solidFill>
              </a:rPr>
              <a:t> </a:t>
            </a:r>
            <a:r>
              <a:rPr lang="en-US" sz="2000" dirty="0">
                <a:solidFill>
                  <a:schemeClr val="tx1"/>
                </a:solidFill>
              </a:rPr>
              <a:t>Access heterogeneous data.</a:t>
            </a:r>
          </a:p>
          <a:p>
            <a:pPr>
              <a:buFont typeface="Wingdings" pitchFamily="2" charset="2"/>
              <a:buChar char="Ø"/>
              <a:defRPr/>
            </a:pPr>
            <a:endParaRPr lang="en-US" sz="1000" i="1" dirty="0">
              <a:solidFill>
                <a:schemeClr val="tx1"/>
              </a:solidFill>
            </a:endParaRPr>
          </a:p>
          <a:p>
            <a:pPr>
              <a:buFont typeface="Wingdings" pitchFamily="2" charset="2"/>
              <a:buChar char="Ø"/>
              <a:defRPr/>
            </a:pPr>
            <a:r>
              <a:rPr lang="en-US" sz="2000" i="1" dirty="0">
                <a:solidFill>
                  <a:schemeClr val="tx1"/>
                </a:solidFill>
              </a:rPr>
              <a:t> </a:t>
            </a:r>
            <a:r>
              <a:rPr lang="en-US" sz="2000" dirty="0">
                <a:solidFill>
                  <a:schemeClr val="tx1"/>
                </a:solidFill>
              </a:rPr>
              <a:t>Reveal interesting or unexpected relations among entities.</a:t>
            </a:r>
          </a:p>
          <a:p>
            <a:pPr>
              <a:buFont typeface="Wingdings" pitchFamily="2" charset="2"/>
              <a:buChar char="Ø"/>
              <a:defRPr/>
            </a:pPr>
            <a:endParaRPr lang="en-US" sz="1000" i="1" dirty="0">
              <a:solidFill>
                <a:schemeClr val="tx1"/>
              </a:solidFill>
            </a:endParaRPr>
          </a:p>
          <a:p>
            <a:pPr>
              <a:buFont typeface="Wingdings" pitchFamily="2" charset="2"/>
              <a:buChar char="Ø"/>
              <a:defRPr/>
            </a:pPr>
            <a:r>
              <a:rPr lang="en-US" sz="2000" i="1" dirty="0">
                <a:solidFill>
                  <a:schemeClr val="tx1"/>
                </a:solidFill>
              </a:rPr>
              <a:t> </a:t>
            </a:r>
            <a:r>
              <a:rPr lang="en-US" sz="2000" dirty="0">
                <a:solidFill>
                  <a:schemeClr val="tx1"/>
                </a:solidFill>
              </a:rPr>
              <a:t>Community in social network</a:t>
            </a:r>
            <a:r>
              <a:rPr lang="en-US" sz="2000" i="1" dirty="0">
                <a:solidFill>
                  <a:schemeClr val="tx1"/>
                </a:solidFill>
              </a:rPr>
              <a:t>.</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12</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dirty="0" smtClean="0">
                <a:solidFill>
                  <a:srgbClr val="000000"/>
                </a:solidFill>
              </a:rPr>
              <a:t>Text Documents</a:t>
            </a:r>
          </a:p>
          <a:p>
            <a:pPr marL="914400" lvl="1" indent="-396875" defTabSz="914363">
              <a:lnSpc>
                <a:spcPct val="90000"/>
              </a:lnSpc>
              <a:spcBef>
                <a:spcPct val="20000"/>
              </a:spcBef>
              <a:buBlip>
                <a:blip r:embed="rId5"/>
              </a:buBlip>
            </a:pPr>
            <a:r>
              <a:rPr lang="en-US" sz="3000" i="1" dirty="0" smtClean="0">
                <a:solidFill>
                  <a:srgbClr val="000000"/>
                </a:solidFill>
              </a:rPr>
              <a:t> XML </a:t>
            </a:r>
          </a:p>
          <a:p>
            <a:pPr marL="914400" lvl="1" indent="-396875" defTabSz="914363">
              <a:lnSpc>
                <a:spcPct val="90000"/>
              </a:lnSpc>
              <a:spcBef>
                <a:spcPct val="20000"/>
              </a:spcBef>
              <a:buBlip>
                <a:blip r:embed="rId5"/>
              </a:buBlip>
            </a:pPr>
            <a:r>
              <a:rPr lang="en-US" sz="3000" dirty="0" smtClean="0">
                <a:solidFill>
                  <a:srgbClr val="000000"/>
                </a:solidFill>
              </a:rPr>
              <a:t>Relational Database</a:t>
            </a:r>
          </a:p>
          <a:p>
            <a:pPr marL="914400" lvl="1" indent="-396875" defTabSz="914363">
              <a:lnSpc>
                <a:spcPct val="90000"/>
              </a:lnSpc>
              <a:spcBef>
                <a:spcPct val="20000"/>
              </a:spcBef>
              <a:buBlip>
                <a:blip r:embed="rId5"/>
              </a:buBlip>
            </a:pPr>
            <a:r>
              <a:rPr lang="en-US" sz="3000"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12" name="Rounded Rectangular Callout 11"/>
          <p:cNvSpPr/>
          <p:nvPr/>
        </p:nvSpPr>
        <p:spPr>
          <a:xfrm>
            <a:off x="4951412" y="1219200"/>
            <a:ext cx="3811588" cy="3810000"/>
          </a:xfrm>
          <a:prstGeom prst="wedgeRoundRectCallout">
            <a:avLst>
              <a:gd name="adj1" fmla="val -125596"/>
              <a:gd name="adj2" fmla="val 174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XML has Tree structure.</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Result is a sub-tree rooted at the lowest common ancestor (LCA) of a set of nodes that collectively match query keywords. </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Threshold Algorithm based approach [</a:t>
            </a:r>
            <a:r>
              <a:rPr lang="en-US" sz="1600" b="1" dirty="0">
                <a:solidFill>
                  <a:schemeClr val="tx1"/>
                </a:solidFill>
              </a:rPr>
              <a:t>XRANK</a:t>
            </a:r>
            <a:r>
              <a:rPr lang="en-US" sz="1600" dirty="0">
                <a:solidFill>
                  <a:schemeClr val="tx1"/>
                </a:solidFill>
              </a:rPr>
              <a:t>, </a:t>
            </a:r>
            <a:r>
              <a:rPr lang="en-US" sz="1600" dirty="0" err="1">
                <a:solidFill>
                  <a:schemeClr val="tx1"/>
                </a:solidFill>
              </a:rPr>
              <a:t>Guo</a:t>
            </a:r>
            <a:r>
              <a:rPr lang="en-US" sz="1600" dirty="0">
                <a:solidFill>
                  <a:schemeClr val="tx1"/>
                </a:solidFill>
              </a:rPr>
              <a:t> et. al., SIGMOD ‘03</a:t>
            </a:r>
            <a:r>
              <a:rPr lang="en-US" sz="2000" dirty="0">
                <a:solidFill>
                  <a:schemeClr val="tx1"/>
                </a:solidFill>
              </a:rPr>
              <a:t>]</a:t>
            </a:r>
            <a:endParaRPr lang="en-US" sz="2000" dirty="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5988" y="150813"/>
            <a:ext cx="7467600" cy="685800"/>
          </a:xfrm>
        </p:spPr>
        <p:txBody>
          <a:bodyPr>
            <a:normAutofit fontScale="90000"/>
          </a:bodyPr>
          <a:lstStyle/>
          <a:p>
            <a:pPr algn="ctr"/>
            <a:r>
              <a:rPr lang="en-US" b="1" smtClean="0"/>
              <a:t>XRANK </a:t>
            </a:r>
            <a:br>
              <a:rPr lang="en-US" b="1" smtClean="0"/>
            </a:br>
            <a:r>
              <a:rPr lang="da-DK" sz="1600" b="1" smtClean="0"/>
              <a:t>Guo et. al., SIGMOD ‘03</a:t>
            </a:r>
            <a:endParaRPr lang="en-US" sz="1600" b="1" smtClean="0"/>
          </a:p>
        </p:txBody>
      </p:sp>
      <p:sp>
        <p:nvSpPr>
          <p:cNvPr id="28675" name="Slide Number Placeholder 3"/>
          <p:cNvSpPr>
            <a:spLocks noGrp="1"/>
          </p:cNvSpPr>
          <p:nvPr>
            <p:ph type="sldNum" sz="quarter" idx="12"/>
          </p:nvPr>
        </p:nvSpPr>
        <p:spPr>
          <a:xfrm>
            <a:off x="8458200" y="6248400"/>
            <a:ext cx="609600" cy="520700"/>
          </a:xfrm>
          <a:noFill/>
        </p:spPr>
        <p:txBody>
          <a:bodyPr/>
          <a:lstStyle/>
          <a:p>
            <a:fld id="{DF08E07C-1505-40E9-AD34-FF3F53AF0C06}" type="slidenum">
              <a:rPr lang="en-US" smtClean="0">
                <a:solidFill>
                  <a:schemeClr val="bg2">
                    <a:lumMod val="10000"/>
                  </a:schemeClr>
                </a:solidFill>
              </a:rPr>
              <a:pPr/>
              <a:t>13</a:t>
            </a:fld>
            <a:endParaRPr lang="en-US" dirty="0" smtClean="0">
              <a:solidFill>
                <a:schemeClr val="bg2">
                  <a:lumMod val="10000"/>
                </a:schemeClr>
              </a:solidFill>
            </a:endParaRPr>
          </a:p>
        </p:txBody>
      </p:sp>
      <p:sp>
        <p:nvSpPr>
          <p:cNvPr id="28677"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15" name="Oval 14"/>
          <p:cNvSpPr/>
          <p:nvPr/>
        </p:nvSpPr>
        <p:spPr>
          <a:xfrm>
            <a:off x="1465262" y="1370013"/>
            <a:ext cx="3810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16" name="Oval 15"/>
          <p:cNvSpPr/>
          <p:nvPr/>
        </p:nvSpPr>
        <p:spPr>
          <a:xfrm>
            <a:off x="855662" y="2057400"/>
            <a:ext cx="3810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17" name="Oval 16"/>
          <p:cNvSpPr/>
          <p:nvPr/>
        </p:nvSpPr>
        <p:spPr>
          <a:xfrm>
            <a:off x="2151062" y="2057400"/>
            <a:ext cx="3810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18" name="Oval 17"/>
          <p:cNvSpPr/>
          <p:nvPr/>
        </p:nvSpPr>
        <p:spPr>
          <a:xfrm>
            <a:off x="474662" y="2743200"/>
            <a:ext cx="381000" cy="381000"/>
          </a:xfrm>
          <a:prstGeom prst="ellipse">
            <a:avLst/>
          </a:prstGeom>
          <a:solidFill>
            <a:schemeClr val="accent2">
              <a:lumMod val="75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a</a:t>
            </a:r>
          </a:p>
        </p:txBody>
      </p:sp>
      <p:sp>
        <p:nvSpPr>
          <p:cNvPr id="19" name="Oval 18"/>
          <p:cNvSpPr/>
          <p:nvPr/>
        </p:nvSpPr>
        <p:spPr>
          <a:xfrm>
            <a:off x="1160462" y="2743200"/>
            <a:ext cx="3810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20" name="Oval 19"/>
          <p:cNvSpPr/>
          <p:nvPr/>
        </p:nvSpPr>
        <p:spPr>
          <a:xfrm>
            <a:off x="1770062" y="2743200"/>
            <a:ext cx="3810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21" name="Oval 20"/>
          <p:cNvSpPr/>
          <p:nvPr/>
        </p:nvSpPr>
        <p:spPr>
          <a:xfrm>
            <a:off x="2684462" y="2743200"/>
            <a:ext cx="3810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22" name="Oval 21"/>
          <p:cNvSpPr/>
          <p:nvPr/>
        </p:nvSpPr>
        <p:spPr>
          <a:xfrm>
            <a:off x="1160462" y="3429000"/>
            <a:ext cx="381000" cy="381000"/>
          </a:xfrm>
          <a:prstGeom prst="ellipse">
            <a:avLst/>
          </a:prstGeom>
          <a:solidFill>
            <a:srgbClr val="00B05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b</a:t>
            </a:r>
          </a:p>
        </p:txBody>
      </p:sp>
      <p:sp>
        <p:nvSpPr>
          <p:cNvPr id="23" name="Oval 22"/>
          <p:cNvSpPr/>
          <p:nvPr/>
        </p:nvSpPr>
        <p:spPr>
          <a:xfrm>
            <a:off x="1770062" y="3429000"/>
            <a:ext cx="381000" cy="381000"/>
          </a:xfrm>
          <a:prstGeom prst="ellipse">
            <a:avLst/>
          </a:prstGeom>
          <a:solidFill>
            <a:schemeClr val="accent2">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a</a:t>
            </a:r>
          </a:p>
        </p:txBody>
      </p:sp>
      <p:sp>
        <p:nvSpPr>
          <p:cNvPr id="24" name="Oval 23"/>
          <p:cNvSpPr/>
          <p:nvPr/>
        </p:nvSpPr>
        <p:spPr>
          <a:xfrm>
            <a:off x="2684462" y="3429000"/>
            <a:ext cx="381000" cy="381000"/>
          </a:xfrm>
          <a:prstGeom prst="ellipse">
            <a:avLst/>
          </a:prstGeom>
          <a:solidFill>
            <a:srgbClr val="008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b</a:t>
            </a:r>
          </a:p>
        </p:txBody>
      </p:sp>
      <p:cxnSp>
        <p:nvCxnSpPr>
          <p:cNvPr id="26" name="Straight Connector 25"/>
          <p:cNvCxnSpPr>
            <a:stCxn id="15" idx="3"/>
            <a:endCxn id="16" idx="7"/>
          </p:cNvCxnSpPr>
          <p:nvPr/>
        </p:nvCxnSpPr>
        <p:spPr>
          <a:xfrm flipH="1">
            <a:off x="1181100" y="1695450"/>
            <a:ext cx="339725" cy="417513"/>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5"/>
            <a:endCxn id="17" idx="1"/>
          </p:cNvCxnSpPr>
          <p:nvPr/>
        </p:nvCxnSpPr>
        <p:spPr>
          <a:xfrm>
            <a:off x="1790700" y="1695450"/>
            <a:ext cx="415925" cy="417513"/>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3"/>
            <a:endCxn id="18" idx="7"/>
          </p:cNvCxnSpPr>
          <p:nvPr/>
        </p:nvCxnSpPr>
        <p:spPr>
          <a:xfrm flipH="1">
            <a:off x="800100" y="2381250"/>
            <a:ext cx="111125" cy="417513"/>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5"/>
            <a:endCxn id="19" idx="0"/>
          </p:cNvCxnSpPr>
          <p:nvPr/>
        </p:nvCxnSpPr>
        <p:spPr>
          <a:xfrm>
            <a:off x="1181100" y="2381250"/>
            <a:ext cx="169862" cy="36195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4"/>
            <a:endCxn id="22" idx="0"/>
          </p:cNvCxnSpPr>
          <p:nvPr/>
        </p:nvCxnSpPr>
        <p:spPr>
          <a:xfrm>
            <a:off x="1350962" y="3124200"/>
            <a:ext cx="0" cy="3048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4"/>
            <a:endCxn id="20" idx="0"/>
          </p:cNvCxnSpPr>
          <p:nvPr/>
        </p:nvCxnSpPr>
        <p:spPr>
          <a:xfrm flipH="1">
            <a:off x="1960562" y="2438400"/>
            <a:ext cx="381000" cy="3048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4"/>
            <a:endCxn id="21" idx="0"/>
          </p:cNvCxnSpPr>
          <p:nvPr/>
        </p:nvCxnSpPr>
        <p:spPr>
          <a:xfrm>
            <a:off x="2341562" y="2438400"/>
            <a:ext cx="533400" cy="3048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4"/>
            <a:endCxn id="23" idx="0"/>
          </p:cNvCxnSpPr>
          <p:nvPr/>
        </p:nvCxnSpPr>
        <p:spPr>
          <a:xfrm>
            <a:off x="1960562" y="3124200"/>
            <a:ext cx="0" cy="3048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1" idx="4"/>
            <a:endCxn id="24" idx="0"/>
          </p:cNvCxnSpPr>
          <p:nvPr/>
        </p:nvCxnSpPr>
        <p:spPr>
          <a:xfrm>
            <a:off x="2874962" y="3124200"/>
            <a:ext cx="0" cy="3048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7" name="TextBox 44"/>
          <p:cNvSpPr txBox="1">
            <a:spLocks noChangeArrowheads="1"/>
          </p:cNvSpPr>
          <p:nvPr/>
        </p:nvSpPr>
        <p:spPr bwMode="auto">
          <a:xfrm>
            <a:off x="1828800" y="1293813"/>
            <a:ext cx="398463" cy="369887"/>
          </a:xfrm>
          <a:prstGeom prst="rect">
            <a:avLst/>
          </a:prstGeom>
          <a:noFill/>
          <a:ln w="9525">
            <a:noFill/>
            <a:miter lim="800000"/>
            <a:headEnd/>
            <a:tailEnd/>
          </a:ln>
        </p:spPr>
        <p:txBody>
          <a:bodyPr wrap="none">
            <a:spAutoFit/>
          </a:bodyPr>
          <a:lstStyle/>
          <a:p>
            <a:r>
              <a:rPr lang="en-US" dirty="0"/>
              <a:t>u</a:t>
            </a:r>
            <a:r>
              <a:rPr lang="en-US" baseline="-25000" dirty="0"/>
              <a:t>1</a:t>
            </a:r>
          </a:p>
        </p:txBody>
      </p:sp>
      <p:sp>
        <p:nvSpPr>
          <p:cNvPr id="28698" name="TextBox 45"/>
          <p:cNvSpPr txBox="1">
            <a:spLocks noChangeArrowheads="1"/>
          </p:cNvSpPr>
          <p:nvPr/>
        </p:nvSpPr>
        <p:spPr bwMode="auto">
          <a:xfrm>
            <a:off x="517525" y="1981200"/>
            <a:ext cx="396875" cy="368300"/>
          </a:xfrm>
          <a:prstGeom prst="rect">
            <a:avLst/>
          </a:prstGeom>
          <a:noFill/>
          <a:ln w="9525">
            <a:noFill/>
            <a:miter lim="800000"/>
            <a:headEnd/>
            <a:tailEnd/>
          </a:ln>
        </p:spPr>
        <p:txBody>
          <a:bodyPr wrap="none">
            <a:spAutoFit/>
          </a:bodyPr>
          <a:lstStyle/>
          <a:p>
            <a:r>
              <a:rPr lang="en-US" dirty="0"/>
              <a:t>u</a:t>
            </a:r>
            <a:r>
              <a:rPr lang="en-US" baseline="-25000" dirty="0"/>
              <a:t>2</a:t>
            </a:r>
          </a:p>
        </p:txBody>
      </p:sp>
      <p:sp>
        <p:nvSpPr>
          <p:cNvPr id="28699" name="TextBox 46"/>
          <p:cNvSpPr txBox="1">
            <a:spLocks noChangeArrowheads="1"/>
          </p:cNvSpPr>
          <p:nvPr/>
        </p:nvSpPr>
        <p:spPr bwMode="auto">
          <a:xfrm>
            <a:off x="2532062" y="2068513"/>
            <a:ext cx="398463" cy="369887"/>
          </a:xfrm>
          <a:prstGeom prst="rect">
            <a:avLst/>
          </a:prstGeom>
          <a:noFill/>
          <a:ln w="9525">
            <a:noFill/>
            <a:miter lim="800000"/>
            <a:headEnd/>
            <a:tailEnd/>
          </a:ln>
        </p:spPr>
        <p:txBody>
          <a:bodyPr wrap="none">
            <a:spAutoFit/>
          </a:bodyPr>
          <a:lstStyle/>
          <a:p>
            <a:r>
              <a:rPr lang="en-US"/>
              <a:t>u</a:t>
            </a:r>
            <a:r>
              <a:rPr lang="en-US" baseline="-25000"/>
              <a:t>3</a:t>
            </a:r>
          </a:p>
        </p:txBody>
      </p:sp>
      <p:sp>
        <p:nvSpPr>
          <p:cNvPr id="28700" name="TextBox 47"/>
          <p:cNvSpPr txBox="1">
            <a:spLocks noChangeArrowheads="1"/>
          </p:cNvSpPr>
          <p:nvPr/>
        </p:nvSpPr>
        <p:spPr bwMode="auto">
          <a:xfrm>
            <a:off x="134938" y="2754313"/>
            <a:ext cx="398462" cy="369887"/>
          </a:xfrm>
          <a:prstGeom prst="rect">
            <a:avLst/>
          </a:prstGeom>
          <a:noFill/>
          <a:ln w="9525">
            <a:noFill/>
            <a:miter lim="800000"/>
            <a:headEnd/>
            <a:tailEnd/>
          </a:ln>
        </p:spPr>
        <p:txBody>
          <a:bodyPr wrap="none">
            <a:spAutoFit/>
          </a:bodyPr>
          <a:lstStyle/>
          <a:p>
            <a:r>
              <a:rPr lang="en-US" dirty="0"/>
              <a:t>u</a:t>
            </a:r>
            <a:r>
              <a:rPr lang="en-US" baseline="-25000" dirty="0"/>
              <a:t>4</a:t>
            </a:r>
          </a:p>
        </p:txBody>
      </p:sp>
      <p:sp>
        <p:nvSpPr>
          <p:cNvPr id="28701" name="TextBox 48"/>
          <p:cNvSpPr txBox="1">
            <a:spLocks noChangeArrowheads="1"/>
          </p:cNvSpPr>
          <p:nvPr/>
        </p:nvSpPr>
        <p:spPr bwMode="auto">
          <a:xfrm>
            <a:off x="973138" y="2982913"/>
            <a:ext cx="398462" cy="369887"/>
          </a:xfrm>
          <a:prstGeom prst="rect">
            <a:avLst/>
          </a:prstGeom>
          <a:noFill/>
          <a:ln w="9525">
            <a:noFill/>
            <a:miter lim="800000"/>
            <a:headEnd/>
            <a:tailEnd/>
          </a:ln>
        </p:spPr>
        <p:txBody>
          <a:bodyPr wrap="none">
            <a:spAutoFit/>
          </a:bodyPr>
          <a:lstStyle/>
          <a:p>
            <a:r>
              <a:rPr lang="en-US" dirty="0"/>
              <a:t>u</a:t>
            </a:r>
            <a:r>
              <a:rPr lang="en-US" baseline="-25000" dirty="0"/>
              <a:t>5</a:t>
            </a:r>
          </a:p>
        </p:txBody>
      </p:sp>
      <p:sp>
        <p:nvSpPr>
          <p:cNvPr id="28702" name="TextBox 49"/>
          <p:cNvSpPr txBox="1">
            <a:spLocks noChangeArrowheads="1"/>
          </p:cNvSpPr>
          <p:nvPr/>
        </p:nvSpPr>
        <p:spPr bwMode="auto">
          <a:xfrm>
            <a:off x="2074862" y="2906713"/>
            <a:ext cx="398463" cy="369887"/>
          </a:xfrm>
          <a:prstGeom prst="rect">
            <a:avLst/>
          </a:prstGeom>
          <a:noFill/>
          <a:ln w="9525">
            <a:noFill/>
            <a:miter lim="800000"/>
            <a:headEnd/>
            <a:tailEnd/>
          </a:ln>
        </p:spPr>
        <p:txBody>
          <a:bodyPr wrap="none">
            <a:spAutoFit/>
          </a:bodyPr>
          <a:lstStyle/>
          <a:p>
            <a:r>
              <a:rPr lang="en-US"/>
              <a:t>u</a:t>
            </a:r>
            <a:r>
              <a:rPr lang="en-US" baseline="-25000"/>
              <a:t>6</a:t>
            </a:r>
          </a:p>
        </p:txBody>
      </p:sp>
      <p:sp>
        <p:nvSpPr>
          <p:cNvPr id="28703" name="TextBox 50"/>
          <p:cNvSpPr txBox="1">
            <a:spLocks noChangeArrowheads="1"/>
          </p:cNvSpPr>
          <p:nvPr/>
        </p:nvSpPr>
        <p:spPr bwMode="auto">
          <a:xfrm>
            <a:off x="3032125" y="2908300"/>
            <a:ext cx="396875" cy="368300"/>
          </a:xfrm>
          <a:prstGeom prst="rect">
            <a:avLst/>
          </a:prstGeom>
          <a:noFill/>
          <a:ln w="9525">
            <a:noFill/>
            <a:miter lim="800000"/>
            <a:headEnd/>
            <a:tailEnd/>
          </a:ln>
        </p:spPr>
        <p:txBody>
          <a:bodyPr wrap="none">
            <a:spAutoFit/>
          </a:bodyPr>
          <a:lstStyle/>
          <a:p>
            <a:r>
              <a:rPr lang="en-US" dirty="0"/>
              <a:t>u</a:t>
            </a:r>
            <a:r>
              <a:rPr lang="en-US" baseline="-25000" dirty="0"/>
              <a:t>7</a:t>
            </a:r>
          </a:p>
        </p:txBody>
      </p:sp>
      <p:sp>
        <p:nvSpPr>
          <p:cNvPr id="28704" name="TextBox 51"/>
          <p:cNvSpPr txBox="1">
            <a:spLocks noChangeArrowheads="1"/>
          </p:cNvSpPr>
          <p:nvPr/>
        </p:nvSpPr>
        <p:spPr bwMode="auto">
          <a:xfrm>
            <a:off x="1219200" y="3821113"/>
            <a:ext cx="398462" cy="369887"/>
          </a:xfrm>
          <a:prstGeom prst="rect">
            <a:avLst/>
          </a:prstGeom>
          <a:noFill/>
          <a:ln w="9525">
            <a:noFill/>
            <a:miter lim="800000"/>
            <a:headEnd/>
            <a:tailEnd/>
          </a:ln>
        </p:spPr>
        <p:txBody>
          <a:bodyPr wrap="none">
            <a:spAutoFit/>
          </a:bodyPr>
          <a:lstStyle/>
          <a:p>
            <a:r>
              <a:rPr lang="en-US"/>
              <a:t>u</a:t>
            </a:r>
            <a:r>
              <a:rPr lang="en-US" baseline="-25000"/>
              <a:t>8</a:t>
            </a:r>
          </a:p>
        </p:txBody>
      </p:sp>
      <p:sp>
        <p:nvSpPr>
          <p:cNvPr id="28705" name="TextBox 52"/>
          <p:cNvSpPr txBox="1">
            <a:spLocks noChangeArrowheads="1"/>
          </p:cNvSpPr>
          <p:nvPr/>
        </p:nvSpPr>
        <p:spPr bwMode="auto">
          <a:xfrm>
            <a:off x="1846262" y="3810000"/>
            <a:ext cx="398463" cy="369888"/>
          </a:xfrm>
          <a:prstGeom prst="rect">
            <a:avLst/>
          </a:prstGeom>
          <a:noFill/>
          <a:ln w="9525">
            <a:noFill/>
            <a:miter lim="800000"/>
            <a:headEnd/>
            <a:tailEnd/>
          </a:ln>
        </p:spPr>
        <p:txBody>
          <a:bodyPr wrap="none">
            <a:spAutoFit/>
          </a:bodyPr>
          <a:lstStyle/>
          <a:p>
            <a:r>
              <a:rPr lang="en-US"/>
              <a:t>u</a:t>
            </a:r>
            <a:r>
              <a:rPr lang="en-US" baseline="-25000"/>
              <a:t>9</a:t>
            </a:r>
          </a:p>
        </p:txBody>
      </p:sp>
      <p:sp>
        <p:nvSpPr>
          <p:cNvPr id="28706" name="TextBox 53"/>
          <p:cNvSpPr txBox="1">
            <a:spLocks noChangeArrowheads="1"/>
          </p:cNvSpPr>
          <p:nvPr/>
        </p:nvSpPr>
        <p:spPr bwMode="auto">
          <a:xfrm>
            <a:off x="2717800" y="3821113"/>
            <a:ext cx="482600" cy="369887"/>
          </a:xfrm>
          <a:prstGeom prst="rect">
            <a:avLst/>
          </a:prstGeom>
          <a:noFill/>
          <a:ln w="9525">
            <a:noFill/>
            <a:miter lim="800000"/>
            <a:headEnd/>
            <a:tailEnd/>
          </a:ln>
        </p:spPr>
        <p:txBody>
          <a:bodyPr wrap="none">
            <a:spAutoFit/>
          </a:bodyPr>
          <a:lstStyle/>
          <a:p>
            <a:r>
              <a:rPr lang="en-US" dirty="0"/>
              <a:t>u</a:t>
            </a:r>
            <a:r>
              <a:rPr lang="en-US" baseline="-25000" dirty="0"/>
              <a:t>10</a:t>
            </a:r>
          </a:p>
        </p:txBody>
      </p:sp>
      <p:sp>
        <p:nvSpPr>
          <p:cNvPr id="56" name="TextBox 55"/>
          <p:cNvSpPr txBox="1">
            <a:spLocks noChangeArrowheads="1"/>
          </p:cNvSpPr>
          <p:nvPr/>
        </p:nvSpPr>
        <p:spPr bwMode="auto">
          <a:xfrm>
            <a:off x="4207208" y="2906712"/>
            <a:ext cx="3031792" cy="369332"/>
          </a:xfrm>
          <a:prstGeom prst="rect">
            <a:avLst/>
          </a:prstGeom>
          <a:noFill/>
          <a:ln w="9525">
            <a:noFill/>
            <a:miter lim="800000"/>
            <a:headEnd/>
            <a:tailEnd/>
          </a:ln>
        </p:spPr>
        <p:txBody>
          <a:bodyPr wrap="none">
            <a:spAutoFit/>
          </a:bodyPr>
          <a:lstStyle/>
          <a:p>
            <a:r>
              <a:rPr lang="en-US" dirty="0"/>
              <a:t>Threshold Algorithm in XRANK</a:t>
            </a:r>
          </a:p>
        </p:txBody>
      </p:sp>
      <p:graphicFrame>
        <p:nvGraphicFramePr>
          <p:cNvPr id="57" name="Table 56"/>
          <p:cNvGraphicFramePr>
            <a:graphicFrameLocks noGrp="1"/>
          </p:cNvGraphicFramePr>
          <p:nvPr/>
        </p:nvGraphicFramePr>
        <p:xfrm>
          <a:off x="3886200" y="3429000"/>
          <a:ext cx="1905650" cy="2311400"/>
        </p:xfrm>
        <a:graphic>
          <a:graphicData uri="http://schemas.openxmlformats.org/drawingml/2006/table">
            <a:tbl>
              <a:tblPr firstRow="1" bandRow="1">
                <a:tableStyleId>{5C22544A-7EE6-4342-B048-85BDC9FD1C3A}</a:tableStyleId>
              </a:tblPr>
              <a:tblGrid>
                <a:gridCol w="952825"/>
                <a:gridCol w="952825"/>
              </a:tblGrid>
              <a:tr h="370840">
                <a:tc>
                  <a:txBody>
                    <a:bodyPr/>
                    <a:lstStyle/>
                    <a:p>
                      <a:pPr algn="ctr"/>
                      <a:r>
                        <a:rPr lang="en-US" sz="2400" b="1" dirty="0" smtClean="0">
                          <a:solidFill>
                            <a:schemeClr val="tx1"/>
                          </a:solidFill>
                        </a:rPr>
                        <a:t>a</a:t>
                      </a:r>
                      <a:endParaRPr lang="en-US" sz="2400" b="1" dirty="0">
                        <a:solidFill>
                          <a:schemeClr val="tx1"/>
                        </a:solidFill>
                      </a:endParaRPr>
                    </a:p>
                  </a:txBody>
                  <a:tcPr/>
                </a:tc>
                <a:tc>
                  <a:txBody>
                    <a:bodyPr/>
                    <a:lstStyle/>
                    <a:p>
                      <a:pPr algn="ctr"/>
                      <a:r>
                        <a:rPr lang="en-US" sz="2400" b="1" dirty="0" smtClean="0">
                          <a:solidFill>
                            <a:schemeClr val="tx1"/>
                          </a:solidFill>
                        </a:rPr>
                        <a:t>b</a:t>
                      </a:r>
                      <a:endParaRPr lang="en-US" sz="2400" b="1" dirty="0">
                        <a:solidFill>
                          <a:schemeClr val="tx1"/>
                        </a:solidFill>
                      </a:endParaRPr>
                    </a:p>
                  </a:txBody>
                  <a:tcPr/>
                </a:tc>
              </a:tr>
              <a:tr h="370840">
                <a:tc>
                  <a:txBody>
                    <a:bodyPr/>
                    <a:lstStyle/>
                    <a:p>
                      <a:r>
                        <a:rPr lang="en-US" dirty="0" smtClean="0"/>
                        <a:t>u</a:t>
                      </a:r>
                      <a:r>
                        <a:rPr lang="en-US" baseline="-25000" dirty="0" smtClean="0"/>
                        <a:t>2  </a:t>
                      </a:r>
                      <a:r>
                        <a:rPr lang="en-US" baseline="0" dirty="0" smtClean="0">
                          <a:sym typeface="Wingdings" pitchFamily="2" charset="2"/>
                        </a:rPr>
                        <a:t> 1</a:t>
                      </a:r>
                      <a:r>
                        <a:rPr lang="en-US" baseline="0" dirty="0" smtClean="0"/>
                        <a:t> </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5 </a:t>
                      </a:r>
                      <a:r>
                        <a:rPr lang="en-US" baseline="0" dirty="0" smtClean="0">
                          <a:sym typeface="Wingdings" pitchFamily="2" charset="2"/>
                        </a:rPr>
                        <a:t> 1</a:t>
                      </a:r>
                      <a:endParaRPr lang="en-US"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6  </a:t>
                      </a:r>
                      <a:r>
                        <a:rPr lang="en-US" baseline="0" dirty="0" smtClean="0">
                          <a:sym typeface="Wingdings" pitchFamily="2" charset="2"/>
                        </a:rPr>
                        <a:t> 1</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7 </a:t>
                      </a:r>
                      <a:r>
                        <a:rPr lang="en-US" baseline="0" dirty="0" smtClean="0">
                          <a:sym typeface="Wingdings" pitchFamily="2" charset="2"/>
                        </a:rPr>
                        <a:t> 1</a:t>
                      </a:r>
                      <a:endParaRPr lang="en-US"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1 </a:t>
                      </a:r>
                      <a:r>
                        <a:rPr lang="en-US" baseline="0" dirty="0" smtClean="0">
                          <a:sym typeface="Wingdings" pitchFamily="2" charset="2"/>
                        </a:rPr>
                        <a:t> 2</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2  </a:t>
                      </a:r>
                      <a:r>
                        <a:rPr lang="en-US" baseline="0" dirty="0" smtClean="0">
                          <a:sym typeface="Wingdings" pitchFamily="2" charset="2"/>
                        </a:rPr>
                        <a:t> 2</a:t>
                      </a:r>
                      <a:endParaRPr lang="en-US"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3  </a:t>
                      </a:r>
                      <a:r>
                        <a:rPr lang="en-US" baseline="0" dirty="0" smtClean="0">
                          <a:sym typeface="Wingdings" pitchFamily="2" charset="2"/>
                        </a:rPr>
                        <a:t> 2</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3 </a:t>
                      </a:r>
                      <a:r>
                        <a:rPr lang="en-US" baseline="0" dirty="0" smtClean="0">
                          <a:sym typeface="Wingdings" pitchFamily="2" charset="2"/>
                        </a:rPr>
                        <a:t> 2</a:t>
                      </a:r>
                      <a:endParaRPr lang="en-US"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1 </a:t>
                      </a:r>
                      <a:r>
                        <a:rPr lang="en-US" baseline="0" dirty="0" smtClean="0">
                          <a:sym typeface="Wingdings" pitchFamily="2" charset="2"/>
                        </a:rPr>
                        <a:t> 3</a:t>
                      </a:r>
                      <a:endParaRPr lang="en-US" baseline="-25000" dirty="0" smtClean="0"/>
                    </a:p>
                  </a:txBody>
                  <a:tcPr/>
                </a:tc>
              </a:tr>
            </a:tbl>
          </a:graphicData>
        </a:graphic>
      </p:graphicFrame>
      <p:sp>
        <p:nvSpPr>
          <p:cNvPr id="61" name="TextBox 60"/>
          <p:cNvSpPr txBox="1">
            <a:spLocks noChangeArrowheads="1"/>
          </p:cNvSpPr>
          <p:nvPr/>
        </p:nvSpPr>
        <p:spPr bwMode="auto">
          <a:xfrm>
            <a:off x="4394200" y="5868988"/>
            <a:ext cx="697370" cy="369332"/>
          </a:xfrm>
          <a:prstGeom prst="rect">
            <a:avLst/>
          </a:prstGeom>
          <a:noFill/>
          <a:ln w="9525">
            <a:noFill/>
            <a:miter lim="800000"/>
            <a:headEnd/>
            <a:tailEnd/>
          </a:ln>
        </p:spPr>
        <p:txBody>
          <a:bodyPr wrap="none">
            <a:spAutoFit/>
          </a:bodyPr>
          <a:lstStyle/>
          <a:p>
            <a:r>
              <a:rPr lang="en-US" dirty="0"/>
              <a:t>Index</a:t>
            </a:r>
          </a:p>
        </p:txBody>
      </p:sp>
      <p:graphicFrame>
        <p:nvGraphicFramePr>
          <p:cNvPr id="62" name="Table 61"/>
          <p:cNvGraphicFramePr>
            <a:graphicFrameLocks noGrp="1"/>
          </p:cNvGraphicFramePr>
          <p:nvPr/>
        </p:nvGraphicFramePr>
        <p:xfrm>
          <a:off x="6248400" y="3505200"/>
          <a:ext cx="1142350" cy="2484120"/>
        </p:xfrm>
        <a:graphic>
          <a:graphicData uri="http://schemas.openxmlformats.org/drawingml/2006/table">
            <a:tbl>
              <a:tblPr firstRow="1" bandRow="1">
                <a:tableStyleId>{5C22544A-7EE6-4342-B048-85BDC9FD1C3A}</a:tableStyleId>
              </a:tblPr>
              <a:tblGrid>
                <a:gridCol w="1142350"/>
              </a:tblGrid>
              <a:tr h="370840">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2  </a:t>
                      </a:r>
                      <a:r>
                        <a:rPr lang="en-US" baseline="0" dirty="0" smtClean="0">
                          <a:sym typeface="Wingdings" pitchFamily="2" charset="2"/>
                        </a:rPr>
                        <a:t> 3</a:t>
                      </a:r>
                      <a:r>
                        <a:rPr lang="en-US" baseline="0" dirty="0" smtClean="0"/>
                        <a:t> </a:t>
                      </a:r>
                      <a:endParaRPr lang="en-US"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5 </a:t>
                      </a:r>
                      <a:r>
                        <a:rPr lang="en-US" baseline="0" dirty="0" smtClean="0">
                          <a:sym typeface="Wingdings" pitchFamily="2" charset="2"/>
                        </a:rPr>
                        <a:t></a:t>
                      </a:r>
                      <a:r>
                        <a:rPr lang="en-US" sz="2400" baseline="0" dirty="0" smtClean="0">
                          <a:sym typeface="Wingdings" pitchFamily="2" charset="2"/>
                        </a:rPr>
                        <a:t> </a:t>
                      </a:r>
                      <a:r>
                        <a:rPr lang="en-US" sz="2400" baseline="0" dirty="0" smtClean="0">
                          <a:latin typeface="Arial" pitchFamily="34" charset="0"/>
                          <a:cs typeface="Arial" pitchFamily="34" charset="0"/>
                          <a:sym typeface="Wingdings" pitchFamily="2" charset="2"/>
                        </a:rPr>
                        <a:t>∞</a:t>
                      </a:r>
                      <a:endParaRPr lang="en-US" sz="2400"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6</a:t>
                      </a:r>
                      <a:r>
                        <a:rPr lang="en-US" baseline="0" dirty="0" smtClean="0">
                          <a:sym typeface="Wingdings" pitchFamily="2" charset="2"/>
                        </a:rPr>
                        <a:t></a:t>
                      </a:r>
                      <a:r>
                        <a:rPr lang="en-US" sz="2400" baseline="0" dirty="0" smtClean="0">
                          <a:sym typeface="Wingdings" pitchFamily="2" charset="2"/>
                        </a:rPr>
                        <a:t> </a:t>
                      </a:r>
                      <a:r>
                        <a:rPr lang="en-US" sz="2400" baseline="0" dirty="0" smtClean="0">
                          <a:latin typeface="Arial" pitchFamily="34" charset="0"/>
                          <a:cs typeface="Arial" pitchFamily="34" charset="0"/>
                          <a:sym typeface="Wingdings" pitchFamily="2" charset="2"/>
                        </a:rPr>
                        <a:t>∞</a:t>
                      </a:r>
                      <a:endParaRPr lang="en-US" sz="2400" baseline="-25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7 </a:t>
                      </a:r>
                      <a:r>
                        <a:rPr lang="en-US" baseline="0" dirty="0" smtClean="0">
                          <a:sym typeface="Wingdings" pitchFamily="2" charset="2"/>
                        </a:rPr>
                        <a:t></a:t>
                      </a:r>
                      <a:r>
                        <a:rPr lang="en-US" sz="2400" baseline="0" dirty="0" smtClean="0">
                          <a:sym typeface="Wingdings" pitchFamily="2" charset="2"/>
                        </a:rPr>
                        <a:t> </a:t>
                      </a:r>
                      <a:r>
                        <a:rPr lang="en-US" sz="2400" baseline="0" dirty="0" smtClean="0">
                          <a:latin typeface="Arial" pitchFamily="34" charset="0"/>
                          <a:cs typeface="Arial" pitchFamily="34" charset="0"/>
                          <a:sym typeface="Wingdings" pitchFamily="2" charset="2"/>
                        </a:rPr>
                        <a: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a:t>
                      </a:r>
                      <a:r>
                        <a:rPr lang="en-US" baseline="-25000" dirty="0" smtClean="0"/>
                        <a:t>1 </a:t>
                      </a:r>
                      <a:r>
                        <a:rPr lang="en-US" sz="1800" baseline="0" dirty="0" smtClean="0">
                          <a:sym typeface="Wingdings" pitchFamily="2" charset="2"/>
                        </a:rPr>
                        <a:t> </a:t>
                      </a:r>
                      <a:r>
                        <a:rPr lang="en-US" sz="1800" baseline="0" dirty="0" smtClean="0">
                          <a:latin typeface="Arial" pitchFamily="34" charset="0"/>
                          <a:cs typeface="Arial" pitchFamily="34" charset="0"/>
                          <a:sym typeface="Wingdings" pitchFamily="2" charset="2"/>
                        </a:rPr>
                        <a:t>5</a:t>
                      </a:r>
                      <a:endParaRPr lang="en-US" sz="1800" baseline="-25000" dirty="0" smtClean="0"/>
                    </a:p>
                  </a:txBody>
                  <a:tcPr/>
                </a:tc>
              </a:tr>
            </a:tbl>
          </a:graphicData>
        </a:graphic>
      </p:graphicFrame>
      <p:sp>
        <p:nvSpPr>
          <p:cNvPr id="63" name="TextBox 62"/>
          <p:cNvSpPr txBox="1">
            <a:spLocks noChangeArrowheads="1"/>
          </p:cNvSpPr>
          <p:nvPr/>
        </p:nvSpPr>
        <p:spPr bwMode="auto">
          <a:xfrm>
            <a:off x="6172200" y="6108700"/>
            <a:ext cx="1335943" cy="369332"/>
          </a:xfrm>
          <a:prstGeom prst="rect">
            <a:avLst/>
          </a:prstGeom>
          <a:noFill/>
          <a:ln w="9525">
            <a:noFill/>
            <a:miter lim="800000"/>
            <a:headEnd/>
            <a:tailEnd/>
          </a:ln>
        </p:spPr>
        <p:txBody>
          <a:bodyPr wrap="none">
            <a:spAutoFit/>
          </a:bodyPr>
          <a:lstStyle/>
          <a:p>
            <a:r>
              <a:rPr lang="en-US" dirty="0"/>
              <a:t>Top-1 Buffer</a:t>
            </a:r>
          </a:p>
        </p:txBody>
      </p:sp>
      <p:cxnSp>
        <p:nvCxnSpPr>
          <p:cNvPr id="65" name="Straight Connector 64"/>
          <p:cNvCxnSpPr/>
          <p:nvPr/>
        </p:nvCxnSpPr>
        <p:spPr>
          <a:xfrm>
            <a:off x="3581400" y="4953000"/>
            <a:ext cx="2438400" cy="0"/>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p:cNvSpPr txBox="1">
            <a:spLocks noChangeArrowheads="1"/>
          </p:cNvSpPr>
          <p:nvPr/>
        </p:nvSpPr>
        <p:spPr bwMode="auto">
          <a:xfrm>
            <a:off x="3344863" y="3886200"/>
            <a:ext cx="312737" cy="369888"/>
          </a:xfrm>
          <a:prstGeom prst="rect">
            <a:avLst/>
          </a:prstGeom>
          <a:noFill/>
          <a:ln w="9525">
            <a:noFill/>
            <a:miter lim="800000"/>
            <a:headEnd/>
            <a:tailEnd/>
          </a:ln>
        </p:spPr>
        <p:txBody>
          <a:bodyPr wrap="none">
            <a:spAutoFit/>
          </a:bodyPr>
          <a:lstStyle/>
          <a:p>
            <a:r>
              <a:rPr lang="en-US" b="1"/>
              <a:t>2</a:t>
            </a:r>
          </a:p>
        </p:txBody>
      </p:sp>
      <p:sp>
        <p:nvSpPr>
          <p:cNvPr id="67" name="TextBox 66"/>
          <p:cNvSpPr txBox="1">
            <a:spLocks noChangeArrowheads="1"/>
          </p:cNvSpPr>
          <p:nvPr/>
        </p:nvSpPr>
        <p:spPr bwMode="auto">
          <a:xfrm>
            <a:off x="3352800" y="4279900"/>
            <a:ext cx="312738" cy="368300"/>
          </a:xfrm>
          <a:prstGeom prst="rect">
            <a:avLst/>
          </a:prstGeom>
          <a:noFill/>
          <a:ln w="9525">
            <a:noFill/>
            <a:miter lim="800000"/>
            <a:headEnd/>
            <a:tailEnd/>
          </a:ln>
        </p:spPr>
        <p:txBody>
          <a:bodyPr wrap="none">
            <a:spAutoFit/>
          </a:bodyPr>
          <a:lstStyle/>
          <a:p>
            <a:r>
              <a:rPr lang="en-US" b="1"/>
              <a:t>2</a:t>
            </a:r>
          </a:p>
        </p:txBody>
      </p:sp>
      <p:sp>
        <p:nvSpPr>
          <p:cNvPr id="68" name="TextBox 67"/>
          <p:cNvSpPr txBox="1">
            <a:spLocks noChangeArrowheads="1"/>
          </p:cNvSpPr>
          <p:nvPr/>
        </p:nvSpPr>
        <p:spPr bwMode="auto">
          <a:xfrm>
            <a:off x="3352800" y="4660900"/>
            <a:ext cx="312738" cy="368300"/>
          </a:xfrm>
          <a:prstGeom prst="rect">
            <a:avLst/>
          </a:prstGeom>
          <a:noFill/>
          <a:ln w="9525">
            <a:noFill/>
            <a:miter lim="800000"/>
            <a:headEnd/>
            <a:tailEnd/>
          </a:ln>
        </p:spPr>
        <p:txBody>
          <a:bodyPr wrap="none">
            <a:spAutoFit/>
          </a:bodyPr>
          <a:lstStyle/>
          <a:p>
            <a:r>
              <a:rPr lang="en-US" b="1"/>
              <a:t>4</a:t>
            </a:r>
          </a:p>
        </p:txBody>
      </p:sp>
      <p:sp>
        <p:nvSpPr>
          <p:cNvPr id="45" name="Rectangle 44"/>
          <p:cNvSpPr/>
          <p:nvPr/>
        </p:nvSpPr>
        <p:spPr>
          <a:xfrm>
            <a:off x="3660100" y="1143000"/>
            <a:ext cx="2893100" cy="815608"/>
          </a:xfrm>
          <a:prstGeom prst="rect">
            <a:avLst/>
          </a:prstGeom>
        </p:spPr>
        <p:txBody>
          <a:bodyPr wrap="none">
            <a:spAutoFit/>
          </a:bodyPr>
          <a:lstStyle/>
          <a:p>
            <a:pPr marL="396875" lvl="0" indent="-396875" defTabSz="914363">
              <a:lnSpc>
                <a:spcPct val="90000"/>
              </a:lnSpc>
              <a:spcBef>
                <a:spcPct val="20000"/>
              </a:spcBef>
              <a:buBlip>
                <a:blip r:embed="rId4"/>
              </a:buBlip>
            </a:pPr>
            <a:r>
              <a:rPr lang="en-US" b="1" dirty="0" smtClean="0">
                <a:solidFill>
                  <a:srgbClr val="000000"/>
                </a:solidFill>
              </a:rPr>
              <a:t>Query Keywords = {a. b}</a:t>
            </a:r>
          </a:p>
          <a:p>
            <a:pPr marL="396875" lvl="0" indent="-396875" defTabSz="914363">
              <a:lnSpc>
                <a:spcPct val="90000"/>
              </a:lnSpc>
              <a:spcBef>
                <a:spcPct val="20000"/>
              </a:spcBef>
              <a:buBlip>
                <a:blip r:embed="rId4"/>
              </a:buBlip>
            </a:pPr>
            <a:endParaRPr lang="en-US" sz="1000" b="1" dirty="0" smtClean="0">
              <a:solidFill>
                <a:srgbClr val="000000"/>
              </a:solidFill>
            </a:endParaRPr>
          </a:p>
          <a:p>
            <a:pPr marL="396875" lvl="0" indent="-396875" defTabSz="914363">
              <a:lnSpc>
                <a:spcPct val="90000"/>
              </a:lnSpc>
              <a:spcBef>
                <a:spcPct val="20000"/>
              </a:spcBef>
              <a:buBlip>
                <a:blip r:embed="rId4"/>
              </a:buBlip>
            </a:pPr>
            <a:r>
              <a:rPr lang="en-US" b="1" dirty="0" smtClean="0">
                <a:solidFill>
                  <a:srgbClr val="000000"/>
                </a:solidFill>
              </a:rPr>
              <a:t> Find Top-1 Result</a:t>
            </a:r>
          </a:p>
        </p:txBody>
      </p:sp>
      <p:sp>
        <p:nvSpPr>
          <p:cNvPr id="46" name="TextBox 45"/>
          <p:cNvSpPr txBox="1">
            <a:spLocks noChangeArrowheads="1"/>
          </p:cNvSpPr>
          <p:nvPr/>
        </p:nvSpPr>
        <p:spPr bwMode="auto">
          <a:xfrm>
            <a:off x="1020164" y="4343400"/>
            <a:ext cx="1723036" cy="369332"/>
          </a:xfrm>
          <a:prstGeom prst="rect">
            <a:avLst/>
          </a:prstGeom>
          <a:noFill/>
          <a:ln w="9525">
            <a:noFill/>
            <a:miter lim="800000"/>
            <a:headEnd/>
            <a:tailEnd/>
          </a:ln>
        </p:spPr>
        <p:txBody>
          <a:bodyPr wrap="none">
            <a:spAutoFit/>
          </a:bodyPr>
          <a:lstStyle/>
          <a:p>
            <a:r>
              <a:rPr lang="en-US" smtClean="0"/>
              <a:t>XML Documents</a:t>
            </a:r>
            <a:endParaRPr lang="en-US" dirty="0"/>
          </a:p>
        </p:txBody>
      </p:sp>
      <p:pic>
        <p:nvPicPr>
          <p:cNvPr id="48"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linds(horizontal)">
                                      <p:cBhvr>
                                        <p:cTn id="16" dur="500"/>
                                        <p:tgtEl>
                                          <p:spTgt spid="6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linds(horizontal)">
                                      <p:cBhvr>
                                        <p:cTn id="19" dur="500"/>
                                        <p:tgtEl>
                                          <p:spTgt spid="63"/>
                                        </p:tgtEl>
                                      </p:cBhvr>
                                    </p:animEffect>
                                  </p:childTnLst>
                                </p:cTn>
                              </p:par>
                              <p:par>
                                <p:cTn id="20" presetID="3" presetClass="entr" presetSubtype="1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linds(horizontal)">
                                      <p:cBhvr>
                                        <p:cTn id="25" dur="500"/>
                                        <p:tgtEl>
                                          <p:spTgt spid="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linds(horizontal)">
                                      <p:cBhvr>
                                        <p:cTn id="28" dur="500"/>
                                        <p:tgtEl>
                                          <p:spTgt spid="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linds(horizontal)">
                                      <p:cBhvr>
                                        <p:cTn id="31" dur="500"/>
                                        <p:tgtEl>
                                          <p:spTgt spid="6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linds(horizontal)">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1" grpId="0"/>
      <p:bldP spid="63" grpId="0"/>
      <p:bldP spid="66" grpId="0"/>
      <p:bldP spid="67" grpId="0"/>
      <p:bldP spid="68"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14</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dirty="0" smtClean="0">
                <a:solidFill>
                  <a:srgbClr val="000000"/>
                </a:solidFill>
              </a:rPr>
              <a:t>Text Documents</a:t>
            </a:r>
          </a:p>
          <a:p>
            <a:pPr marL="914400" lvl="1" indent="-396875" defTabSz="914363">
              <a:lnSpc>
                <a:spcPct val="90000"/>
              </a:lnSpc>
              <a:spcBef>
                <a:spcPct val="20000"/>
              </a:spcBef>
              <a:buBlip>
                <a:blip r:embed="rId5"/>
              </a:buBlip>
            </a:pPr>
            <a:r>
              <a:rPr lang="en-US" sz="3000" i="1" dirty="0" smtClean="0">
                <a:solidFill>
                  <a:srgbClr val="000000"/>
                </a:solidFill>
              </a:rPr>
              <a:t> XML </a:t>
            </a:r>
          </a:p>
          <a:p>
            <a:pPr marL="914400" lvl="1" indent="-396875" defTabSz="914363">
              <a:lnSpc>
                <a:spcPct val="90000"/>
              </a:lnSpc>
              <a:spcBef>
                <a:spcPct val="20000"/>
              </a:spcBef>
              <a:buBlip>
                <a:blip r:embed="rId5"/>
              </a:buBlip>
            </a:pPr>
            <a:r>
              <a:rPr lang="en-US" sz="3000" dirty="0" smtClean="0">
                <a:solidFill>
                  <a:srgbClr val="000000"/>
                </a:solidFill>
              </a:rPr>
              <a:t>Relational </a:t>
            </a:r>
          </a:p>
          <a:p>
            <a:pPr marL="914400" lvl="1" indent="-396875" defTabSz="914363">
              <a:lnSpc>
                <a:spcPct val="90000"/>
              </a:lnSpc>
              <a:spcBef>
                <a:spcPct val="20000"/>
              </a:spcBef>
            </a:pPr>
            <a:r>
              <a:rPr lang="en-US" sz="3000" dirty="0" smtClean="0">
                <a:solidFill>
                  <a:srgbClr val="000000"/>
                </a:solidFill>
              </a:rPr>
              <a:t>     Database</a:t>
            </a:r>
          </a:p>
          <a:p>
            <a:pPr marL="914400" lvl="1" indent="-396875" defTabSz="914363">
              <a:lnSpc>
                <a:spcPct val="90000"/>
              </a:lnSpc>
              <a:spcBef>
                <a:spcPct val="20000"/>
              </a:spcBef>
              <a:buBlip>
                <a:blip r:embed="rId5"/>
              </a:buBlip>
            </a:pPr>
            <a:r>
              <a:rPr lang="en-US" sz="3000"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9" name="Rounded Rectangular Callout 8"/>
          <p:cNvSpPr/>
          <p:nvPr/>
        </p:nvSpPr>
        <p:spPr>
          <a:xfrm>
            <a:off x="4953000" y="1143000"/>
            <a:ext cx="3887788" cy="4648200"/>
          </a:xfrm>
          <a:prstGeom prst="wedgeRoundRectCallout">
            <a:avLst>
              <a:gd name="adj1" fmla="val -127476"/>
              <a:gd name="adj2" fmla="val 883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a:t>
            </a:r>
            <a:r>
              <a:rPr lang="en-US" sz="2000" b="1" dirty="0" err="1">
                <a:solidFill>
                  <a:schemeClr val="tx1"/>
                </a:solidFill>
              </a:rPr>
              <a:t>XSEarch</a:t>
            </a:r>
            <a:r>
              <a:rPr lang="en-US" sz="2000" dirty="0">
                <a:solidFill>
                  <a:schemeClr val="tx1"/>
                </a:solidFill>
              </a:rPr>
              <a:t>, </a:t>
            </a:r>
            <a:r>
              <a:rPr lang="en-US" sz="1600" dirty="0">
                <a:solidFill>
                  <a:schemeClr val="tx1"/>
                </a:solidFill>
              </a:rPr>
              <a:t>Cohen et. al., </a:t>
            </a:r>
            <a:r>
              <a:rPr lang="en-US" sz="1600" i="1" dirty="0">
                <a:solidFill>
                  <a:schemeClr val="tx1"/>
                </a:solidFill>
              </a:rPr>
              <a:t>VLDB ‘03</a:t>
            </a:r>
            <a:r>
              <a:rPr lang="en-US" sz="1600" dirty="0">
                <a:solidFill>
                  <a:schemeClr val="tx1"/>
                </a:solidFill>
              </a:rPr>
              <a:t>.</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1600" dirty="0">
                <a:solidFill>
                  <a:schemeClr val="tx1"/>
                </a:solidFill>
              </a:rPr>
              <a:t>Li et. al., </a:t>
            </a:r>
            <a:r>
              <a:rPr lang="en-US" sz="1600" i="1" dirty="0">
                <a:solidFill>
                  <a:schemeClr val="tx1"/>
                </a:solidFill>
              </a:rPr>
              <a:t>VLDB ’04</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1600" dirty="0" err="1">
                <a:solidFill>
                  <a:schemeClr val="tx1"/>
                </a:solidFill>
              </a:rPr>
              <a:t>Theobald</a:t>
            </a:r>
            <a:r>
              <a:rPr lang="en-US" sz="1600" dirty="0">
                <a:solidFill>
                  <a:schemeClr val="tx1"/>
                </a:solidFill>
              </a:rPr>
              <a:t> et. al., </a:t>
            </a:r>
            <a:r>
              <a:rPr lang="en-US" sz="1600" i="1" dirty="0">
                <a:solidFill>
                  <a:schemeClr val="tx1"/>
                </a:solidFill>
              </a:rPr>
              <a:t>VLDB ‘05</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1600" dirty="0" err="1">
                <a:solidFill>
                  <a:schemeClr val="tx1"/>
                </a:solidFill>
              </a:rPr>
              <a:t>Xu</a:t>
            </a:r>
            <a:r>
              <a:rPr lang="en-US" sz="1600" dirty="0">
                <a:solidFill>
                  <a:schemeClr val="tx1"/>
                </a:solidFill>
              </a:rPr>
              <a:t> et. al., </a:t>
            </a:r>
            <a:r>
              <a:rPr lang="en-US" sz="1600" i="1" dirty="0">
                <a:solidFill>
                  <a:schemeClr val="tx1"/>
                </a:solidFill>
              </a:rPr>
              <a:t>SIGMOD ’05, EDBT ‘08</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1600" dirty="0">
                <a:solidFill>
                  <a:schemeClr val="tx1"/>
                </a:solidFill>
              </a:rPr>
              <a:t>Sun et. al., </a:t>
            </a:r>
            <a:r>
              <a:rPr lang="en-US" sz="1600" i="1" dirty="0">
                <a:solidFill>
                  <a:schemeClr val="tx1"/>
                </a:solidFill>
              </a:rPr>
              <a:t>WWW ’07</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1600" dirty="0">
                <a:solidFill>
                  <a:schemeClr val="tx1"/>
                </a:solidFill>
              </a:rPr>
              <a:t>Chen et. al., </a:t>
            </a:r>
            <a:r>
              <a:rPr lang="en-US" sz="1600" i="1" dirty="0">
                <a:solidFill>
                  <a:schemeClr val="tx1"/>
                </a:solidFill>
              </a:rPr>
              <a:t>ICDE ‘10</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Keyword Search in Probabilistic  XML</a:t>
            </a:r>
            <a:r>
              <a:rPr lang="en-US" sz="2000" dirty="0">
                <a:solidFill>
                  <a:schemeClr val="tx1"/>
                </a:solidFill>
              </a:rPr>
              <a:t>, </a:t>
            </a:r>
            <a:r>
              <a:rPr lang="en-US" sz="1600" dirty="0">
                <a:solidFill>
                  <a:schemeClr val="tx1"/>
                </a:solidFill>
              </a:rPr>
              <a:t>Li et. al., </a:t>
            </a:r>
            <a:r>
              <a:rPr lang="en-US" sz="1600" i="1" dirty="0">
                <a:solidFill>
                  <a:schemeClr val="tx1"/>
                </a:solidFill>
              </a:rPr>
              <a:t>ICDE ‘11</a:t>
            </a:r>
            <a:r>
              <a:rPr lang="en-US" sz="1600" dirty="0">
                <a:solidFill>
                  <a:schemeClr val="tx1"/>
                </a:solidFill>
              </a:rPr>
              <a:t>.</a:t>
            </a:r>
            <a:endParaRPr lang="en-US" sz="1600" dirty="0">
              <a:solidFill>
                <a:srgbClr val="008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15</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5"/>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5"/>
              </a:buBlip>
            </a:pPr>
            <a:endParaRPr lang="en-US" sz="3000" b="1" dirty="0" smtClean="0">
              <a:solidFill>
                <a:srgbClr val="000000"/>
              </a:solidFill>
            </a:endParaRPr>
          </a:p>
          <a:p>
            <a:pPr marL="396875" lvl="0" indent="-396875" defTabSz="914363">
              <a:lnSpc>
                <a:spcPct val="90000"/>
              </a:lnSpc>
              <a:spcBef>
                <a:spcPct val="20000"/>
              </a:spcBef>
              <a:buBlip>
                <a:blip r:embed="rId5"/>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6"/>
              </a:buBlip>
            </a:pPr>
            <a:r>
              <a:rPr lang="en-US" sz="3000" dirty="0" smtClean="0">
                <a:solidFill>
                  <a:srgbClr val="000000"/>
                </a:solidFill>
              </a:rPr>
              <a:t>Text Documents</a:t>
            </a:r>
          </a:p>
          <a:p>
            <a:pPr marL="914400" lvl="1" indent="-396875" defTabSz="914363">
              <a:lnSpc>
                <a:spcPct val="90000"/>
              </a:lnSpc>
              <a:spcBef>
                <a:spcPct val="20000"/>
              </a:spcBef>
              <a:buBlip>
                <a:blip r:embed="rId6"/>
              </a:buBlip>
            </a:pPr>
            <a:r>
              <a:rPr lang="en-US" sz="3000" i="1" dirty="0" smtClean="0">
                <a:solidFill>
                  <a:srgbClr val="000000"/>
                </a:solidFill>
              </a:rPr>
              <a:t> </a:t>
            </a:r>
            <a:r>
              <a:rPr lang="en-US" sz="3000" dirty="0" smtClean="0">
                <a:solidFill>
                  <a:srgbClr val="000000"/>
                </a:solidFill>
              </a:rPr>
              <a:t>XML</a:t>
            </a:r>
            <a:r>
              <a:rPr lang="en-US" sz="3000" i="1" dirty="0" smtClean="0">
                <a:solidFill>
                  <a:srgbClr val="000000"/>
                </a:solidFill>
              </a:rPr>
              <a:t> </a:t>
            </a:r>
          </a:p>
          <a:p>
            <a:pPr marL="914400" lvl="1" indent="-396875" defTabSz="914363">
              <a:lnSpc>
                <a:spcPct val="90000"/>
              </a:lnSpc>
              <a:spcBef>
                <a:spcPct val="20000"/>
              </a:spcBef>
              <a:buBlip>
                <a:blip r:embed="rId6"/>
              </a:buBlip>
            </a:pPr>
            <a:r>
              <a:rPr lang="en-US" sz="3000" i="1" dirty="0" smtClean="0">
                <a:solidFill>
                  <a:srgbClr val="000000"/>
                </a:solidFill>
              </a:rPr>
              <a:t>Relational </a:t>
            </a:r>
          </a:p>
          <a:p>
            <a:pPr marL="914400" lvl="1" indent="-396875" defTabSz="914363">
              <a:lnSpc>
                <a:spcPct val="90000"/>
              </a:lnSpc>
              <a:spcBef>
                <a:spcPct val="20000"/>
              </a:spcBef>
            </a:pPr>
            <a:r>
              <a:rPr lang="en-US" sz="3000" i="1" dirty="0" smtClean="0">
                <a:solidFill>
                  <a:srgbClr val="000000"/>
                </a:solidFill>
              </a:rPr>
              <a:t>     Database</a:t>
            </a:r>
          </a:p>
          <a:p>
            <a:pPr marL="914400" lvl="1" indent="-396875" defTabSz="914363">
              <a:lnSpc>
                <a:spcPct val="90000"/>
              </a:lnSpc>
              <a:spcBef>
                <a:spcPct val="20000"/>
              </a:spcBef>
              <a:buBlip>
                <a:blip r:embed="rId6"/>
              </a:buBlip>
            </a:pPr>
            <a:r>
              <a:rPr lang="en-US" sz="3000" dirty="0" smtClean="0">
                <a:solidFill>
                  <a:srgbClr val="000000"/>
                </a:solidFill>
              </a:rPr>
              <a:t> Graph</a:t>
            </a:r>
          </a:p>
          <a:p>
            <a:pPr marL="396875" lvl="0" indent="-396875" defTabSz="914363">
              <a:lnSpc>
                <a:spcPct val="90000"/>
              </a:lnSpc>
              <a:spcBef>
                <a:spcPct val="20000"/>
              </a:spcBef>
              <a:buBlip>
                <a:blip r:embed="rId5"/>
              </a:buBlip>
            </a:pPr>
            <a:endParaRPr lang="en-US" sz="3200" b="1" dirty="0" smtClean="0">
              <a:solidFill>
                <a:srgbClr val="000000"/>
              </a:solidFill>
            </a:endParaRPr>
          </a:p>
          <a:p>
            <a:pPr marL="396875" lvl="0" indent="-396875" defTabSz="914363">
              <a:lnSpc>
                <a:spcPct val="90000"/>
              </a:lnSpc>
              <a:spcBef>
                <a:spcPct val="20000"/>
              </a:spcBef>
              <a:buBlip>
                <a:blip r:embed="rId5"/>
              </a:buBlip>
            </a:pPr>
            <a:endParaRPr lang="en-US" sz="3200" b="1" dirty="0" smtClean="0">
              <a:solidFill>
                <a:srgbClr val="000000"/>
              </a:solidFill>
            </a:endParaRPr>
          </a:p>
        </p:txBody>
      </p:sp>
      <p:sp>
        <p:nvSpPr>
          <p:cNvPr id="12" name="Rounded Rectangular Callout 11"/>
          <p:cNvSpPr/>
          <p:nvPr/>
        </p:nvSpPr>
        <p:spPr>
          <a:xfrm>
            <a:off x="3886200" y="990600"/>
            <a:ext cx="5183188" cy="5638800"/>
          </a:xfrm>
          <a:prstGeom prst="wedgeRoundRectCallout">
            <a:avLst>
              <a:gd name="adj1" fmla="val -74391"/>
              <a:gd name="adj2" fmla="val 1413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The database is modeled as a directed graph. </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dirty="0">
                <a:solidFill>
                  <a:schemeClr val="tx1"/>
                </a:solidFill>
              </a:rPr>
              <a:t> Tuples </a:t>
            </a:r>
            <a:r>
              <a:rPr lang="en-US" sz="2000" dirty="0">
                <a:solidFill>
                  <a:schemeClr val="tx1"/>
                </a:solidFill>
                <a:sym typeface="Wingdings" pitchFamily="2" charset="2"/>
              </a:rPr>
              <a:t> nodes.</a:t>
            </a:r>
          </a:p>
          <a:p>
            <a:pPr>
              <a:buFont typeface="Wingdings" pitchFamily="2" charset="2"/>
              <a:buChar char="Ø"/>
              <a:defRPr/>
            </a:pPr>
            <a:endParaRPr lang="en-US" sz="1000" dirty="0">
              <a:solidFill>
                <a:schemeClr val="tx1"/>
              </a:solidFill>
              <a:sym typeface="Wingdings" pitchFamily="2" charset="2"/>
            </a:endParaRPr>
          </a:p>
          <a:p>
            <a:pPr>
              <a:buFont typeface="Wingdings" pitchFamily="2" charset="2"/>
              <a:buChar char="Ø"/>
              <a:defRPr/>
            </a:pPr>
            <a:r>
              <a:rPr lang="en-US" sz="2000" dirty="0">
                <a:solidFill>
                  <a:schemeClr val="tx1"/>
                </a:solidFill>
                <a:sym typeface="Wingdings" pitchFamily="2" charset="2"/>
              </a:rPr>
              <a:t> Foreign-key, Primary-key link  edge.</a:t>
            </a:r>
          </a:p>
          <a:p>
            <a:pPr>
              <a:buFont typeface="Wingdings" pitchFamily="2" charset="2"/>
              <a:buChar char="Ø"/>
              <a:defRPr/>
            </a:pPr>
            <a:endParaRPr lang="en-US" sz="1000" dirty="0">
              <a:solidFill>
                <a:schemeClr val="tx1"/>
              </a:solidFill>
              <a:sym typeface="Wingdings" pitchFamily="2" charset="2"/>
            </a:endParaRPr>
          </a:p>
          <a:p>
            <a:pPr>
              <a:buFont typeface="Wingdings" pitchFamily="2" charset="2"/>
              <a:buChar char="Ø"/>
              <a:defRPr/>
            </a:pPr>
            <a:r>
              <a:rPr lang="en-US" sz="2000" dirty="0">
                <a:solidFill>
                  <a:schemeClr val="tx1"/>
                </a:solidFill>
              </a:rPr>
              <a:t> Result is a rooted directed tree (total and minimal)  containing at least one node having each query keyword.</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DISCOVER</a:t>
            </a:r>
            <a:r>
              <a:rPr lang="en-US" sz="2000" dirty="0">
                <a:solidFill>
                  <a:schemeClr val="tx1"/>
                </a:solidFill>
              </a:rPr>
              <a:t> </a:t>
            </a:r>
            <a:r>
              <a:rPr lang="en-US" sz="1600" dirty="0">
                <a:solidFill>
                  <a:schemeClr val="tx1"/>
                </a:solidFill>
              </a:rPr>
              <a:t>[</a:t>
            </a:r>
            <a:r>
              <a:rPr lang="en-US" sz="1600" dirty="0" err="1">
                <a:solidFill>
                  <a:schemeClr val="tx1"/>
                </a:solidFill>
              </a:rPr>
              <a:t>Hristidis</a:t>
            </a:r>
            <a:r>
              <a:rPr lang="en-US" sz="1600" dirty="0">
                <a:solidFill>
                  <a:schemeClr val="tx1"/>
                </a:solidFill>
              </a:rPr>
              <a:t> et. al., </a:t>
            </a:r>
            <a:r>
              <a:rPr lang="en-US" sz="1600" i="1" dirty="0">
                <a:solidFill>
                  <a:schemeClr val="tx1"/>
                </a:solidFill>
              </a:rPr>
              <a:t>VLDB ‘02</a:t>
            </a:r>
            <a:r>
              <a:rPr lang="en-US" sz="1600" dirty="0">
                <a:solidFill>
                  <a:schemeClr val="tx1"/>
                </a:solidFill>
              </a:rPr>
              <a:t>]</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b="1" dirty="0">
                <a:solidFill>
                  <a:schemeClr val="tx1"/>
                </a:solidFill>
              </a:rPr>
              <a:t> BANKS </a:t>
            </a:r>
            <a:r>
              <a:rPr lang="en-US" sz="1600" dirty="0">
                <a:solidFill>
                  <a:schemeClr val="tx1"/>
                </a:solidFill>
              </a:rPr>
              <a:t>[</a:t>
            </a:r>
            <a:r>
              <a:rPr lang="en-US" sz="1600" dirty="0" err="1">
                <a:solidFill>
                  <a:schemeClr val="tx1"/>
                </a:solidFill>
              </a:rPr>
              <a:t>Aditya</a:t>
            </a:r>
            <a:r>
              <a:rPr lang="en-US" sz="1600" dirty="0">
                <a:solidFill>
                  <a:schemeClr val="tx1"/>
                </a:solidFill>
              </a:rPr>
              <a:t> et. al., </a:t>
            </a:r>
            <a:r>
              <a:rPr lang="en-US" sz="1600" i="1" dirty="0">
                <a:solidFill>
                  <a:schemeClr val="tx1"/>
                </a:solidFill>
              </a:rPr>
              <a:t>VLDB ‘02</a:t>
            </a:r>
            <a:r>
              <a:rPr lang="en-US" sz="1600" dirty="0">
                <a:solidFill>
                  <a:schemeClr val="tx1"/>
                </a:solidFill>
              </a:rPr>
              <a:t>]</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b="1" dirty="0">
                <a:solidFill>
                  <a:schemeClr val="tx1"/>
                </a:solidFill>
              </a:rPr>
              <a:t> </a:t>
            </a:r>
            <a:r>
              <a:rPr lang="en-US" sz="2000" b="1" dirty="0" err="1">
                <a:solidFill>
                  <a:schemeClr val="tx1"/>
                </a:solidFill>
              </a:rPr>
              <a:t>DBXplorer</a:t>
            </a:r>
            <a:r>
              <a:rPr lang="en-US" sz="2000" b="1" dirty="0">
                <a:solidFill>
                  <a:schemeClr val="tx1"/>
                </a:solidFill>
              </a:rPr>
              <a:t> </a:t>
            </a:r>
            <a:r>
              <a:rPr lang="en-US" sz="1600" dirty="0">
                <a:solidFill>
                  <a:schemeClr val="tx1"/>
                </a:solidFill>
              </a:rPr>
              <a:t>[</a:t>
            </a:r>
            <a:r>
              <a:rPr lang="en-US" sz="1600" dirty="0" err="1">
                <a:solidFill>
                  <a:schemeClr val="tx1"/>
                </a:solidFill>
              </a:rPr>
              <a:t>Agrawal</a:t>
            </a:r>
            <a:r>
              <a:rPr lang="en-US" sz="1600" dirty="0">
                <a:solidFill>
                  <a:schemeClr val="tx1"/>
                </a:solidFill>
              </a:rPr>
              <a:t> et. al., </a:t>
            </a:r>
            <a:r>
              <a:rPr lang="en-US" sz="1600" i="1" dirty="0">
                <a:solidFill>
                  <a:schemeClr val="tx1"/>
                </a:solidFill>
              </a:rPr>
              <a:t>ICDE ‘02</a:t>
            </a:r>
            <a:r>
              <a:rPr lang="en-US" sz="1600" dirty="0">
                <a:solidFill>
                  <a:schemeClr val="tx1"/>
                </a:solidFill>
              </a:rPr>
              <a:t>]</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1600" dirty="0">
                <a:solidFill>
                  <a:schemeClr val="tx1"/>
                </a:solidFill>
              </a:rPr>
              <a:t> </a:t>
            </a:r>
            <a:r>
              <a:rPr lang="en-US" sz="2000" b="1" dirty="0">
                <a:solidFill>
                  <a:schemeClr val="tx1"/>
                </a:solidFill>
              </a:rPr>
              <a:t>S-KWS</a:t>
            </a:r>
            <a:r>
              <a:rPr lang="en-US" sz="1600" dirty="0">
                <a:solidFill>
                  <a:schemeClr val="tx1"/>
                </a:solidFill>
              </a:rPr>
              <a:t> [</a:t>
            </a:r>
            <a:r>
              <a:rPr lang="en-US" sz="1600" dirty="0" err="1">
                <a:solidFill>
                  <a:schemeClr val="tx1"/>
                </a:solidFill>
              </a:rPr>
              <a:t>Markowetz</a:t>
            </a:r>
            <a:r>
              <a:rPr lang="en-US" sz="1600" dirty="0">
                <a:solidFill>
                  <a:schemeClr val="tx1"/>
                </a:solidFill>
              </a:rPr>
              <a:t> et. al., </a:t>
            </a:r>
            <a:r>
              <a:rPr lang="en-US" sz="1600" i="1" dirty="0">
                <a:solidFill>
                  <a:schemeClr val="tx1"/>
                </a:solidFill>
              </a:rPr>
              <a:t>SIGMOD ‘07</a:t>
            </a:r>
            <a:r>
              <a:rPr lang="en-US" sz="1600" dirty="0">
                <a:solidFill>
                  <a:schemeClr val="tx1"/>
                </a:solidFill>
              </a:rPr>
              <a:t>]</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1600" dirty="0">
                <a:solidFill>
                  <a:schemeClr val="tx1"/>
                </a:solidFill>
              </a:rPr>
              <a:t> </a:t>
            </a:r>
            <a:r>
              <a:rPr lang="en-US" sz="2000" b="1" dirty="0">
                <a:solidFill>
                  <a:schemeClr val="tx1"/>
                </a:solidFill>
              </a:rPr>
              <a:t>KRDBMS</a:t>
            </a:r>
            <a:r>
              <a:rPr lang="en-US" sz="1600" dirty="0">
                <a:solidFill>
                  <a:schemeClr val="tx1"/>
                </a:solidFill>
              </a:rPr>
              <a:t> [Qin et. al., </a:t>
            </a:r>
            <a:r>
              <a:rPr lang="en-US" sz="1600" i="1" dirty="0">
                <a:solidFill>
                  <a:schemeClr val="tx1"/>
                </a:solidFill>
              </a:rPr>
              <a:t>SIGMOD ‘09</a:t>
            </a:r>
            <a:r>
              <a:rPr lang="en-US" sz="1600" dirty="0">
                <a:solidFill>
                  <a:schemeClr val="tx1"/>
                </a:solidFill>
              </a:rPr>
              <a:t>]</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1600" dirty="0">
                <a:solidFill>
                  <a:schemeClr val="tx1"/>
                </a:solidFill>
              </a:rPr>
              <a:t> </a:t>
            </a:r>
            <a:r>
              <a:rPr lang="en-US" sz="2000" b="1" dirty="0" err="1">
                <a:solidFill>
                  <a:schemeClr val="tx1"/>
                </a:solidFill>
              </a:rPr>
              <a:t>Kdynamic</a:t>
            </a:r>
            <a:r>
              <a:rPr lang="en-US" sz="1600" dirty="0">
                <a:solidFill>
                  <a:schemeClr val="tx1"/>
                </a:solidFill>
              </a:rPr>
              <a:t> [Qin et. al., </a:t>
            </a:r>
            <a:r>
              <a:rPr lang="en-US" sz="1600" i="1" dirty="0">
                <a:solidFill>
                  <a:schemeClr val="tx1"/>
                </a:solidFill>
              </a:rPr>
              <a:t>ICDE ’09</a:t>
            </a:r>
            <a:r>
              <a:rPr lang="en-US" sz="1600" dirty="0">
                <a:solidFill>
                  <a:schemeClr val="tx1"/>
                </a:solidFill>
              </a:rPr>
              <a:t>]</a:t>
            </a:r>
            <a:endParaRPr lang="en-US" sz="1600" dirty="0">
              <a:solidFill>
                <a:srgbClr val="008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16</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dirty="0" smtClean="0">
                <a:solidFill>
                  <a:srgbClr val="000000"/>
                </a:solidFill>
              </a:rPr>
              <a:t>Text Documents</a:t>
            </a:r>
          </a:p>
          <a:p>
            <a:pPr marL="914400" lvl="1" indent="-396875" defTabSz="914363">
              <a:lnSpc>
                <a:spcPct val="90000"/>
              </a:lnSpc>
              <a:spcBef>
                <a:spcPct val="20000"/>
              </a:spcBef>
              <a:buBlip>
                <a:blip r:embed="rId5"/>
              </a:buBlip>
            </a:pPr>
            <a:r>
              <a:rPr lang="en-US" sz="3000" i="1" dirty="0" smtClean="0">
                <a:solidFill>
                  <a:srgbClr val="000000"/>
                </a:solidFill>
              </a:rPr>
              <a:t> </a:t>
            </a:r>
            <a:r>
              <a:rPr lang="en-US" sz="3000" dirty="0" smtClean="0">
                <a:solidFill>
                  <a:srgbClr val="000000"/>
                </a:solidFill>
              </a:rPr>
              <a:t>XML</a:t>
            </a:r>
            <a:r>
              <a:rPr lang="en-US" sz="3000" i="1" dirty="0" smtClean="0">
                <a:solidFill>
                  <a:srgbClr val="000000"/>
                </a:solidFill>
              </a:rPr>
              <a:t> </a:t>
            </a:r>
          </a:p>
          <a:p>
            <a:pPr marL="914400" lvl="1" indent="-396875" defTabSz="914363">
              <a:lnSpc>
                <a:spcPct val="90000"/>
              </a:lnSpc>
              <a:spcBef>
                <a:spcPct val="20000"/>
              </a:spcBef>
              <a:buBlip>
                <a:blip r:embed="rId5"/>
              </a:buBlip>
            </a:pPr>
            <a:r>
              <a:rPr lang="en-US" sz="3000" i="1" dirty="0" smtClean="0">
                <a:solidFill>
                  <a:srgbClr val="000000"/>
                </a:solidFill>
              </a:rPr>
              <a:t>Relational </a:t>
            </a:r>
          </a:p>
          <a:p>
            <a:pPr marL="914400" lvl="1" indent="-396875" defTabSz="914363">
              <a:lnSpc>
                <a:spcPct val="90000"/>
              </a:lnSpc>
              <a:spcBef>
                <a:spcPct val="20000"/>
              </a:spcBef>
            </a:pPr>
            <a:r>
              <a:rPr lang="en-US" sz="3000" i="1" dirty="0" smtClean="0">
                <a:solidFill>
                  <a:srgbClr val="000000"/>
                </a:solidFill>
              </a:rPr>
              <a:t>     Database</a:t>
            </a:r>
          </a:p>
          <a:p>
            <a:pPr marL="914400" lvl="1" indent="-396875" defTabSz="914363">
              <a:lnSpc>
                <a:spcPct val="90000"/>
              </a:lnSpc>
              <a:spcBef>
                <a:spcPct val="20000"/>
              </a:spcBef>
              <a:buBlip>
                <a:blip r:embed="rId5"/>
              </a:buBlip>
            </a:pPr>
            <a:r>
              <a:rPr lang="en-US" sz="3000"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8" name="Rounded Rectangular Callout 7"/>
          <p:cNvSpPr/>
          <p:nvPr/>
        </p:nvSpPr>
        <p:spPr>
          <a:xfrm>
            <a:off x="3656012" y="990600"/>
            <a:ext cx="5259388" cy="5334000"/>
          </a:xfrm>
          <a:prstGeom prst="wedgeRoundRectCallout">
            <a:avLst>
              <a:gd name="adj1" fmla="val -69467"/>
              <a:gd name="adj2" fmla="val 1802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Ranking of the result trees.</a:t>
            </a: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DISCOVER II </a:t>
            </a:r>
            <a:r>
              <a:rPr lang="en-US" sz="1600" dirty="0">
                <a:solidFill>
                  <a:schemeClr val="tx1"/>
                </a:solidFill>
              </a:rPr>
              <a:t>[</a:t>
            </a:r>
            <a:r>
              <a:rPr lang="en-US" sz="1600" dirty="0" err="1">
                <a:solidFill>
                  <a:schemeClr val="tx1"/>
                </a:solidFill>
              </a:rPr>
              <a:t>Hristidis</a:t>
            </a:r>
            <a:r>
              <a:rPr lang="en-US" sz="1600" dirty="0">
                <a:solidFill>
                  <a:schemeClr val="tx1"/>
                </a:solidFill>
              </a:rPr>
              <a:t> et. al., </a:t>
            </a:r>
            <a:r>
              <a:rPr lang="en-US" sz="1600" i="1" dirty="0">
                <a:solidFill>
                  <a:schemeClr val="tx1"/>
                </a:solidFill>
              </a:rPr>
              <a:t>VLDB ‘03</a:t>
            </a:r>
            <a:r>
              <a:rPr lang="en-US" sz="2000" dirty="0">
                <a:solidFill>
                  <a:schemeClr val="tx1"/>
                </a:solidFill>
              </a:rPr>
              <a:t>] </a:t>
            </a:r>
          </a:p>
          <a:p>
            <a:pPr>
              <a:buFont typeface="Wingdings" pitchFamily="2" charset="2"/>
              <a:buChar char="Ø"/>
              <a:defRPr/>
            </a:pPr>
            <a:endParaRPr lang="en-US" sz="1000" dirty="0">
              <a:solidFill>
                <a:schemeClr val="tx1"/>
              </a:solidFill>
            </a:endParaRPr>
          </a:p>
          <a:p>
            <a:pPr algn="just">
              <a:buFontTx/>
              <a:buChar char="-"/>
              <a:defRPr/>
            </a:pPr>
            <a:r>
              <a:rPr lang="en-US" sz="2000" dirty="0">
                <a:solidFill>
                  <a:schemeClr val="tx1"/>
                </a:solidFill>
              </a:rPr>
              <a:t> Assigns each </a:t>
            </a:r>
            <a:r>
              <a:rPr lang="en-US" sz="2000" dirty="0" err="1">
                <a:solidFill>
                  <a:schemeClr val="tx1"/>
                </a:solidFill>
              </a:rPr>
              <a:t>tuple</a:t>
            </a:r>
            <a:r>
              <a:rPr lang="en-US" sz="2000" dirty="0">
                <a:solidFill>
                  <a:schemeClr val="tx1"/>
                </a:solidFill>
              </a:rPr>
              <a:t> in result tree an individual score (similar to text document ranking). </a:t>
            </a:r>
          </a:p>
          <a:p>
            <a:pPr algn="just">
              <a:buFontTx/>
              <a:buChar char="-"/>
              <a:defRPr/>
            </a:pPr>
            <a:endParaRPr lang="en-US" sz="500" dirty="0">
              <a:solidFill>
                <a:schemeClr val="tx1"/>
              </a:solidFill>
            </a:endParaRPr>
          </a:p>
          <a:p>
            <a:pPr algn="just">
              <a:buFontTx/>
              <a:buChar char="-"/>
              <a:defRPr/>
            </a:pPr>
            <a:r>
              <a:rPr lang="en-US" sz="2000" dirty="0">
                <a:solidFill>
                  <a:schemeClr val="tx1"/>
                </a:solidFill>
              </a:rPr>
              <a:t> Combine the scores of all </a:t>
            </a:r>
            <a:r>
              <a:rPr lang="en-US" sz="2000" dirty="0" err="1">
                <a:solidFill>
                  <a:schemeClr val="tx1"/>
                </a:solidFill>
              </a:rPr>
              <a:t>tuples</a:t>
            </a:r>
            <a:r>
              <a:rPr lang="en-US" sz="2000" dirty="0">
                <a:solidFill>
                  <a:schemeClr val="tx1"/>
                </a:solidFill>
              </a:rPr>
              <a:t> in the result tree.</a:t>
            </a:r>
          </a:p>
          <a:p>
            <a:pPr>
              <a:buFont typeface="Wingdings" pitchFamily="2" charset="2"/>
              <a:buChar char="Ø"/>
              <a:defRPr/>
            </a:pPr>
            <a:endParaRPr lang="en-US" sz="2000" dirty="0">
              <a:solidFill>
                <a:schemeClr val="tx1"/>
              </a:solidFill>
            </a:endParaRPr>
          </a:p>
          <a:p>
            <a:pPr>
              <a:buFont typeface="Wingdings" pitchFamily="2" charset="2"/>
              <a:buChar char="Ø"/>
              <a:defRPr/>
            </a:pPr>
            <a:endParaRPr lang="en-US" sz="2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SPARK</a:t>
            </a:r>
            <a:r>
              <a:rPr lang="en-US" sz="2000" dirty="0">
                <a:solidFill>
                  <a:schemeClr val="tx1"/>
                </a:solidFill>
              </a:rPr>
              <a:t> [</a:t>
            </a:r>
            <a:r>
              <a:rPr lang="en-US" sz="1600" dirty="0">
                <a:solidFill>
                  <a:schemeClr val="tx1"/>
                </a:solidFill>
              </a:rPr>
              <a:t>Lou et. al., </a:t>
            </a:r>
            <a:r>
              <a:rPr lang="en-US" sz="1600" i="1" dirty="0">
                <a:solidFill>
                  <a:schemeClr val="tx1"/>
                </a:solidFill>
              </a:rPr>
              <a:t>ICDM ‘07</a:t>
            </a:r>
            <a:r>
              <a:rPr lang="en-US" sz="2000" dirty="0">
                <a:solidFill>
                  <a:schemeClr val="tx1"/>
                </a:solidFill>
              </a:rPr>
              <a:t>] </a:t>
            </a:r>
          </a:p>
          <a:p>
            <a:pPr>
              <a:buFont typeface="Wingdings" pitchFamily="2" charset="2"/>
              <a:buChar char="Ø"/>
              <a:defRPr/>
            </a:pPr>
            <a:endParaRPr lang="en-US" sz="1000" dirty="0">
              <a:solidFill>
                <a:schemeClr val="tx1"/>
              </a:solidFill>
            </a:endParaRPr>
          </a:p>
          <a:p>
            <a:pPr algn="just">
              <a:defRPr/>
            </a:pPr>
            <a:r>
              <a:rPr lang="en-US" sz="2000" dirty="0">
                <a:solidFill>
                  <a:schemeClr val="tx1"/>
                </a:solidFill>
              </a:rPr>
              <a:t> - Consider the whole result tree as a single virtual document. </a:t>
            </a:r>
          </a:p>
          <a:p>
            <a:pPr algn="just">
              <a:defRPr/>
            </a:pPr>
            <a:endParaRPr lang="en-US" sz="500" dirty="0">
              <a:solidFill>
                <a:schemeClr val="tx1"/>
              </a:solidFill>
            </a:endParaRPr>
          </a:p>
          <a:p>
            <a:pPr algn="just">
              <a:defRPr/>
            </a:pPr>
            <a:r>
              <a:rPr lang="en-US" sz="2000" dirty="0">
                <a:solidFill>
                  <a:schemeClr val="tx1"/>
                </a:solidFill>
              </a:rPr>
              <a:t>- Find the score (similar to text document ranking). </a:t>
            </a:r>
            <a:endParaRPr lang="en-US" sz="1600" dirty="0">
              <a:solidFill>
                <a:srgbClr val="008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17</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dirty="0" smtClean="0">
                <a:solidFill>
                  <a:srgbClr val="000000"/>
                </a:solidFill>
              </a:rPr>
              <a:t>Text Documents</a:t>
            </a:r>
          </a:p>
          <a:p>
            <a:pPr marL="914400" lvl="1" indent="-396875" defTabSz="914363">
              <a:lnSpc>
                <a:spcPct val="90000"/>
              </a:lnSpc>
              <a:spcBef>
                <a:spcPct val="20000"/>
              </a:spcBef>
              <a:buBlip>
                <a:blip r:embed="rId5"/>
              </a:buBlip>
            </a:pPr>
            <a:r>
              <a:rPr lang="en-US" sz="3000" i="1" dirty="0" smtClean="0">
                <a:solidFill>
                  <a:srgbClr val="000000"/>
                </a:solidFill>
              </a:rPr>
              <a:t> </a:t>
            </a:r>
            <a:r>
              <a:rPr lang="en-US" sz="3000" dirty="0" smtClean="0">
                <a:solidFill>
                  <a:srgbClr val="000000"/>
                </a:solidFill>
              </a:rPr>
              <a:t>XML</a:t>
            </a:r>
            <a:r>
              <a:rPr lang="en-US" sz="3000" i="1" dirty="0" smtClean="0">
                <a:solidFill>
                  <a:srgbClr val="000000"/>
                </a:solidFill>
              </a:rPr>
              <a:t> </a:t>
            </a:r>
          </a:p>
          <a:p>
            <a:pPr marL="914400" lvl="1" indent="-396875" defTabSz="914363">
              <a:lnSpc>
                <a:spcPct val="90000"/>
              </a:lnSpc>
              <a:spcBef>
                <a:spcPct val="20000"/>
              </a:spcBef>
              <a:buBlip>
                <a:blip r:embed="rId5"/>
              </a:buBlip>
            </a:pPr>
            <a:r>
              <a:rPr lang="en-US" sz="3000" dirty="0" smtClean="0">
                <a:solidFill>
                  <a:srgbClr val="000000"/>
                </a:solidFill>
              </a:rPr>
              <a:t>Relational </a:t>
            </a:r>
          </a:p>
          <a:p>
            <a:pPr marL="914400" lvl="1" indent="-396875" defTabSz="914363">
              <a:lnSpc>
                <a:spcPct val="90000"/>
              </a:lnSpc>
              <a:spcBef>
                <a:spcPct val="20000"/>
              </a:spcBef>
            </a:pPr>
            <a:r>
              <a:rPr lang="en-US" sz="3000" dirty="0" smtClean="0">
                <a:solidFill>
                  <a:srgbClr val="000000"/>
                </a:solidFill>
              </a:rPr>
              <a:t>     Database</a:t>
            </a:r>
          </a:p>
          <a:p>
            <a:pPr marL="914400" lvl="1" indent="-396875" defTabSz="914363">
              <a:lnSpc>
                <a:spcPct val="90000"/>
              </a:lnSpc>
              <a:spcBef>
                <a:spcPct val="20000"/>
              </a:spcBef>
              <a:buBlip>
                <a:blip r:embed="rId5"/>
              </a:buBlip>
            </a:pPr>
            <a:r>
              <a:rPr lang="en-US" sz="3000" i="1"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9" name="Rounded Rectangular Callout 8"/>
          <p:cNvSpPr/>
          <p:nvPr/>
        </p:nvSpPr>
        <p:spPr>
          <a:xfrm>
            <a:off x="3733800" y="1219200"/>
            <a:ext cx="5181600" cy="5105400"/>
          </a:xfrm>
          <a:prstGeom prst="wedgeRoundRectCallout">
            <a:avLst>
              <a:gd name="adj1" fmla="val -79710"/>
              <a:gd name="adj2" fmla="val 311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a:t>
            </a:r>
            <a:r>
              <a:rPr lang="en-US" sz="2000" b="1" dirty="0">
                <a:solidFill>
                  <a:schemeClr val="tx1"/>
                </a:solidFill>
              </a:rPr>
              <a:t>Tree Based Approach:</a:t>
            </a:r>
          </a:p>
          <a:p>
            <a:pPr>
              <a:buFont typeface="Wingdings" pitchFamily="2" charset="2"/>
              <a:buChar char="Ø"/>
              <a:defRPr/>
            </a:pPr>
            <a:endParaRPr lang="en-US" sz="1000" b="1" dirty="0">
              <a:solidFill>
                <a:schemeClr val="tx1"/>
              </a:solidFill>
            </a:endParaRPr>
          </a:p>
          <a:p>
            <a:pPr>
              <a:defRPr/>
            </a:pPr>
            <a:r>
              <a:rPr lang="en-US" sz="2000" b="1" dirty="0">
                <a:solidFill>
                  <a:schemeClr val="tx1"/>
                </a:solidFill>
              </a:rPr>
              <a:t>    </a:t>
            </a:r>
            <a:r>
              <a:rPr lang="en-US" sz="2000" dirty="0">
                <a:solidFill>
                  <a:schemeClr val="tx1"/>
                </a:solidFill>
              </a:rPr>
              <a:t> -  Result is a connected </a:t>
            </a:r>
            <a:r>
              <a:rPr lang="en-US" sz="2000" b="1" i="1" dirty="0">
                <a:solidFill>
                  <a:schemeClr val="tx1"/>
                </a:solidFill>
              </a:rPr>
              <a:t>tree</a:t>
            </a:r>
            <a:r>
              <a:rPr lang="en-US" sz="2000" dirty="0">
                <a:solidFill>
                  <a:schemeClr val="tx1"/>
                </a:solidFill>
              </a:rPr>
              <a:t> containing all query keywords.</a:t>
            </a:r>
          </a:p>
          <a:p>
            <a:pPr>
              <a:defRPr/>
            </a:pPr>
            <a:endParaRPr lang="en-US" sz="1000" dirty="0">
              <a:solidFill>
                <a:schemeClr val="tx1"/>
              </a:solidFill>
            </a:endParaRPr>
          </a:p>
          <a:p>
            <a:pPr>
              <a:defRPr/>
            </a:pPr>
            <a:r>
              <a:rPr lang="en-US" sz="2000" dirty="0">
                <a:solidFill>
                  <a:schemeClr val="tx1"/>
                </a:solidFill>
              </a:rPr>
              <a:t>    - </a:t>
            </a:r>
            <a:r>
              <a:rPr lang="en-US" sz="2000" b="1" dirty="0">
                <a:solidFill>
                  <a:schemeClr val="tx1"/>
                </a:solidFill>
              </a:rPr>
              <a:t>Score:</a:t>
            </a:r>
            <a:r>
              <a:rPr lang="en-US" sz="2000" dirty="0">
                <a:solidFill>
                  <a:schemeClr val="tx1"/>
                </a:solidFill>
              </a:rPr>
              <a:t> (</a:t>
            </a:r>
            <a:r>
              <a:rPr lang="en-US" sz="2000" dirty="0" err="1">
                <a:solidFill>
                  <a:schemeClr val="tx1"/>
                </a:solidFill>
              </a:rPr>
              <a:t>i</a:t>
            </a:r>
            <a:r>
              <a:rPr lang="en-US" sz="2000" dirty="0">
                <a:solidFill>
                  <a:schemeClr val="tx1"/>
                </a:solidFill>
              </a:rPr>
              <a:t>) sum of all edge weights in the tree. or, (ii) sum of all path weights from root to each keyword in the tree.</a:t>
            </a:r>
          </a:p>
          <a:p>
            <a:pPr>
              <a:defRPr/>
            </a:pPr>
            <a:endParaRPr lang="en-US" sz="1000" dirty="0">
              <a:solidFill>
                <a:schemeClr val="tx1"/>
              </a:solidFill>
            </a:endParaRPr>
          </a:p>
          <a:p>
            <a:pPr>
              <a:defRPr/>
            </a:pPr>
            <a:r>
              <a:rPr lang="en-US" sz="2000" dirty="0">
                <a:solidFill>
                  <a:schemeClr val="tx1"/>
                </a:solidFill>
              </a:rPr>
              <a:t>   - Find top-k result trees with minimum score.</a:t>
            </a:r>
          </a:p>
          <a:p>
            <a:pPr>
              <a:defRPr/>
            </a:pPr>
            <a:endParaRPr lang="en-US" sz="1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Bidirectional Search </a:t>
            </a:r>
            <a:r>
              <a:rPr lang="en-US" sz="1600" dirty="0">
                <a:solidFill>
                  <a:schemeClr val="tx1"/>
                </a:solidFill>
              </a:rPr>
              <a:t>[</a:t>
            </a:r>
            <a:r>
              <a:rPr lang="en-US" sz="1600" dirty="0" err="1">
                <a:solidFill>
                  <a:schemeClr val="tx1"/>
                </a:solidFill>
              </a:rPr>
              <a:t>Kacholia</a:t>
            </a:r>
            <a:r>
              <a:rPr lang="en-US" sz="1600" dirty="0">
                <a:solidFill>
                  <a:schemeClr val="tx1"/>
                </a:solidFill>
              </a:rPr>
              <a:t> et. al., </a:t>
            </a:r>
            <a:r>
              <a:rPr lang="en-US" sz="1600" i="1" dirty="0">
                <a:solidFill>
                  <a:schemeClr val="tx1"/>
                </a:solidFill>
              </a:rPr>
              <a:t>VLDB ‘05</a:t>
            </a:r>
            <a:r>
              <a:rPr lang="en-US" sz="1600" dirty="0">
                <a:solidFill>
                  <a:schemeClr val="tx1"/>
                </a:solidFill>
              </a:rPr>
              <a:t>]</a:t>
            </a:r>
          </a:p>
          <a:p>
            <a:pPr>
              <a:buFont typeface="Wingdings" pitchFamily="2" charset="2"/>
              <a:buChar char="Ø"/>
              <a:defRPr/>
            </a:pPr>
            <a:endParaRPr lang="en-US" sz="1000" b="1" dirty="0">
              <a:solidFill>
                <a:schemeClr val="tx1"/>
              </a:solidFill>
            </a:endParaRPr>
          </a:p>
          <a:p>
            <a:pPr>
              <a:buFont typeface="Wingdings" pitchFamily="2" charset="2"/>
              <a:buChar char="Ø"/>
              <a:defRPr/>
            </a:pPr>
            <a:r>
              <a:rPr lang="en-US" sz="2000" b="1" dirty="0">
                <a:solidFill>
                  <a:schemeClr val="tx1"/>
                </a:solidFill>
              </a:rPr>
              <a:t> BLINKS </a:t>
            </a:r>
            <a:r>
              <a:rPr lang="en-US" sz="1600" dirty="0">
                <a:solidFill>
                  <a:schemeClr val="tx1"/>
                </a:solidFill>
              </a:rPr>
              <a:t>[He et. al., </a:t>
            </a:r>
            <a:r>
              <a:rPr lang="en-US" sz="1600" i="1" dirty="0">
                <a:solidFill>
                  <a:schemeClr val="tx1"/>
                </a:solidFill>
              </a:rPr>
              <a:t>SIGMOD ‘07</a:t>
            </a:r>
            <a:r>
              <a:rPr lang="en-US" sz="1600" dirty="0">
                <a:solidFill>
                  <a:schemeClr val="tx1"/>
                </a:solidFill>
              </a:rPr>
              <a:t>]</a:t>
            </a:r>
          </a:p>
          <a:p>
            <a:pPr>
              <a:buFont typeface="Wingdings" pitchFamily="2" charset="2"/>
              <a:buChar char="Ø"/>
              <a:defRPr/>
            </a:pPr>
            <a:endParaRPr lang="en-US" sz="1000" b="1" dirty="0">
              <a:solidFill>
                <a:schemeClr val="tx1"/>
              </a:solidFill>
            </a:endParaRPr>
          </a:p>
          <a:p>
            <a:pPr>
              <a:buFont typeface="Wingdings" pitchFamily="2" charset="2"/>
              <a:buChar char="Ø"/>
              <a:defRPr/>
            </a:pPr>
            <a:r>
              <a:rPr lang="en-US" sz="2000" b="1" dirty="0">
                <a:solidFill>
                  <a:schemeClr val="tx1"/>
                </a:solidFill>
              </a:rPr>
              <a:t> Dynamic Programming </a:t>
            </a:r>
            <a:r>
              <a:rPr lang="en-US" sz="1600" dirty="0">
                <a:solidFill>
                  <a:schemeClr val="tx1"/>
                </a:solidFill>
              </a:rPr>
              <a:t>[Ding et. al., </a:t>
            </a:r>
            <a:r>
              <a:rPr lang="en-US" sz="1600" i="1" dirty="0">
                <a:solidFill>
                  <a:schemeClr val="tx1"/>
                </a:solidFill>
              </a:rPr>
              <a:t>ICDE ’07</a:t>
            </a:r>
            <a:r>
              <a:rPr lang="en-US" sz="1600" dirty="0">
                <a:solidFill>
                  <a:schemeClr val="tx1"/>
                </a:solidFill>
              </a:rPr>
              <a:t>]</a:t>
            </a:r>
            <a:r>
              <a:rPr lang="en-US" sz="2000" dirty="0">
                <a:solidFill>
                  <a:schemeClr val="tx1"/>
                </a:solidFill>
              </a:rPr>
              <a:t>    </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External Memory </a:t>
            </a:r>
            <a:r>
              <a:rPr lang="en-US" sz="1600" dirty="0">
                <a:solidFill>
                  <a:schemeClr val="tx1"/>
                </a:solidFill>
              </a:rPr>
              <a:t>[</a:t>
            </a:r>
            <a:r>
              <a:rPr lang="en-US" sz="1600" dirty="0" err="1">
                <a:solidFill>
                  <a:schemeClr val="tx1"/>
                </a:solidFill>
              </a:rPr>
              <a:t>Dalvi</a:t>
            </a:r>
            <a:r>
              <a:rPr lang="en-US" sz="1600" dirty="0">
                <a:solidFill>
                  <a:schemeClr val="tx1"/>
                </a:solidFill>
              </a:rPr>
              <a:t> et. al, </a:t>
            </a:r>
            <a:r>
              <a:rPr lang="en-US" sz="1600" i="1" dirty="0">
                <a:solidFill>
                  <a:schemeClr val="tx1"/>
                </a:solidFill>
              </a:rPr>
              <a:t>VLDB ‘08</a:t>
            </a:r>
            <a:r>
              <a:rPr lang="en-US" sz="1600" dirty="0">
                <a:solidFill>
                  <a:schemeClr val="tx1"/>
                </a:solidFill>
              </a:rPr>
              <a:t>]</a:t>
            </a:r>
            <a:endParaRPr lang="en-US" sz="1600" dirty="0">
              <a:solidFill>
                <a:srgbClr val="008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5988" y="150813"/>
            <a:ext cx="7467600" cy="685800"/>
          </a:xfrm>
        </p:spPr>
        <p:txBody>
          <a:bodyPr>
            <a:normAutofit fontScale="90000"/>
          </a:bodyPr>
          <a:lstStyle/>
          <a:p>
            <a:pPr algn="ctr"/>
            <a:r>
              <a:rPr lang="en-US" b="1" dirty="0" smtClean="0"/>
              <a:t>Bidirectional Search</a:t>
            </a:r>
            <a:br>
              <a:rPr lang="en-US" b="1" dirty="0" smtClean="0"/>
            </a:br>
            <a:r>
              <a:rPr lang="da-DK" sz="1600" b="1" dirty="0" smtClean="0"/>
              <a:t>Kacholia et. al., VLDB ‘05</a:t>
            </a:r>
            <a:endParaRPr lang="en-US" sz="1600" b="1" dirty="0" smtClean="0"/>
          </a:p>
        </p:txBody>
      </p:sp>
      <p:sp>
        <p:nvSpPr>
          <p:cNvPr id="33795" name="Slide Number Placeholder 3"/>
          <p:cNvSpPr>
            <a:spLocks noGrp="1"/>
          </p:cNvSpPr>
          <p:nvPr>
            <p:ph type="sldNum" sz="quarter" idx="12"/>
          </p:nvPr>
        </p:nvSpPr>
        <p:spPr>
          <a:xfrm>
            <a:off x="8078788" y="5734050"/>
            <a:ext cx="609600" cy="520700"/>
          </a:xfrm>
          <a:noFill/>
        </p:spPr>
        <p:txBody>
          <a:bodyPr/>
          <a:lstStyle/>
          <a:p>
            <a:fld id="{59CE2487-B164-46F3-A426-54D24D3CB5DD}" type="slidenum">
              <a:rPr lang="en-US" smtClean="0"/>
              <a:pPr/>
              <a:t>18</a:t>
            </a:fld>
            <a:endParaRPr lang="en-US" smtClean="0"/>
          </a:p>
        </p:txBody>
      </p:sp>
      <p:sp>
        <p:nvSpPr>
          <p:cNvPr id="33797"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33798" name="Picture 2"/>
          <p:cNvPicPr>
            <a:picLocks noChangeAspect="1" noChangeArrowheads="1"/>
          </p:cNvPicPr>
          <p:nvPr/>
        </p:nvPicPr>
        <p:blipFill>
          <a:blip r:embed="rId3" cstate="print"/>
          <a:srcRect/>
          <a:stretch>
            <a:fillRect/>
          </a:stretch>
        </p:blipFill>
        <p:spPr bwMode="auto">
          <a:xfrm>
            <a:off x="227013" y="989013"/>
            <a:ext cx="3887787" cy="2820987"/>
          </a:xfrm>
          <a:prstGeom prst="rect">
            <a:avLst/>
          </a:prstGeom>
          <a:noFill/>
          <a:ln w="9525">
            <a:noFill/>
            <a:miter lim="800000"/>
            <a:headEnd/>
            <a:tailEnd/>
          </a:ln>
        </p:spPr>
      </p:pic>
      <p:sp>
        <p:nvSpPr>
          <p:cNvPr id="33799" name="TextBox 57"/>
          <p:cNvSpPr txBox="1">
            <a:spLocks noChangeArrowheads="1"/>
          </p:cNvSpPr>
          <p:nvPr/>
        </p:nvSpPr>
        <p:spPr bwMode="auto">
          <a:xfrm>
            <a:off x="168875" y="3898900"/>
            <a:ext cx="3641125" cy="369332"/>
          </a:xfrm>
          <a:prstGeom prst="rect">
            <a:avLst/>
          </a:prstGeom>
          <a:noFill/>
          <a:ln w="9525">
            <a:noFill/>
            <a:miter lim="800000"/>
            <a:headEnd/>
            <a:tailEnd/>
          </a:ln>
        </p:spPr>
        <p:txBody>
          <a:bodyPr wrap="none">
            <a:spAutoFit/>
          </a:bodyPr>
          <a:lstStyle/>
          <a:p>
            <a:r>
              <a:rPr lang="en-US" dirty="0" smtClean="0"/>
              <a:t>Requirement </a:t>
            </a:r>
            <a:r>
              <a:rPr lang="en-US" dirty="0"/>
              <a:t>for Bidirectional Search</a:t>
            </a:r>
          </a:p>
        </p:txBody>
      </p:sp>
      <p:sp>
        <p:nvSpPr>
          <p:cNvPr id="59" name="Rounded Rectangular Callout 58"/>
          <p:cNvSpPr/>
          <p:nvPr/>
        </p:nvSpPr>
        <p:spPr>
          <a:xfrm>
            <a:off x="4038600" y="990600"/>
            <a:ext cx="4573588" cy="5718175"/>
          </a:xfrm>
          <a:prstGeom prst="wedgeRoundRectCallout">
            <a:avLst>
              <a:gd name="adj1" fmla="val -46050"/>
              <a:gd name="adj2" fmla="val 3320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chemeClr val="tx1"/>
              </a:buClr>
              <a:buFont typeface="Wingdings" pitchFamily="2" charset="2"/>
              <a:buChar char="Ø"/>
              <a:defRPr/>
            </a:pPr>
            <a:r>
              <a:rPr lang="en-US" sz="2000" dirty="0">
                <a:solidFill>
                  <a:srgbClr val="008000"/>
                </a:solidFill>
              </a:rPr>
              <a:t> </a:t>
            </a:r>
            <a:r>
              <a:rPr lang="en-US" sz="2000" b="1" dirty="0">
                <a:solidFill>
                  <a:schemeClr val="tx1"/>
                </a:solidFill>
              </a:rPr>
              <a:t>Backward Search: </a:t>
            </a:r>
            <a:r>
              <a:rPr lang="en-US" sz="2000" dirty="0">
                <a:solidFill>
                  <a:schemeClr val="tx1"/>
                </a:solidFill>
              </a:rPr>
              <a:t>All the single source shortest path </a:t>
            </a:r>
            <a:r>
              <a:rPr lang="en-US" sz="2000" dirty="0" err="1">
                <a:solidFill>
                  <a:schemeClr val="tx1"/>
                </a:solidFill>
              </a:rPr>
              <a:t>iterators</a:t>
            </a:r>
            <a:r>
              <a:rPr lang="en-US" sz="2000" dirty="0">
                <a:solidFill>
                  <a:schemeClr val="tx1"/>
                </a:solidFill>
              </a:rPr>
              <a:t> from query keywords merged into a single </a:t>
            </a:r>
            <a:r>
              <a:rPr lang="en-US" sz="2000" dirty="0" err="1">
                <a:solidFill>
                  <a:schemeClr val="tx1"/>
                </a:solidFill>
              </a:rPr>
              <a:t>iterator</a:t>
            </a:r>
            <a:r>
              <a:rPr lang="en-US" sz="2000" dirty="0">
                <a:solidFill>
                  <a:schemeClr val="tx1"/>
                </a:solidFill>
              </a:rPr>
              <a:t>, called the </a:t>
            </a:r>
            <a:r>
              <a:rPr lang="en-US" sz="2000" i="1" dirty="0">
                <a:solidFill>
                  <a:schemeClr val="tx1"/>
                </a:solidFill>
              </a:rPr>
              <a:t>incoming </a:t>
            </a:r>
            <a:r>
              <a:rPr lang="en-US" sz="2000" i="1" dirty="0" err="1">
                <a:solidFill>
                  <a:schemeClr val="tx1"/>
                </a:solidFill>
              </a:rPr>
              <a:t>iterator</a:t>
            </a:r>
            <a:r>
              <a:rPr lang="en-US" sz="2000" dirty="0">
                <a:solidFill>
                  <a:schemeClr val="tx1"/>
                </a:solidFill>
              </a:rPr>
              <a:t>.</a:t>
            </a:r>
          </a:p>
          <a:p>
            <a:pPr algn="just">
              <a:buClr>
                <a:schemeClr val="tx1"/>
              </a:buClr>
              <a:buFont typeface="Wingdings" pitchFamily="2" charset="2"/>
              <a:buChar char="Ø"/>
              <a:defRPr/>
            </a:pPr>
            <a:endParaRPr lang="en-US" sz="1000" dirty="0">
              <a:solidFill>
                <a:schemeClr val="tx1"/>
              </a:solidFill>
            </a:endParaRPr>
          </a:p>
          <a:p>
            <a:pPr algn="just">
              <a:buClr>
                <a:schemeClr val="tx1"/>
              </a:buClr>
              <a:buFont typeface="Wingdings" pitchFamily="2" charset="2"/>
              <a:buChar char="Ø"/>
              <a:defRPr/>
            </a:pPr>
            <a:r>
              <a:rPr lang="en-US" sz="2000" dirty="0">
                <a:solidFill>
                  <a:schemeClr val="tx1"/>
                </a:solidFill>
              </a:rPr>
              <a:t> </a:t>
            </a:r>
            <a:r>
              <a:rPr lang="en-US" sz="2000" b="1" dirty="0">
                <a:solidFill>
                  <a:schemeClr val="tx1"/>
                </a:solidFill>
              </a:rPr>
              <a:t>Forward Search: </a:t>
            </a:r>
            <a:r>
              <a:rPr lang="en-US" sz="2000" dirty="0">
                <a:solidFill>
                  <a:schemeClr val="tx1"/>
                </a:solidFill>
              </a:rPr>
              <a:t>An </a:t>
            </a:r>
            <a:r>
              <a:rPr lang="en-US" sz="2000" i="1" dirty="0">
                <a:solidFill>
                  <a:schemeClr val="tx1"/>
                </a:solidFill>
              </a:rPr>
              <a:t>outgoing </a:t>
            </a:r>
            <a:r>
              <a:rPr lang="en-US" sz="2000" i="1" dirty="0" err="1">
                <a:solidFill>
                  <a:schemeClr val="tx1"/>
                </a:solidFill>
              </a:rPr>
              <a:t>iterator</a:t>
            </a:r>
            <a:r>
              <a:rPr lang="en-US" sz="2000" dirty="0">
                <a:solidFill>
                  <a:schemeClr val="tx1"/>
                </a:solidFill>
              </a:rPr>
              <a:t> runs concurrently, which follows forwarding edges starting from all the nodes explored by the incoming </a:t>
            </a:r>
            <a:r>
              <a:rPr lang="en-US" sz="2000" dirty="0" err="1">
                <a:solidFill>
                  <a:schemeClr val="tx1"/>
                </a:solidFill>
              </a:rPr>
              <a:t>iterator</a:t>
            </a:r>
            <a:r>
              <a:rPr lang="en-US" sz="2000" dirty="0">
                <a:solidFill>
                  <a:schemeClr val="tx1"/>
                </a:solidFill>
              </a:rPr>
              <a:t>.</a:t>
            </a:r>
          </a:p>
          <a:p>
            <a:pPr algn="just">
              <a:buClr>
                <a:schemeClr val="tx1"/>
              </a:buClr>
              <a:buFont typeface="Wingdings" pitchFamily="2" charset="2"/>
              <a:buChar char="Ø"/>
              <a:defRPr/>
            </a:pPr>
            <a:endParaRPr lang="en-US" sz="1000" dirty="0">
              <a:solidFill>
                <a:schemeClr val="tx1"/>
              </a:solidFill>
            </a:endParaRPr>
          </a:p>
          <a:p>
            <a:pPr algn="just">
              <a:buClr>
                <a:schemeClr val="tx1"/>
              </a:buClr>
              <a:buFont typeface="Wingdings" pitchFamily="2" charset="2"/>
              <a:buChar char="Ø"/>
              <a:defRPr/>
            </a:pPr>
            <a:r>
              <a:rPr lang="en-US" sz="2000" dirty="0">
                <a:solidFill>
                  <a:schemeClr val="tx1"/>
                </a:solidFill>
              </a:rPr>
              <a:t> </a:t>
            </a:r>
            <a:r>
              <a:rPr lang="en-US" sz="2000" b="1" dirty="0">
                <a:solidFill>
                  <a:schemeClr val="tx1"/>
                </a:solidFill>
              </a:rPr>
              <a:t>Prioritize:</a:t>
            </a:r>
            <a:r>
              <a:rPr lang="en-US" sz="2000" dirty="0">
                <a:solidFill>
                  <a:schemeClr val="tx1"/>
                </a:solidFill>
              </a:rPr>
              <a:t> </a:t>
            </a:r>
            <a:r>
              <a:rPr lang="en-US" sz="2000" i="1" dirty="0">
                <a:solidFill>
                  <a:schemeClr val="tx1"/>
                </a:solidFill>
              </a:rPr>
              <a:t>Spreading activation</a:t>
            </a:r>
            <a:r>
              <a:rPr lang="en-US" sz="2000" dirty="0">
                <a:solidFill>
                  <a:schemeClr val="tx1"/>
                </a:solidFill>
              </a:rPr>
              <a:t> to prioritize the search, which chooses incoming </a:t>
            </a:r>
            <a:r>
              <a:rPr lang="en-US" sz="2000" dirty="0" err="1">
                <a:solidFill>
                  <a:schemeClr val="tx1"/>
                </a:solidFill>
              </a:rPr>
              <a:t>iterator</a:t>
            </a:r>
            <a:r>
              <a:rPr lang="en-US" sz="2000" dirty="0">
                <a:solidFill>
                  <a:schemeClr val="tx1"/>
                </a:solidFill>
              </a:rPr>
              <a:t> or outgoing </a:t>
            </a:r>
            <a:r>
              <a:rPr lang="en-US" sz="2000" dirty="0" err="1">
                <a:solidFill>
                  <a:schemeClr val="tx1"/>
                </a:solidFill>
              </a:rPr>
              <a:t>iterator</a:t>
            </a:r>
            <a:r>
              <a:rPr lang="en-US" sz="2000" dirty="0">
                <a:solidFill>
                  <a:schemeClr val="tx1"/>
                </a:solidFill>
              </a:rPr>
              <a:t> to be called next. </a:t>
            </a:r>
          </a:p>
        </p:txBody>
      </p:sp>
      <p:pic>
        <p:nvPicPr>
          <p:cNvPr id="9"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
        <p:nvSpPr>
          <p:cNvPr id="10" name="Slide Number Placeholder 3"/>
          <p:cNvSpPr txBox="1">
            <a:spLocks/>
          </p:cNvSpPr>
          <p:nvPr/>
        </p:nvSpPr>
        <p:spPr>
          <a:xfrm>
            <a:off x="8534400" y="6486123"/>
            <a:ext cx="609600"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4534381-CFE7-4FE1-8F9C-53173143E282}" type="slidenum">
              <a:rPr kumimoji="0" lang="en-US" sz="1600" b="0" i="0" u="none" strike="noStrike" kern="1200" cap="none" spc="0" normalizeH="0" baseline="0" noProof="0" smtClean="0">
                <a:ln>
                  <a:noFill/>
                </a:ln>
                <a:solidFill>
                  <a:schemeClr val="bg2">
                    <a:lumMod val="10000"/>
                  </a:scheme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smtClean="0">
              <a:ln>
                <a:noFill/>
              </a:ln>
              <a:solidFill>
                <a:schemeClr val="bg2">
                  <a:lumMod val="10000"/>
                </a:schemeClr>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19</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4"/>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4"/>
              </a:buBlip>
            </a:pPr>
            <a:endParaRPr lang="en-US" sz="3000" b="1" dirty="0" smtClean="0">
              <a:solidFill>
                <a:srgbClr val="000000"/>
              </a:solidFill>
            </a:endParaRPr>
          </a:p>
          <a:p>
            <a:pPr marL="396875" lvl="0" indent="-396875" defTabSz="914363">
              <a:lnSpc>
                <a:spcPct val="90000"/>
              </a:lnSpc>
              <a:spcBef>
                <a:spcPct val="20000"/>
              </a:spcBef>
              <a:buBlip>
                <a:blip r:embed="rId4"/>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5"/>
              </a:buBlip>
            </a:pPr>
            <a:r>
              <a:rPr lang="en-US" sz="3000" dirty="0" smtClean="0">
                <a:solidFill>
                  <a:srgbClr val="000000"/>
                </a:solidFill>
              </a:rPr>
              <a:t>Text Documents</a:t>
            </a:r>
          </a:p>
          <a:p>
            <a:pPr marL="914400" lvl="1" indent="-396875" defTabSz="914363">
              <a:lnSpc>
                <a:spcPct val="90000"/>
              </a:lnSpc>
              <a:spcBef>
                <a:spcPct val="20000"/>
              </a:spcBef>
              <a:buBlip>
                <a:blip r:embed="rId5"/>
              </a:buBlip>
            </a:pPr>
            <a:r>
              <a:rPr lang="en-US" sz="3000" i="1" dirty="0" smtClean="0">
                <a:solidFill>
                  <a:srgbClr val="000000"/>
                </a:solidFill>
              </a:rPr>
              <a:t> </a:t>
            </a:r>
            <a:r>
              <a:rPr lang="en-US" sz="3000" dirty="0" smtClean="0">
                <a:solidFill>
                  <a:srgbClr val="000000"/>
                </a:solidFill>
              </a:rPr>
              <a:t>XML</a:t>
            </a:r>
            <a:r>
              <a:rPr lang="en-US" sz="3000" i="1" dirty="0" smtClean="0">
                <a:solidFill>
                  <a:srgbClr val="000000"/>
                </a:solidFill>
              </a:rPr>
              <a:t> </a:t>
            </a:r>
          </a:p>
          <a:p>
            <a:pPr marL="914400" lvl="1" indent="-396875" defTabSz="914363">
              <a:lnSpc>
                <a:spcPct val="90000"/>
              </a:lnSpc>
              <a:spcBef>
                <a:spcPct val="20000"/>
              </a:spcBef>
              <a:buBlip>
                <a:blip r:embed="rId5"/>
              </a:buBlip>
            </a:pPr>
            <a:r>
              <a:rPr lang="en-US" sz="3000" dirty="0" smtClean="0">
                <a:solidFill>
                  <a:srgbClr val="000000"/>
                </a:solidFill>
              </a:rPr>
              <a:t>Relational </a:t>
            </a:r>
          </a:p>
          <a:p>
            <a:pPr marL="914400" lvl="1" indent="-396875" defTabSz="914363">
              <a:lnSpc>
                <a:spcPct val="90000"/>
              </a:lnSpc>
              <a:spcBef>
                <a:spcPct val="20000"/>
              </a:spcBef>
            </a:pPr>
            <a:r>
              <a:rPr lang="en-US" sz="3000" dirty="0" smtClean="0">
                <a:solidFill>
                  <a:srgbClr val="000000"/>
                </a:solidFill>
              </a:rPr>
              <a:t>     Database</a:t>
            </a:r>
          </a:p>
          <a:p>
            <a:pPr marL="914400" lvl="1" indent="-396875" defTabSz="914363">
              <a:lnSpc>
                <a:spcPct val="90000"/>
              </a:lnSpc>
              <a:spcBef>
                <a:spcPct val="20000"/>
              </a:spcBef>
              <a:buBlip>
                <a:blip r:embed="rId5"/>
              </a:buBlip>
            </a:pPr>
            <a:r>
              <a:rPr lang="en-US" sz="3000" i="1" dirty="0" smtClean="0">
                <a:solidFill>
                  <a:srgbClr val="000000"/>
                </a:solidFill>
              </a:rPr>
              <a:t> Graph</a:t>
            </a:r>
          </a:p>
          <a:p>
            <a:pPr marL="396875" lvl="0" indent="-396875" defTabSz="914363">
              <a:lnSpc>
                <a:spcPct val="90000"/>
              </a:lnSpc>
              <a:spcBef>
                <a:spcPct val="20000"/>
              </a:spcBef>
              <a:buBlip>
                <a:blip r:embed="rId4"/>
              </a:buBlip>
            </a:pPr>
            <a:endParaRPr lang="en-US" sz="3200" b="1" dirty="0" smtClean="0">
              <a:solidFill>
                <a:srgbClr val="000000"/>
              </a:solidFill>
            </a:endParaRPr>
          </a:p>
          <a:p>
            <a:pPr marL="396875" lvl="0" indent="-396875" defTabSz="914363">
              <a:lnSpc>
                <a:spcPct val="90000"/>
              </a:lnSpc>
              <a:spcBef>
                <a:spcPct val="20000"/>
              </a:spcBef>
              <a:buBlip>
                <a:blip r:embed="rId4"/>
              </a:buBlip>
            </a:pPr>
            <a:endParaRPr lang="en-US" sz="3200" b="1" dirty="0" smtClean="0">
              <a:solidFill>
                <a:srgbClr val="000000"/>
              </a:solidFill>
            </a:endParaRPr>
          </a:p>
        </p:txBody>
      </p:sp>
      <p:sp>
        <p:nvSpPr>
          <p:cNvPr id="8" name="Rounded Rectangular Callout 7"/>
          <p:cNvSpPr/>
          <p:nvPr/>
        </p:nvSpPr>
        <p:spPr>
          <a:xfrm>
            <a:off x="3579812" y="1447800"/>
            <a:ext cx="5411788" cy="5181600"/>
          </a:xfrm>
          <a:prstGeom prst="wedgeRoundRectCallout">
            <a:avLst>
              <a:gd name="adj1" fmla="val -74106"/>
              <a:gd name="adj2" fmla="val 2679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dirty="0">
                <a:solidFill>
                  <a:schemeClr val="tx1"/>
                </a:solidFill>
              </a:rPr>
              <a:t> </a:t>
            </a:r>
            <a:r>
              <a:rPr lang="en-US" sz="2000" b="1" dirty="0">
                <a:solidFill>
                  <a:schemeClr val="tx1"/>
                </a:solidFill>
              </a:rPr>
              <a:t>Graph Based Approach:</a:t>
            </a:r>
          </a:p>
          <a:p>
            <a:pPr>
              <a:buFont typeface="Wingdings" pitchFamily="2" charset="2"/>
              <a:buChar char="Ø"/>
              <a:defRPr/>
            </a:pPr>
            <a:endParaRPr lang="en-US" sz="1000" b="1" dirty="0">
              <a:solidFill>
                <a:schemeClr val="tx1"/>
              </a:solidFill>
            </a:endParaRPr>
          </a:p>
          <a:p>
            <a:pPr>
              <a:defRPr/>
            </a:pPr>
            <a:r>
              <a:rPr lang="en-US" sz="2000" b="1" dirty="0">
                <a:solidFill>
                  <a:schemeClr val="tx1"/>
                </a:solidFill>
              </a:rPr>
              <a:t>    </a:t>
            </a:r>
            <a:r>
              <a:rPr lang="en-US" sz="2000" dirty="0">
                <a:solidFill>
                  <a:schemeClr val="tx1"/>
                </a:solidFill>
              </a:rPr>
              <a:t> -  Result is a connected </a:t>
            </a:r>
            <a:r>
              <a:rPr lang="en-US" sz="2000" b="1" i="1" dirty="0">
                <a:solidFill>
                  <a:schemeClr val="tx1"/>
                </a:solidFill>
              </a:rPr>
              <a:t>graph</a:t>
            </a:r>
            <a:r>
              <a:rPr lang="en-US" sz="2000" dirty="0">
                <a:solidFill>
                  <a:schemeClr val="tx1"/>
                </a:solidFill>
              </a:rPr>
              <a:t> containing all query keywords.</a:t>
            </a:r>
          </a:p>
          <a:p>
            <a:pPr>
              <a:defRPr/>
            </a:pPr>
            <a:endParaRPr lang="en-US" sz="1000" dirty="0">
              <a:solidFill>
                <a:schemeClr val="tx1"/>
              </a:solidFill>
            </a:endParaRPr>
          </a:p>
          <a:p>
            <a:pPr>
              <a:defRPr/>
            </a:pPr>
            <a:r>
              <a:rPr lang="en-US" sz="2000" dirty="0">
                <a:solidFill>
                  <a:schemeClr val="tx1"/>
                </a:solidFill>
              </a:rPr>
              <a:t>    - </a:t>
            </a:r>
            <a:r>
              <a:rPr lang="en-US" sz="2000" b="1" dirty="0">
                <a:solidFill>
                  <a:schemeClr val="tx1"/>
                </a:solidFill>
              </a:rPr>
              <a:t>Score:</a:t>
            </a:r>
            <a:r>
              <a:rPr lang="en-US" sz="2000" dirty="0">
                <a:solidFill>
                  <a:schemeClr val="tx1"/>
                </a:solidFill>
              </a:rPr>
              <a:t> (</a:t>
            </a:r>
            <a:r>
              <a:rPr lang="en-US" sz="2000" dirty="0" err="1">
                <a:solidFill>
                  <a:schemeClr val="tx1"/>
                </a:solidFill>
              </a:rPr>
              <a:t>i</a:t>
            </a:r>
            <a:r>
              <a:rPr lang="en-US" sz="2000" dirty="0">
                <a:solidFill>
                  <a:schemeClr val="tx1"/>
                </a:solidFill>
              </a:rPr>
              <a:t>) sum of all edge weights in the graph. or, (ii) maximum </a:t>
            </a:r>
            <a:r>
              <a:rPr lang="en-US" sz="2000" dirty="0" err="1">
                <a:solidFill>
                  <a:schemeClr val="tx1"/>
                </a:solidFill>
              </a:rPr>
              <a:t>pairwise</a:t>
            </a:r>
            <a:r>
              <a:rPr lang="en-US" sz="2000" dirty="0">
                <a:solidFill>
                  <a:schemeClr val="tx1"/>
                </a:solidFill>
              </a:rPr>
              <a:t> distance. or, (iii) min-max </a:t>
            </a:r>
            <a:r>
              <a:rPr lang="en-US" sz="2000" dirty="0" err="1">
                <a:solidFill>
                  <a:schemeClr val="tx1"/>
                </a:solidFill>
              </a:rPr>
              <a:t>pairwise</a:t>
            </a:r>
            <a:r>
              <a:rPr lang="en-US" sz="2000" dirty="0">
                <a:solidFill>
                  <a:schemeClr val="tx1"/>
                </a:solidFill>
              </a:rPr>
              <a:t> distance.</a:t>
            </a:r>
          </a:p>
          <a:p>
            <a:pPr>
              <a:defRPr/>
            </a:pPr>
            <a:endParaRPr lang="en-US" sz="1000" dirty="0">
              <a:solidFill>
                <a:schemeClr val="tx1"/>
              </a:solidFill>
            </a:endParaRPr>
          </a:p>
          <a:p>
            <a:pPr>
              <a:defRPr/>
            </a:pPr>
            <a:r>
              <a:rPr lang="en-US" sz="2000" dirty="0">
                <a:solidFill>
                  <a:schemeClr val="tx1"/>
                </a:solidFill>
              </a:rPr>
              <a:t>   - Find top-k result </a:t>
            </a:r>
            <a:r>
              <a:rPr lang="en-US" sz="2000" dirty="0" smtClean="0">
                <a:solidFill>
                  <a:schemeClr val="tx1"/>
                </a:solidFill>
              </a:rPr>
              <a:t>graphs </a:t>
            </a:r>
            <a:r>
              <a:rPr lang="en-US" sz="2000" dirty="0">
                <a:solidFill>
                  <a:schemeClr val="tx1"/>
                </a:solidFill>
              </a:rPr>
              <a:t>with minimum score.</a:t>
            </a:r>
          </a:p>
          <a:p>
            <a:pPr>
              <a:defRPr/>
            </a:pPr>
            <a:endParaRPr lang="en-US" sz="1000" dirty="0">
              <a:solidFill>
                <a:schemeClr val="tx1"/>
              </a:solidFill>
            </a:endParaRPr>
          </a:p>
          <a:p>
            <a:pPr>
              <a:buFont typeface="Wingdings" pitchFamily="2" charset="2"/>
              <a:buChar char="Ø"/>
              <a:defRPr/>
            </a:pPr>
            <a:r>
              <a:rPr lang="en-US" sz="2000" dirty="0">
                <a:solidFill>
                  <a:schemeClr val="tx1"/>
                </a:solidFill>
              </a:rPr>
              <a:t> </a:t>
            </a:r>
            <a:r>
              <a:rPr lang="en-US" sz="2000" b="1" dirty="0">
                <a:solidFill>
                  <a:schemeClr val="tx1"/>
                </a:solidFill>
              </a:rPr>
              <a:t>EASE</a:t>
            </a:r>
            <a:r>
              <a:rPr lang="en-US" sz="2000" dirty="0">
                <a:solidFill>
                  <a:schemeClr val="tx1"/>
                </a:solidFill>
              </a:rPr>
              <a:t> </a:t>
            </a:r>
            <a:r>
              <a:rPr lang="en-US" sz="1600" dirty="0">
                <a:solidFill>
                  <a:schemeClr val="tx1"/>
                </a:solidFill>
              </a:rPr>
              <a:t>[Li et. al., </a:t>
            </a:r>
            <a:r>
              <a:rPr lang="en-US" sz="1600" i="1" dirty="0">
                <a:solidFill>
                  <a:schemeClr val="tx1"/>
                </a:solidFill>
              </a:rPr>
              <a:t>SIGMOD ‘08</a:t>
            </a:r>
            <a:r>
              <a:rPr lang="en-US" sz="1600" dirty="0">
                <a:solidFill>
                  <a:schemeClr val="tx1"/>
                </a:solidFill>
              </a:rPr>
              <a:t>]</a:t>
            </a:r>
          </a:p>
          <a:p>
            <a:pPr>
              <a:buFont typeface="Wingdings" pitchFamily="2" charset="2"/>
              <a:buChar char="Ø"/>
              <a:defRPr/>
            </a:pPr>
            <a:endParaRPr lang="en-US" sz="1000" b="1" dirty="0">
              <a:solidFill>
                <a:schemeClr val="tx1"/>
              </a:solidFill>
            </a:endParaRPr>
          </a:p>
          <a:p>
            <a:pPr>
              <a:buFont typeface="Wingdings" pitchFamily="2" charset="2"/>
              <a:buChar char="Ø"/>
              <a:defRPr/>
            </a:pPr>
            <a:r>
              <a:rPr lang="en-US" sz="2000" b="1" dirty="0">
                <a:solidFill>
                  <a:schemeClr val="tx1"/>
                </a:solidFill>
              </a:rPr>
              <a:t> r-Clique </a:t>
            </a:r>
            <a:r>
              <a:rPr lang="en-US" sz="1600" dirty="0">
                <a:solidFill>
                  <a:schemeClr val="tx1"/>
                </a:solidFill>
              </a:rPr>
              <a:t>[</a:t>
            </a:r>
            <a:r>
              <a:rPr lang="en-US" sz="1600" dirty="0" err="1">
                <a:solidFill>
                  <a:schemeClr val="tx1"/>
                </a:solidFill>
              </a:rPr>
              <a:t>Kargar</a:t>
            </a:r>
            <a:r>
              <a:rPr lang="en-US" sz="1600" dirty="0">
                <a:solidFill>
                  <a:schemeClr val="tx1"/>
                </a:solidFill>
              </a:rPr>
              <a:t> et. al., </a:t>
            </a:r>
            <a:r>
              <a:rPr lang="en-US" sz="1600" i="1" dirty="0">
                <a:solidFill>
                  <a:schemeClr val="tx1"/>
                </a:solidFill>
              </a:rPr>
              <a:t>KDD ‘11</a:t>
            </a:r>
            <a:r>
              <a:rPr lang="en-US" sz="1600" dirty="0">
                <a:solidFill>
                  <a:schemeClr val="tx1"/>
                </a:solidFill>
              </a:rPr>
              <a:t>]</a:t>
            </a:r>
          </a:p>
          <a:p>
            <a:pPr>
              <a:buFont typeface="Wingdings" pitchFamily="2" charset="2"/>
              <a:buChar char="Ø"/>
              <a:defRPr/>
            </a:pPr>
            <a:endParaRPr lang="en-US" sz="1000" b="1" dirty="0">
              <a:solidFill>
                <a:schemeClr val="tx1"/>
              </a:solidFill>
            </a:endParaRPr>
          </a:p>
          <a:p>
            <a:pPr>
              <a:buFont typeface="Wingdings" pitchFamily="2" charset="2"/>
              <a:buChar char="Ø"/>
              <a:defRPr/>
            </a:pPr>
            <a:r>
              <a:rPr lang="en-US" sz="2000" b="1" dirty="0">
                <a:solidFill>
                  <a:schemeClr val="tx1"/>
                </a:solidFill>
              </a:rPr>
              <a:t> Team Formation </a:t>
            </a:r>
            <a:r>
              <a:rPr lang="en-US" sz="1600" dirty="0">
                <a:solidFill>
                  <a:schemeClr val="tx1"/>
                </a:solidFill>
              </a:rPr>
              <a:t>[</a:t>
            </a:r>
            <a:r>
              <a:rPr lang="en-US" sz="1600" dirty="0" err="1">
                <a:solidFill>
                  <a:schemeClr val="tx1"/>
                </a:solidFill>
              </a:rPr>
              <a:t>Lappas</a:t>
            </a:r>
            <a:r>
              <a:rPr lang="en-US" sz="1600" dirty="0">
                <a:solidFill>
                  <a:schemeClr val="tx1"/>
                </a:solidFill>
              </a:rPr>
              <a:t> et. al., </a:t>
            </a:r>
            <a:r>
              <a:rPr lang="en-US" sz="1600" i="1" dirty="0">
                <a:solidFill>
                  <a:schemeClr val="tx1"/>
                </a:solidFill>
              </a:rPr>
              <a:t>KDD ‘09</a:t>
            </a:r>
            <a:r>
              <a:rPr lang="en-US" sz="1600" dirty="0">
                <a:solidFill>
                  <a:schemeClr val="tx1"/>
                </a:solidFill>
              </a:rPr>
              <a:t>] </a:t>
            </a:r>
            <a:endParaRPr lang="en-US" sz="1600"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525"/>
            <a:ext cx="9144000" cy="923925"/>
          </a:xfrm>
        </p:spPr>
        <p:txBody>
          <a:bodyPr>
            <a:normAutofit/>
          </a:bodyPr>
          <a:lstStyle/>
          <a:p>
            <a:r>
              <a:rPr lang="en-US" dirty="0" smtClean="0"/>
              <a:t>Graph Data</a:t>
            </a:r>
            <a:endParaRPr dirty="0" smtClean="0"/>
          </a:p>
        </p:txBody>
      </p:sp>
      <p:sp>
        <p:nvSpPr>
          <p:cNvPr id="19" name="Slide Number Placeholder 1"/>
          <p:cNvSpPr txBox="1">
            <a:spLocks noGrp="1"/>
          </p:cNvSpPr>
          <p:nvPr/>
        </p:nvSpPr>
        <p:spPr bwMode="auto">
          <a:xfrm>
            <a:off x="8739498" y="6489700"/>
            <a:ext cx="404501"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3242CF0-267E-482D-9ED3-A004C5841BB2}" type="slidenum">
              <a:rPr lang="en-US" sz="1600"/>
              <a:pPr algn="r" eaLnBrk="1" hangingPunct="1"/>
              <a:t>2</a:t>
            </a:fld>
            <a:endParaRPr lang="en-US" sz="1600" dirty="0"/>
          </a:p>
        </p:txBody>
      </p:sp>
      <p:pic>
        <p:nvPicPr>
          <p:cNvPr id="21"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0" name="Text Placeholder 2"/>
          <p:cNvSpPr txBox="1">
            <a:spLocks/>
          </p:cNvSpPr>
          <p:nvPr/>
        </p:nvSpPr>
        <p:spPr>
          <a:xfrm>
            <a:off x="381000" y="990600"/>
            <a:ext cx="8382000" cy="443198"/>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rgbClr val="000000"/>
                </a:solidFill>
                <a:effectLst/>
                <a:uLnTx/>
                <a:uFillTx/>
                <a:latin typeface="Calibri"/>
                <a:ea typeface="+mn-ea"/>
                <a:cs typeface="+mn-cs"/>
              </a:rPr>
              <a:t>Graphs are everywhere.</a:t>
            </a:r>
          </a:p>
        </p:txBody>
      </p:sp>
      <p:sp>
        <p:nvSpPr>
          <p:cNvPr id="11" name="Rounded Rectangle 10"/>
          <p:cNvSpPr/>
          <p:nvPr/>
        </p:nvSpPr>
        <p:spPr bwMode="auto">
          <a:xfrm>
            <a:off x="3657600" y="6096000"/>
            <a:ext cx="2201333" cy="654353"/>
          </a:xfrm>
          <a:prstGeom prst="roundRect">
            <a:avLst>
              <a:gd name="adj" fmla="val 9033"/>
            </a:avLst>
          </a:prstGeom>
          <a:solidFill>
            <a:schemeClr val="bg1"/>
          </a:solidFill>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Program Flow</a:t>
            </a:r>
          </a:p>
        </p:txBody>
      </p:sp>
      <p:sp>
        <p:nvSpPr>
          <p:cNvPr id="12" name="Rounded Rectangle 11"/>
          <p:cNvSpPr/>
          <p:nvPr/>
        </p:nvSpPr>
        <p:spPr bwMode="auto">
          <a:xfrm>
            <a:off x="3581400" y="3657600"/>
            <a:ext cx="2201333" cy="685800"/>
          </a:xfrm>
          <a:prstGeom prst="roundRect">
            <a:avLst>
              <a:gd name="adj" fmla="val 9033"/>
            </a:avLst>
          </a:prstGeom>
          <a:solidFill>
            <a:schemeClr val="bg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Ecological Network</a:t>
            </a:r>
          </a:p>
        </p:txBody>
      </p:sp>
      <p:sp>
        <p:nvSpPr>
          <p:cNvPr id="13" name="Rounded Rectangle 12"/>
          <p:cNvSpPr/>
          <p:nvPr/>
        </p:nvSpPr>
        <p:spPr bwMode="auto">
          <a:xfrm>
            <a:off x="541867" y="3733800"/>
            <a:ext cx="2201333" cy="654353"/>
          </a:xfrm>
          <a:prstGeom prst="roundRect">
            <a:avLst>
              <a:gd name="adj" fmla="val 9033"/>
            </a:avLst>
          </a:prstGeom>
          <a:solidFill>
            <a:schemeClr val="bg1"/>
          </a:solidFill>
          <a:ln>
            <a:headEnd type="none" w="med" len="med"/>
            <a:tailEnd type="none" w="med" len="med"/>
          </a:ln>
          <a:effectLst/>
          <a:scene3d>
            <a:camera prst="orthographicFron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chemeClr val="tx1"/>
                </a:solidFill>
              </a:rPr>
              <a:t>Biological Network</a:t>
            </a:r>
          </a:p>
        </p:txBody>
      </p:sp>
      <p:sp>
        <p:nvSpPr>
          <p:cNvPr id="14" name="Rounded Rectangle 13"/>
          <p:cNvSpPr/>
          <p:nvPr/>
        </p:nvSpPr>
        <p:spPr bwMode="auto">
          <a:xfrm>
            <a:off x="6400800" y="3733800"/>
            <a:ext cx="2201333" cy="609600"/>
          </a:xfrm>
          <a:prstGeom prst="roundRect">
            <a:avLst>
              <a:gd name="adj" fmla="val 9033"/>
            </a:avLst>
          </a:prstGeom>
          <a:solidFill>
            <a:schemeClr val="bg1"/>
          </a:solidFill>
          <a:ln>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Social Network</a:t>
            </a:r>
          </a:p>
        </p:txBody>
      </p:sp>
      <p:sp>
        <p:nvSpPr>
          <p:cNvPr id="15" name="Rounded Rectangle 14"/>
          <p:cNvSpPr/>
          <p:nvPr/>
        </p:nvSpPr>
        <p:spPr bwMode="auto">
          <a:xfrm>
            <a:off x="541867" y="6096000"/>
            <a:ext cx="2201333" cy="609600"/>
          </a:xfrm>
          <a:prstGeom prst="roundRect">
            <a:avLst>
              <a:gd name="adj" fmla="val 9033"/>
            </a:avLst>
          </a:prstGeom>
          <a:solidFill>
            <a:schemeClr val="bg1"/>
          </a:solidFill>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chemeClr val="tx1"/>
                </a:solidFill>
              </a:rPr>
              <a:t>Chemical Network</a:t>
            </a:r>
          </a:p>
        </p:txBody>
      </p:sp>
      <p:pic>
        <p:nvPicPr>
          <p:cNvPr id="16" name="Picture 3"/>
          <p:cNvPicPr>
            <a:picLocks noChangeAspect="1" noChangeArrowheads="1"/>
          </p:cNvPicPr>
          <p:nvPr/>
        </p:nvPicPr>
        <p:blipFill>
          <a:blip r:embed="rId5" cstate="print"/>
          <a:srcRect/>
          <a:stretch>
            <a:fillRect/>
          </a:stretch>
        </p:blipFill>
        <p:spPr bwMode="auto">
          <a:xfrm>
            <a:off x="228600" y="1520825"/>
            <a:ext cx="2533650" cy="2212975"/>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srcRect/>
          <a:stretch>
            <a:fillRect/>
          </a:stretch>
        </p:blipFill>
        <p:spPr bwMode="auto">
          <a:xfrm>
            <a:off x="2971800" y="1524000"/>
            <a:ext cx="3048000" cy="2058987"/>
          </a:xfrm>
          <a:prstGeom prst="rect">
            <a:avLst/>
          </a:prstGeom>
          <a:noFill/>
          <a:ln w="9525">
            <a:noFill/>
            <a:miter lim="800000"/>
            <a:headEnd/>
            <a:tailEnd/>
          </a:ln>
        </p:spPr>
      </p:pic>
      <p:pic>
        <p:nvPicPr>
          <p:cNvPr id="18" name="Picture 5"/>
          <p:cNvPicPr>
            <a:picLocks noChangeAspect="1" noChangeArrowheads="1"/>
          </p:cNvPicPr>
          <p:nvPr/>
        </p:nvPicPr>
        <p:blipFill>
          <a:blip r:embed="rId7" cstate="print"/>
          <a:srcRect/>
          <a:stretch>
            <a:fillRect/>
          </a:stretch>
        </p:blipFill>
        <p:spPr bwMode="auto">
          <a:xfrm>
            <a:off x="6248400" y="1528762"/>
            <a:ext cx="2590800" cy="1976438"/>
          </a:xfrm>
          <a:prstGeom prst="rect">
            <a:avLst/>
          </a:prstGeom>
          <a:noFill/>
          <a:ln w="9525">
            <a:noFill/>
            <a:miter lim="800000"/>
            <a:headEnd/>
            <a:tailEnd/>
          </a:ln>
        </p:spPr>
      </p:pic>
      <p:pic>
        <p:nvPicPr>
          <p:cNvPr id="20" name="Picture 6"/>
          <p:cNvPicPr>
            <a:picLocks noChangeAspect="1" noChangeArrowheads="1"/>
          </p:cNvPicPr>
          <p:nvPr/>
        </p:nvPicPr>
        <p:blipFill>
          <a:blip r:embed="rId8" cstate="print"/>
          <a:srcRect/>
          <a:stretch>
            <a:fillRect/>
          </a:stretch>
        </p:blipFill>
        <p:spPr bwMode="auto">
          <a:xfrm rot="16200000">
            <a:off x="6816725" y="4133851"/>
            <a:ext cx="1431926" cy="2155825"/>
          </a:xfrm>
          <a:prstGeom prst="rect">
            <a:avLst/>
          </a:prstGeom>
          <a:noFill/>
          <a:ln w="9525">
            <a:noFill/>
            <a:miter lim="800000"/>
            <a:headEnd/>
            <a:tailEnd/>
          </a:ln>
        </p:spPr>
      </p:pic>
      <p:pic>
        <p:nvPicPr>
          <p:cNvPr id="22" name="Picture 7"/>
          <p:cNvPicPr>
            <a:picLocks noChangeAspect="1" noChangeArrowheads="1"/>
          </p:cNvPicPr>
          <p:nvPr/>
        </p:nvPicPr>
        <p:blipFill>
          <a:blip r:embed="rId9" cstate="print"/>
          <a:srcRect/>
          <a:stretch>
            <a:fillRect/>
          </a:stretch>
        </p:blipFill>
        <p:spPr bwMode="auto">
          <a:xfrm>
            <a:off x="381000" y="4752975"/>
            <a:ext cx="2171700" cy="1190625"/>
          </a:xfrm>
          <a:prstGeom prst="rect">
            <a:avLst/>
          </a:prstGeom>
          <a:noFill/>
          <a:ln w="9525">
            <a:noFill/>
            <a:miter lim="800000"/>
            <a:headEnd/>
            <a:tailEnd/>
          </a:ln>
        </p:spPr>
      </p:pic>
      <p:pic>
        <p:nvPicPr>
          <p:cNvPr id="23" name="Picture 9"/>
          <p:cNvPicPr>
            <a:picLocks noChangeAspect="1" noChangeArrowheads="1"/>
          </p:cNvPicPr>
          <p:nvPr/>
        </p:nvPicPr>
        <p:blipFill>
          <a:blip r:embed="rId10" cstate="print"/>
          <a:srcRect/>
          <a:stretch>
            <a:fillRect/>
          </a:stretch>
        </p:blipFill>
        <p:spPr bwMode="auto">
          <a:xfrm rot="16200000">
            <a:off x="4090987" y="4306888"/>
            <a:ext cx="1282700" cy="2117725"/>
          </a:xfrm>
          <a:prstGeom prst="rect">
            <a:avLst/>
          </a:prstGeom>
          <a:noFill/>
          <a:ln w="9525">
            <a:noFill/>
            <a:miter lim="800000"/>
            <a:headEnd/>
            <a:tailEnd/>
          </a:ln>
        </p:spPr>
      </p:pic>
      <p:sp>
        <p:nvSpPr>
          <p:cNvPr id="24" name="Rounded Rectangle 23"/>
          <p:cNvSpPr/>
          <p:nvPr/>
        </p:nvSpPr>
        <p:spPr bwMode="auto">
          <a:xfrm>
            <a:off x="6400800" y="6096000"/>
            <a:ext cx="2201333" cy="685800"/>
          </a:xfrm>
          <a:prstGeom prst="roundRect">
            <a:avLst>
              <a:gd name="adj" fmla="val 9033"/>
            </a:avLst>
          </a:prstGeom>
          <a:solidFill>
            <a:schemeClr val="bg1"/>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Web Graph</a:t>
            </a:r>
          </a:p>
        </p:txBody>
      </p:sp>
    </p:spTree>
    <p:extLst>
      <p:ext uri="{BB962C8B-B14F-4D97-AF65-F5344CB8AC3E}">
        <p14:creationId xmlns:p14="http://schemas.microsoft.com/office/powerpoint/2010/main" xmlns="" val="906792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5988" y="303213"/>
            <a:ext cx="7467600" cy="457200"/>
          </a:xfrm>
        </p:spPr>
        <p:txBody>
          <a:bodyPr>
            <a:noAutofit/>
          </a:bodyPr>
          <a:lstStyle/>
          <a:p>
            <a:pPr algn="ctr"/>
            <a:r>
              <a:rPr lang="en-US" b="1" dirty="0" smtClean="0"/>
              <a:t>Limitations of Keyword Search</a:t>
            </a:r>
          </a:p>
        </p:txBody>
      </p:sp>
      <p:sp>
        <p:nvSpPr>
          <p:cNvPr id="35843" name="Slide Number Placeholder 3"/>
          <p:cNvSpPr>
            <a:spLocks noGrp="1"/>
          </p:cNvSpPr>
          <p:nvPr>
            <p:ph type="sldNum" sz="quarter" idx="12"/>
          </p:nvPr>
        </p:nvSpPr>
        <p:spPr>
          <a:noFill/>
        </p:spPr>
        <p:txBody>
          <a:bodyPr/>
          <a:lstStyle/>
          <a:p>
            <a:fld id="{096BF166-6B36-4E58-9D92-3C5A1F9AD6D3}" type="slidenum">
              <a:rPr lang="en-US" smtClean="0">
                <a:solidFill>
                  <a:schemeClr val="bg2">
                    <a:lumMod val="10000"/>
                  </a:schemeClr>
                </a:solidFill>
              </a:rPr>
              <a:pPr/>
              <a:t>20</a:t>
            </a:fld>
            <a:endParaRPr lang="en-US" dirty="0" smtClean="0">
              <a:solidFill>
                <a:schemeClr val="bg2">
                  <a:lumMod val="10000"/>
                </a:schemeClr>
              </a:solidFill>
            </a:endParaRPr>
          </a:p>
        </p:txBody>
      </p:sp>
      <p:sp>
        <p:nvSpPr>
          <p:cNvPr id="35845"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35846" name="Content Placeholder 2"/>
          <p:cNvSpPr>
            <a:spLocks noGrp="1" noChangeArrowheads="1"/>
          </p:cNvSpPr>
          <p:nvPr>
            <p:ph sz="quarter" idx="1"/>
          </p:nvPr>
        </p:nvSpPr>
        <p:spPr>
          <a:xfrm>
            <a:off x="531813" y="1295400"/>
            <a:ext cx="7927975" cy="2209800"/>
          </a:xfrm>
        </p:spPr>
        <p:txBody>
          <a:bodyPr/>
          <a:lstStyle/>
          <a:p>
            <a:pPr marL="396875" lvl="0" indent="-396875" algn="just" defTabSz="914363">
              <a:lnSpc>
                <a:spcPct val="90000"/>
              </a:lnSpc>
              <a:buSzPct val="150000"/>
              <a:buBlip>
                <a:blip r:embed="rId3"/>
              </a:buBlip>
            </a:pPr>
            <a:r>
              <a:rPr lang="en-US" altLang="zh-CN" sz="2200" dirty="0" smtClean="0"/>
              <a:t>Structure is implicit in the keyword search queries. What if we have a more structured query? </a:t>
            </a:r>
          </a:p>
          <a:p>
            <a:pPr marL="396875" lvl="0" indent="-396875" defTabSz="914363">
              <a:lnSpc>
                <a:spcPct val="90000"/>
              </a:lnSpc>
              <a:buSzPct val="150000"/>
              <a:buBlip>
                <a:blip r:embed="rId3"/>
              </a:buBlip>
            </a:pPr>
            <a:endParaRPr lang="en-US" sz="2200" i="1" dirty="0" smtClean="0"/>
          </a:p>
          <a:p>
            <a:pPr marL="396875" lvl="0" indent="-396875" algn="just" defTabSz="914363">
              <a:lnSpc>
                <a:spcPct val="90000"/>
              </a:lnSpc>
              <a:buSzPct val="150000"/>
              <a:buBlip>
                <a:blip r:embed="rId3"/>
              </a:buBlip>
            </a:pPr>
            <a:r>
              <a:rPr lang="en-US" sz="2200" i="1" dirty="0" smtClean="0"/>
              <a:t>Find a movie of actress ‘Kate </a:t>
            </a:r>
            <a:r>
              <a:rPr lang="en-US" sz="2200" i="1" dirty="0" err="1" smtClean="0"/>
              <a:t>Winslet</a:t>
            </a:r>
            <a:r>
              <a:rPr lang="en-US" sz="2200" i="1" dirty="0" smtClean="0"/>
              <a:t>’, that is directed by the same director who also worked with actor ‘Stephen Lang’.</a:t>
            </a:r>
          </a:p>
          <a:p>
            <a:pPr eaLnBrk="1" hangingPunct="1">
              <a:buFont typeface="Wingdings" pitchFamily="2" charset="2"/>
              <a:buChar char="v"/>
            </a:pPr>
            <a:endParaRPr lang="en-US" altLang="zh-CN" sz="2000" i="1" dirty="0" smtClean="0"/>
          </a:p>
          <a:p>
            <a:pPr eaLnBrk="1" hangingPunct="1"/>
            <a:endParaRPr lang="en-US" altLang="zh-CN" sz="2300"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
        <p:nvSpPr>
          <p:cNvPr id="8" name="TextBox 106"/>
          <p:cNvSpPr txBox="1">
            <a:spLocks noChangeArrowheads="1"/>
          </p:cNvSpPr>
          <p:nvPr/>
        </p:nvSpPr>
        <p:spPr bwMode="auto">
          <a:xfrm>
            <a:off x="3559175" y="5170488"/>
            <a:ext cx="1391343" cy="369332"/>
          </a:xfrm>
          <a:prstGeom prst="rect">
            <a:avLst/>
          </a:prstGeom>
          <a:noFill/>
          <a:ln w="9525">
            <a:noFill/>
            <a:miter lim="800000"/>
            <a:headEnd/>
            <a:tailEnd/>
          </a:ln>
        </p:spPr>
        <p:txBody>
          <a:bodyPr wrap="none">
            <a:spAutoFit/>
          </a:bodyPr>
          <a:lstStyle/>
          <a:p>
            <a:pPr>
              <a:defRPr/>
            </a:pPr>
            <a:r>
              <a:rPr lang="en-US" dirty="0">
                <a:solidFill>
                  <a:schemeClr val="bg2">
                    <a:lumMod val="10000"/>
                  </a:schemeClr>
                </a:solidFill>
              </a:rPr>
              <a:t>Query Graph</a:t>
            </a:r>
          </a:p>
        </p:txBody>
      </p:sp>
      <p:sp>
        <p:nvSpPr>
          <p:cNvPr id="10" name="TextBox 68"/>
          <p:cNvSpPr txBox="1">
            <a:spLocks noChangeArrowheads="1"/>
          </p:cNvSpPr>
          <p:nvPr/>
        </p:nvSpPr>
        <p:spPr bwMode="auto">
          <a:xfrm>
            <a:off x="531813" y="4310063"/>
            <a:ext cx="2209800" cy="584775"/>
          </a:xfrm>
          <a:prstGeom prst="rect">
            <a:avLst/>
          </a:prstGeom>
          <a:noFill/>
          <a:ln w="9525">
            <a:noFill/>
            <a:miter lim="800000"/>
            <a:headEnd/>
            <a:tailEnd/>
          </a:ln>
        </p:spPr>
        <p:txBody>
          <a:bodyPr>
            <a:spAutoFit/>
          </a:bodyPr>
          <a:lstStyle/>
          <a:p>
            <a:r>
              <a:rPr lang="en-US" sz="1600" b="1" dirty="0"/>
              <a:t>Label</a:t>
            </a:r>
            <a:r>
              <a:rPr lang="en-US" sz="1600" dirty="0"/>
              <a:t>: Kate </a:t>
            </a:r>
            <a:r>
              <a:rPr lang="en-US" sz="1600" dirty="0" err="1"/>
              <a:t>Winslet</a:t>
            </a:r>
            <a:r>
              <a:rPr lang="en-US" sz="1600" dirty="0"/>
              <a:t> </a:t>
            </a:r>
            <a:endParaRPr lang="en-US" sz="1600" dirty="0" smtClean="0"/>
          </a:p>
          <a:p>
            <a:r>
              <a:rPr lang="en-US" sz="1600" b="1" dirty="0" smtClean="0"/>
              <a:t>Type:</a:t>
            </a:r>
            <a:r>
              <a:rPr lang="en-US" sz="1600" dirty="0" smtClean="0"/>
              <a:t> Actor</a:t>
            </a:r>
            <a:endParaRPr lang="en-US" sz="1600" dirty="0"/>
          </a:p>
        </p:txBody>
      </p:sp>
      <p:sp>
        <p:nvSpPr>
          <p:cNvPr id="11" name="Oval 10"/>
          <p:cNvSpPr>
            <a:spLocks noChangeArrowheads="1"/>
          </p:cNvSpPr>
          <p:nvPr/>
        </p:nvSpPr>
        <p:spPr bwMode="auto">
          <a:xfrm>
            <a:off x="2919413" y="3903663"/>
            <a:ext cx="431800" cy="358775"/>
          </a:xfrm>
          <a:prstGeom prst="ellipse">
            <a:avLst/>
          </a:prstGeom>
          <a:solidFill>
            <a:srgbClr val="FF0000"/>
          </a:solidFill>
          <a:ln w="9525">
            <a:solidFill>
              <a:schemeClr val="accent2"/>
            </a:solidFill>
            <a:round/>
            <a:headEnd/>
            <a:tailEnd/>
          </a:ln>
        </p:spPr>
        <p:txBody>
          <a:bodyPr anchor="ctr"/>
          <a:lstStyle/>
          <a:p>
            <a:pPr algn="ctr"/>
            <a:endParaRPr lang="en-US" sz="1600" b="1" dirty="0">
              <a:latin typeface="Times New Roman" pitchFamily="18" charset="0"/>
            </a:endParaRPr>
          </a:p>
        </p:txBody>
      </p:sp>
      <p:sp>
        <p:nvSpPr>
          <p:cNvPr id="12" name="Oval 11"/>
          <p:cNvSpPr/>
          <p:nvPr/>
        </p:nvSpPr>
        <p:spPr bwMode="auto">
          <a:xfrm>
            <a:off x="1293813" y="3903663"/>
            <a:ext cx="431800" cy="358775"/>
          </a:xfrm>
          <a:prstGeom prst="ellipse">
            <a:avLst/>
          </a:prstGeom>
          <a:solidFill>
            <a:schemeClr val="accent2">
              <a:lumMod val="40000"/>
              <a:lumOff val="60000"/>
            </a:schemeClr>
          </a:solidFill>
          <a:ln w="9525">
            <a:solidFill>
              <a:schemeClr val="accent2"/>
            </a:solidFill>
            <a:round/>
            <a:headEnd/>
            <a:tailEnd/>
          </a:ln>
        </p:spPr>
        <p:txBody>
          <a:bodyPr anchor="ctr"/>
          <a:lstStyle/>
          <a:p>
            <a:pPr algn="ctr">
              <a:defRPr/>
            </a:pPr>
            <a:endParaRPr lang="en-US" sz="1600" dirty="0">
              <a:latin typeface="Times New Roman" pitchFamily="18" charset="0"/>
            </a:endParaRPr>
          </a:p>
        </p:txBody>
      </p:sp>
      <p:cxnSp>
        <p:nvCxnSpPr>
          <p:cNvPr id="13" name="Straight Connector 12"/>
          <p:cNvCxnSpPr>
            <a:stCxn id="12" idx="6"/>
            <a:endCxn id="11" idx="2"/>
          </p:cNvCxnSpPr>
          <p:nvPr/>
        </p:nvCxnSpPr>
        <p:spPr>
          <a:xfrm>
            <a:off x="1725613" y="4083050"/>
            <a:ext cx="119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68"/>
          <p:cNvSpPr txBox="1">
            <a:spLocks noChangeArrowheads="1"/>
          </p:cNvSpPr>
          <p:nvPr/>
        </p:nvSpPr>
        <p:spPr bwMode="auto">
          <a:xfrm>
            <a:off x="2781300" y="4284663"/>
            <a:ext cx="1789113" cy="584775"/>
          </a:xfrm>
          <a:prstGeom prst="rect">
            <a:avLst/>
          </a:prstGeom>
          <a:noFill/>
          <a:ln w="9525">
            <a:noFill/>
            <a:miter lim="800000"/>
            <a:headEnd/>
            <a:tailEnd/>
          </a:ln>
        </p:spPr>
        <p:txBody>
          <a:bodyPr>
            <a:spAutoFit/>
          </a:bodyPr>
          <a:lstStyle/>
          <a:p>
            <a:r>
              <a:rPr lang="en-US" sz="1600" b="1" dirty="0"/>
              <a:t>Label</a:t>
            </a:r>
            <a:r>
              <a:rPr lang="en-US" sz="1600" dirty="0"/>
              <a:t>: </a:t>
            </a:r>
            <a:r>
              <a:rPr lang="en-US" sz="1600" dirty="0" smtClean="0"/>
              <a:t>?</a:t>
            </a:r>
          </a:p>
          <a:p>
            <a:r>
              <a:rPr lang="en-US" sz="1600" b="1" dirty="0" smtClean="0"/>
              <a:t>Type:</a:t>
            </a:r>
            <a:r>
              <a:rPr lang="en-US" sz="1600" dirty="0" smtClean="0"/>
              <a:t> Movie</a:t>
            </a:r>
            <a:endParaRPr lang="en-US" sz="1600" dirty="0"/>
          </a:p>
        </p:txBody>
      </p:sp>
      <p:sp>
        <p:nvSpPr>
          <p:cNvPr id="15" name="Oval 14"/>
          <p:cNvSpPr/>
          <p:nvPr/>
        </p:nvSpPr>
        <p:spPr bwMode="auto">
          <a:xfrm>
            <a:off x="4748213" y="3886200"/>
            <a:ext cx="431800" cy="358775"/>
          </a:xfrm>
          <a:prstGeom prst="ellipse">
            <a:avLst/>
          </a:prstGeom>
          <a:solidFill>
            <a:schemeClr val="accent2">
              <a:lumMod val="40000"/>
              <a:lumOff val="60000"/>
            </a:schemeClr>
          </a:solidFill>
          <a:ln w="9525">
            <a:solidFill>
              <a:schemeClr val="accent2"/>
            </a:solidFill>
            <a:round/>
            <a:headEnd/>
            <a:tailEnd/>
          </a:ln>
        </p:spPr>
        <p:txBody>
          <a:bodyPr anchor="ctr"/>
          <a:lstStyle/>
          <a:p>
            <a:pPr algn="ctr">
              <a:defRPr/>
            </a:pPr>
            <a:endParaRPr lang="en-US" sz="1600" dirty="0">
              <a:latin typeface="Times New Roman" pitchFamily="18" charset="0"/>
            </a:endParaRPr>
          </a:p>
        </p:txBody>
      </p:sp>
      <p:sp>
        <p:nvSpPr>
          <p:cNvPr id="16" name="Oval 15"/>
          <p:cNvSpPr/>
          <p:nvPr/>
        </p:nvSpPr>
        <p:spPr bwMode="auto">
          <a:xfrm>
            <a:off x="6805613" y="3886200"/>
            <a:ext cx="431800" cy="358775"/>
          </a:xfrm>
          <a:prstGeom prst="ellipse">
            <a:avLst/>
          </a:prstGeom>
          <a:solidFill>
            <a:schemeClr val="accent2">
              <a:lumMod val="40000"/>
              <a:lumOff val="60000"/>
            </a:schemeClr>
          </a:solidFill>
          <a:ln w="9525">
            <a:solidFill>
              <a:schemeClr val="accent2"/>
            </a:solidFill>
            <a:round/>
            <a:headEnd/>
            <a:tailEnd/>
          </a:ln>
        </p:spPr>
        <p:txBody>
          <a:bodyPr anchor="ctr"/>
          <a:lstStyle/>
          <a:p>
            <a:pPr algn="ctr">
              <a:defRPr/>
            </a:pPr>
            <a:endParaRPr lang="en-US" sz="1600" dirty="0">
              <a:latin typeface="Times New Roman" pitchFamily="18" charset="0"/>
            </a:endParaRPr>
          </a:p>
        </p:txBody>
      </p:sp>
      <p:cxnSp>
        <p:nvCxnSpPr>
          <p:cNvPr id="17" name="Straight Connector 16"/>
          <p:cNvCxnSpPr>
            <a:stCxn id="11" idx="6"/>
            <a:endCxn id="15" idx="2"/>
          </p:cNvCxnSpPr>
          <p:nvPr/>
        </p:nvCxnSpPr>
        <p:spPr>
          <a:xfrm flipV="1">
            <a:off x="3351213" y="4065588"/>
            <a:ext cx="1397000" cy="174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16" idx="2"/>
          </p:cNvCxnSpPr>
          <p:nvPr/>
        </p:nvCxnSpPr>
        <p:spPr>
          <a:xfrm>
            <a:off x="5180013" y="4065588"/>
            <a:ext cx="162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68"/>
          <p:cNvSpPr txBox="1">
            <a:spLocks noChangeArrowheads="1"/>
          </p:cNvSpPr>
          <p:nvPr/>
        </p:nvSpPr>
        <p:spPr bwMode="auto">
          <a:xfrm>
            <a:off x="4648200" y="4233863"/>
            <a:ext cx="1789113" cy="584775"/>
          </a:xfrm>
          <a:prstGeom prst="rect">
            <a:avLst/>
          </a:prstGeom>
          <a:noFill/>
          <a:ln w="9525">
            <a:noFill/>
            <a:miter lim="800000"/>
            <a:headEnd/>
            <a:tailEnd/>
          </a:ln>
        </p:spPr>
        <p:txBody>
          <a:bodyPr>
            <a:spAutoFit/>
          </a:bodyPr>
          <a:lstStyle/>
          <a:p>
            <a:r>
              <a:rPr lang="en-US" sz="1600" b="1" dirty="0"/>
              <a:t>Label</a:t>
            </a:r>
            <a:r>
              <a:rPr lang="en-US" sz="1600" dirty="0"/>
              <a:t>: </a:t>
            </a:r>
            <a:r>
              <a:rPr lang="en-US" sz="1600" dirty="0" smtClean="0"/>
              <a:t>?</a:t>
            </a:r>
          </a:p>
          <a:p>
            <a:r>
              <a:rPr lang="en-US" sz="1600" b="1" dirty="0" smtClean="0"/>
              <a:t>Type:</a:t>
            </a:r>
            <a:r>
              <a:rPr lang="en-US" sz="1600" dirty="0" smtClean="0"/>
              <a:t> Director</a:t>
            </a:r>
            <a:endParaRPr lang="en-US" sz="1600" dirty="0"/>
          </a:p>
        </p:txBody>
      </p:sp>
      <p:sp>
        <p:nvSpPr>
          <p:cNvPr id="20" name="TextBox 68"/>
          <p:cNvSpPr txBox="1">
            <a:spLocks noChangeArrowheads="1"/>
          </p:cNvSpPr>
          <p:nvPr/>
        </p:nvSpPr>
        <p:spPr bwMode="auto">
          <a:xfrm>
            <a:off x="6096000" y="4310063"/>
            <a:ext cx="2209800" cy="584775"/>
          </a:xfrm>
          <a:prstGeom prst="rect">
            <a:avLst/>
          </a:prstGeom>
          <a:noFill/>
          <a:ln w="9525">
            <a:noFill/>
            <a:miter lim="800000"/>
            <a:headEnd/>
            <a:tailEnd/>
          </a:ln>
        </p:spPr>
        <p:txBody>
          <a:bodyPr>
            <a:spAutoFit/>
          </a:bodyPr>
          <a:lstStyle/>
          <a:p>
            <a:r>
              <a:rPr lang="en-US" sz="1600" b="1" dirty="0"/>
              <a:t>Label</a:t>
            </a:r>
            <a:r>
              <a:rPr lang="en-US" sz="1600" dirty="0"/>
              <a:t>: Stephen </a:t>
            </a:r>
            <a:r>
              <a:rPr lang="en-US" sz="1600" dirty="0" smtClean="0"/>
              <a:t>Lang</a:t>
            </a:r>
          </a:p>
          <a:p>
            <a:r>
              <a:rPr lang="en-US" sz="1600" b="1" dirty="0" smtClean="0"/>
              <a:t>Type:</a:t>
            </a:r>
            <a:r>
              <a:rPr lang="en-US" sz="1600" dirty="0" smtClean="0"/>
              <a:t> Actor</a:t>
            </a:r>
            <a:endParaRPr lang="en-US" sz="1600" dirty="0"/>
          </a:p>
        </p:txBody>
      </p:sp>
      <p:pic>
        <p:nvPicPr>
          <p:cNvPr id="21"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noFill/>
        </p:spPr>
        <p:txBody>
          <a:bodyPr/>
          <a:lstStyle/>
          <a:p>
            <a:fld id="{D0B45227-CE1C-46C7-B4EC-18B6A95C8504}" type="slidenum">
              <a:rPr lang="en-US" altLang="en-US" smtClean="0">
                <a:solidFill>
                  <a:schemeClr val="bg2">
                    <a:lumMod val="10000"/>
                  </a:schemeClr>
                </a:solidFill>
              </a:rPr>
              <a:pPr/>
              <a:t>21</a:t>
            </a:fld>
            <a:endParaRPr lang="en-US" sz="1800" b="0" dirty="0" smtClean="0">
              <a:solidFill>
                <a:schemeClr val="bg2">
                  <a:lumMod val="10000"/>
                </a:schemeClr>
              </a:solidFill>
            </a:endParaRPr>
          </a:p>
        </p:txBody>
      </p:sp>
      <p:sp>
        <p:nvSpPr>
          <p:cNvPr id="23556" name="Title 1"/>
          <p:cNvSpPr>
            <a:spLocks noGrp="1" noChangeArrowheads="1"/>
          </p:cNvSpPr>
          <p:nvPr>
            <p:ph type="title" idx="4294967295"/>
          </p:nvPr>
        </p:nvSpPr>
        <p:spPr>
          <a:xfrm>
            <a:off x="990600" y="152400"/>
            <a:ext cx="7467600" cy="685800"/>
          </a:xfrm>
        </p:spPr>
        <p:txBody>
          <a:bodyPr/>
          <a:lstStyle/>
          <a:p>
            <a:pPr eaLnBrk="1" hangingPunct="1"/>
            <a:r>
              <a:rPr lang="en-US" altLang="zh-CN" b="1" dirty="0" smtClean="0">
                <a:ea typeface="宋体" pitchFamily="2" charset="-122"/>
              </a:rPr>
              <a:t>Presentation Sketch</a:t>
            </a:r>
            <a:endParaRPr lang="en-US" altLang="zh-CN" dirty="0" smtClean="0">
              <a:ea typeface="宋体" pitchFamily="2" charset="-122"/>
            </a:endParaRPr>
          </a:p>
        </p:txBody>
      </p:sp>
      <p:sp>
        <p:nvSpPr>
          <p:cNvPr id="10" name="Text Placeholder 2"/>
          <p:cNvSpPr txBox="1">
            <a:spLocks/>
          </p:cNvSpPr>
          <p:nvPr/>
        </p:nvSpPr>
        <p:spPr>
          <a:xfrm>
            <a:off x="762000" y="1219200"/>
            <a:ext cx="6096000" cy="5318379"/>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2"/>
              </a:buBlip>
            </a:pPr>
            <a:r>
              <a:rPr lang="en-US" sz="3200" dirty="0" smtClean="0">
                <a:solidFill>
                  <a:srgbClr val="000000"/>
                </a:solidFill>
              </a:rPr>
              <a:t>KEYWORD SEARCH</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b="1" dirty="0" smtClean="0">
                <a:solidFill>
                  <a:srgbClr val="000000"/>
                </a:solidFill>
              </a:rPr>
              <a:t>GRAPH  SEARCH</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GRAPH PATTERN MATCHING</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 GRAPH PATTERN MINING</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CONCLUSION</a:t>
            </a:r>
          </a:p>
          <a:p>
            <a:pPr marL="396875" indent="-396875" algn="just" defTabSz="914363">
              <a:lnSpc>
                <a:spcPct val="90000"/>
              </a:lnSpc>
              <a:spcBef>
                <a:spcPct val="20000"/>
              </a:spcBef>
              <a:buBlip>
                <a:blip r:embed="rId2"/>
              </a:buBlip>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2"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noFill/>
        </p:spPr>
        <p:txBody>
          <a:bodyPr/>
          <a:lstStyle/>
          <a:p>
            <a:fld id="{D0B45227-CE1C-46C7-B4EC-18B6A95C8504}" type="slidenum">
              <a:rPr lang="en-US" altLang="en-US" smtClean="0">
                <a:solidFill>
                  <a:schemeClr val="bg2">
                    <a:lumMod val="10000"/>
                  </a:schemeClr>
                </a:solidFill>
              </a:rPr>
              <a:pPr/>
              <a:t>22</a:t>
            </a:fld>
            <a:endParaRPr lang="en-US" sz="1800" b="0" dirty="0" smtClean="0">
              <a:solidFill>
                <a:schemeClr val="bg2">
                  <a:lumMod val="10000"/>
                </a:schemeClr>
              </a:solidFill>
            </a:endParaRPr>
          </a:p>
        </p:txBody>
      </p:sp>
      <p:sp>
        <p:nvSpPr>
          <p:cNvPr id="23556" name="Title 1"/>
          <p:cNvSpPr>
            <a:spLocks noGrp="1" noChangeArrowheads="1"/>
          </p:cNvSpPr>
          <p:nvPr>
            <p:ph type="title" idx="4294967295"/>
          </p:nvPr>
        </p:nvSpPr>
        <p:spPr>
          <a:xfrm>
            <a:off x="762000" y="152400"/>
            <a:ext cx="7467600" cy="685800"/>
          </a:xfrm>
        </p:spPr>
        <p:txBody>
          <a:bodyPr/>
          <a:lstStyle/>
          <a:p>
            <a:pPr eaLnBrk="1" hangingPunct="1"/>
            <a:r>
              <a:rPr lang="en-US" altLang="zh-CN" b="1" dirty="0" smtClean="0">
                <a:ea typeface="宋体" pitchFamily="2" charset="-122"/>
              </a:rPr>
              <a:t>Application of Graph Search</a:t>
            </a:r>
            <a:endParaRPr lang="en-US" altLang="zh-CN" dirty="0" smtClean="0">
              <a:ea typeface="宋体" pitchFamily="2" charset="-122"/>
            </a:endParaRPr>
          </a:p>
        </p:txBody>
      </p:sp>
      <p:sp>
        <p:nvSpPr>
          <p:cNvPr id="10" name="Text Placeholder 2"/>
          <p:cNvSpPr txBox="1">
            <a:spLocks/>
          </p:cNvSpPr>
          <p:nvPr/>
        </p:nvSpPr>
        <p:spPr>
          <a:xfrm>
            <a:off x="533400" y="1341394"/>
            <a:ext cx="7391400" cy="4068806"/>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2"/>
              </a:buBlip>
            </a:pPr>
            <a:r>
              <a:rPr lang="en-US" sz="3200" dirty="0" smtClean="0">
                <a:solidFill>
                  <a:srgbClr val="000000"/>
                </a:solidFill>
              </a:rPr>
              <a:t>Identify objects and scenes from images.</a:t>
            </a:r>
          </a:p>
          <a:p>
            <a:pPr marL="396875" indent="-396875" algn="just" defTabSz="914363">
              <a:lnSpc>
                <a:spcPct val="90000"/>
              </a:lnSpc>
              <a:spcBef>
                <a:spcPct val="20000"/>
              </a:spcBef>
              <a:buBlip>
                <a:blip r:embed="rId2"/>
              </a:buBlip>
            </a:pPr>
            <a:endParaRPr lang="en-US" sz="1500" dirty="0" smtClean="0">
              <a:solidFill>
                <a:srgbClr val="000000"/>
              </a:solidFill>
            </a:endParaRPr>
          </a:p>
          <a:p>
            <a:pPr marL="396875" indent="-396875" defTabSz="914363">
              <a:lnSpc>
                <a:spcPct val="90000"/>
              </a:lnSpc>
              <a:spcBef>
                <a:spcPct val="20000"/>
              </a:spcBef>
              <a:buBlip>
                <a:blip r:embed="rId2"/>
              </a:buBlip>
            </a:pPr>
            <a:r>
              <a:rPr lang="en-US" sz="3200" dirty="0" smtClean="0">
                <a:solidFill>
                  <a:srgbClr val="000000"/>
                </a:solidFill>
              </a:rPr>
              <a:t>Verify the existence of a chemical compound in a medicine.</a:t>
            </a:r>
          </a:p>
          <a:p>
            <a:pPr marL="396875" indent="-396875" defTabSz="914363">
              <a:lnSpc>
                <a:spcPct val="90000"/>
              </a:lnSpc>
              <a:spcBef>
                <a:spcPct val="20000"/>
              </a:spcBef>
              <a:buBlip>
                <a:blip r:embed="rId2"/>
              </a:buBlip>
            </a:pPr>
            <a:endParaRPr lang="en-US" sz="1500" dirty="0" smtClean="0">
              <a:solidFill>
                <a:srgbClr val="000000"/>
              </a:solidFill>
            </a:endParaRPr>
          </a:p>
          <a:p>
            <a:pPr marL="396875" indent="-396875" defTabSz="914363">
              <a:lnSpc>
                <a:spcPct val="90000"/>
              </a:lnSpc>
              <a:spcBef>
                <a:spcPct val="20000"/>
              </a:spcBef>
              <a:buBlip>
                <a:blip r:embed="rId2"/>
              </a:buBlip>
            </a:pPr>
            <a:r>
              <a:rPr lang="en-US" sz="3200" dirty="0" smtClean="0">
                <a:solidFill>
                  <a:srgbClr val="000000"/>
                </a:solidFill>
              </a:rPr>
              <a:t>RDF Query Answering.</a:t>
            </a:r>
          </a:p>
          <a:p>
            <a:pPr marL="396875" indent="-396875" defTabSz="914363">
              <a:lnSpc>
                <a:spcPct val="90000"/>
              </a:lnSpc>
              <a:spcBef>
                <a:spcPct val="20000"/>
              </a:spcBef>
              <a:buBlip>
                <a:blip r:embed="rId2"/>
              </a:buBlip>
            </a:pPr>
            <a:endParaRPr lang="en-US" sz="1500" dirty="0" smtClean="0">
              <a:solidFill>
                <a:srgbClr val="000000"/>
              </a:solidFill>
            </a:endParaRPr>
          </a:p>
          <a:p>
            <a:pPr marL="396875" indent="-396875" defTabSz="914363">
              <a:lnSpc>
                <a:spcPct val="90000"/>
              </a:lnSpc>
              <a:spcBef>
                <a:spcPct val="20000"/>
              </a:spcBef>
              <a:buBlip>
                <a:blip r:embed="rId2"/>
              </a:buBlip>
            </a:pPr>
            <a:r>
              <a:rPr lang="en-US" sz="3200" dirty="0" smtClean="0">
                <a:solidFill>
                  <a:srgbClr val="000000"/>
                </a:solidFill>
              </a:rPr>
              <a:t>Entity Name Disambiguation.</a:t>
            </a:r>
          </a:p>
          <a:p>
            <a:pPr marL="396875" indent="-396875" defTabSz="914363">
              <a:lnSpc>
                <a:spcPct val="90000"/>
              </a:lnSpc>
              <a:spcBef>
                <a:spcPct val="20000"/>
              </a:spcBef>
              <a:buBlip>
                <a:blip r:embed="rId2"/>
              </a:buBlip>
            </a:pPr>
            <a:endParaRPr lang="en-US" sz="1500" dirty="0" smtClean="0">
              <a:solidFill>
                <a:srgbClr val="000000"/>
              </a:solidFill>
            </a:endParaRPr>
          </a:p>
          <a:p>
            <a:pPr marL="396875" indent="-396875" defTabSz="914363">
              <a:lnSpc>
                <a:spcPct val="90000"/>
              </a:lnSpc>
              <a:spcBef>
                <a:spcPct val="20000"/>
              </a:spcBef>
              <a:buBlip>
                <a:blip r:embed="rId2"/>
              </a:buBlip>
            </a:pPr>
            <a:r>
              <a:rPr lang="en-US" sz="3200" dirty="0" smtClean="0">
                <a:solidFill>
                  <a:srgbClr val="000000"/>
                </a:solidFill>
              </a:rPr>
              <a:t>Alignment of Networks.</a:t>
            </a: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2"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15988" y="0"/>
            <a:ext cx="7467600" cy="685800"/>
          </a:xfrm>
        </p:spPr>
        <p:txBody>
          <a:bodyPr/>
          <a:lstStyle/>
          <a:p>
            <a:pPr algn="ctr"/>
            <a:r>
              <a:rPr lang="en-US" b="1" smtClean="0"/>
              <a:t>Graph Search Queries</a:t>
            </a:r>
          </a:p>
        </p:txBody>
      </p:sp>
      <p:sp>
        <p:nvSpPr>
          <p:cNvPr id="38915" name="Slide Number Placeholder 3"/>
          <p:cNvSpPr>
            <a:spLocks noGrp="1"/>
          </p:cNvSpPr>
          <p:nvPr>
            <p:ph type="sldNum" sz="quarter" idx="12"/>
          </p:nvPr>
        </p:nvSpPr>
        <p:spPr>
          <a:noFill/>
        </p:spPr>
        <p:txBody>
          <a:bodyPr/>
          <a:lstStyle/>
          <a:p>
            <a:fld id="{3DD44FCB-5241-4D97-83F6-B095EDBD5F1A}" type="slidenum">
              <a:rPr lang="en-US" smtClean="0">
                <a:solidFill>
                  <a:schemeClr val="bg2">
                    <a:lumMod val="10000"/>
                  </a:schemeClr>
                </a:solidFill>
              </a:rPr>
              <a:pPr/>
              <a:t>23</a:t>
            </a:fld>
            <a:endParaRPr lang="en-US" dirty="0" smtClean="0">
              <a:solidFill>
                <a:schemeClr val="bg2">
                  <a:lumMod val="10000"/>
                </a:schemeClr>
              </a:solidFill>
            </a:endParaRPr>
          </a:p>
        </p:txBody>
      </p:sp>
      <p:sp>
        <p:nvSpPr>
          <p:cNvPr id="38918"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38919" name="Content Placeholder 2"/>
          <p:cNvSpPr>
            <a:spLocks noGrp="1" noChangeArrowheads="1"/>
          </p:cNvSpPr>
          <p:nvPr>
            <p:ph sz="quarter" idx="1"/>
          </p:nvPr>
        </p:nvSpPr>
        <p:spPr>
          <a:xfrm>
            <a:off x="455613" y="1447800"/>
            <a:ext cx="7696200" cy="4038600"/>
          </a:xfrm>
        </p:spPr>
        <p:txBody>
          <a:bodyPr/>
          <a:lstStyle/>
          <a:p>
            <a:pPr marL="396875" indent="-396875" algn="just" defTabSz="914363">
              <a:lnSpc>
                <a:spcPct val="90000"/>
              </a:lnSpc>
              <a:buBlip>
                <a:blip r:embed="rId4"/>
              </a:buBlip>
            </a:pPr>
            <a:r>
              <a:rPr lang="en-US" altLang="zh-CN" sz="2300" b="1" dirty="0" smtClean="0"/>
              <a:t>Containment Query</a:t>
            </a:r>
          </a:p>
          <a:p>
            <a:pPr marL="396875" indent="-396875" algn="just" defTabSz="914363">
              <a:lnSpc>
                <a:spcPct val="90000"/>
              </a:lnSpc>
              <a:buBlip>
                <a:blip r:embed="rId4"/>
              </a:buBlip>
            </a:pPr>
            <a:endParaRPr lang="en-US" altLang="zh-CN" sz="1500" b="1" dirty="0" smtClean="0"/>
          </a:p>
          <a:p>
            <a:pPr marL="396875" indent="-396875" algn="just" defTabSz="914363">
              <a:lnSpc>
                <a:spcPct val="90000"/>
              </a:lnSpc>
              <a:buBlip>
                <a:blip r:embed="rId4"/>
              </a:buBlip>
            </a:pPr>
            <a:r>
              <a:rPr lang="en-US" altLang="zh-CN" sz="2200" dirty="0" smtClean="0"/>
              <a:t>Similarity Query</a:t>
            </a:r>
          </a:p>
          <a:p>
            <a:pPr marL="396875" indent="-396875" algn="just" defTabSz="914363">
              <a:lnSpc>
                <a:spcPct val="90000"/>
              </a:lnSpc>
              <a:buBlip>
                <a:blip r:embed="rId4"/>
              </a:buBlip>
            </a:pPr>
            <a:endParaRPr lang="en-US" altLang="zh-CN" sz="1500" dirty="0" smtClean="0"/>
          </a:p>
          <a:p>
            <a:pPr marL="396875" indent="-396875" algn="just" defTabSz="914363">
              <a:lnSpc>
                <a:spcPct val="90000"/>
              </a:lnSpc>
              <a:buBlip>
                <a:blip r:embed="rId4"/>
              </a:buBlip>
            </a:pPr>
            <a:r>
              <a:rPr lang="en-US" altLang="zh-CN" sz="2200" dirty="0" smtClean="0"/>
              <a:t>Matching Query</a:t>
            </a:r>
          </a:p>
          <a:p>
            <a:pPr eaLnBrk="1" hangingPunct="1">
              <a:buFont typeface="Wingdings" pitchFamily="2" charset="2"/>
              <a:buChar char="v"/>
            </a:pPr>
            <a:endParaRPr lang="en-US" altLang="zh-CN" sz="1000" dirty="0" smtClean="0"/>
          </a:p>
          <a:p>
            <a:pPr eaLnBrk="1" hangingPunct="1"/>
            <a:endParaRPr lang="en-US" altLang="zh-CN" sz="2300"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
        <p:nvSpPr>
          <p:cNvPr id="9" name="Rounded Rectangular Callout 8"/>
          <p:cNvSpPr/>
          <p:nvPr/>
        </p:nvSpPr>
        <p:spPr>
          <a:xfrm>
            <a:off x="4267200" y="1065213"/>
            <a:ext cx="4116388" cy="1373187"/>
          </a:xfrm>
          <a:prstGeom prst="wedgeRoundRectCallout">
            <a:avLst>
              <a:gd name="adj1" fmla="val -71732"/>
              <a:gd name="adj2" fmla="val -60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Retrieves all graphs from a graph database, such that they </a:t>
            </a:r>
            <a:r>
              <a:rPr lang="en-US" sz="2000" b="1" dirty="0">
                <a:solidFill>
                  <a:schemeClr val="tx1"/>
                </a:solidFill>
              </a:rPr>
              <a:t>contain</a:t>
            </a:r>
            <a:r>
              <a:rPr lang="en-US" sz="2000" dirty="0">
                <a:solidFill>
                  <a:schemeClr val="tx1"/>
                </a:solidFill>
              </a:rPr>
              <a:t> a given query graph (exact and approximate). </a:t>
            </a:r>
          </a:p>
        </p:txBody>
      </p:sp>
      <p:sp>
        <p:nvSpPr>
          <p:cNvPr id="10" name="Oval 9"/>
          <p:cNvSpPr/>
          <p:nvPr/>
        </p:nvSpPr>
        <p:spPr>
          <a:xfrm>
            <a:off x="2055813" y="4114800"/>
            <a:ext cx="382587"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895600" y="41148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055813" y="5181600"/>
            <a:ext cx="382587"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95600" y="51816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096000" y="4114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6096000" y="51054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858000" y="4114800"/>
            <a:ext cx="382588" cy="381000"/>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6858000" y="5105400"/>
            <a:ext cx="382588"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079875" y="35623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4689475" y="280035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638800" y="287655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a:stCxn id="10" idx="4"/>
            <a:endCxn id="12" idx="0"/>
          </p:cNvCxnSpPr>
          <p:nvPr/>
        </p:nvCxnSpPr>
        <p:spPr>
          <a:xfrm>
            <a:off x="2247900" y="4495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6"/>
            <a:endCxn id="11" idx="2"/>
          </p:cNvCxnSpPr>
          <p:nvPr/>
        </p:nvCxnSpPr>
        <p:spPr>
          <a:xfrm>
            <a:off x="2438400" y="43053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4"/>
            <a:endCxn id="13" idx="0"/>
          </p:cNvCxnSpPr>
          <p:nvPr/>
        </p:nvCxnSpPr>
        <p:spPr>
          <a:xfrm>
            <a:off x="3086100" y="4495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6"/>
            <a:endCxn id="13" idx="2"/>
          </p:cNvCxnSpPr>
          <p:nvPr/>
        </p:nvCxnSpPr>
        <p:spPr>
          <a:xfrm>
            <a:off x="2438400" y="53721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5"/>
          </p:cNvCxnSpPr>
          <p:nvPr/>
        </p:nvCxnSpPr>
        <p:spPr>
          <a:xfrm>
            <a:off x="2381250" y="4440238"/>
            <a:ext cx="590550" cy="741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4"/>
            <a:endCxn id="15" idx="0"/>
          </p:cNvCxnSpPr>
          <p:nvPr/>
        </p:nvCxnSpPr>
        <p:spPr>
          <a:xfrm>
            <a:off x="6286500" y="44958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6"/>
            <a:endCxn id="16" idx="2"/>
          </p:cNvCxnSpPr>
          <p:nvPr/>
        </p:nvCxnSpPr>
        <p:spPr>
          <a:xfrm>
            <a:off x="6477000" y="43053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7" idx="0"/>
          </p:cNvCxnSpPr>
          <p:nvPr/>
        </p:nvCxnSpPr>
        <p:spPr>
          <a:xfrm>
            <a:off x="7050088" y="44958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9" idx="3"/>
            <a:endCxn id="18" idx="0"/>
          </p:cNvCxnSpPr>
          <p:nvPr/>
        </p:nvCxnSpPr>
        <p:spPr>
          <a:xfrm flipH="1">
            <a:off x="4270375" y="3125788"/>
            <a:ext cx="474663" cy="436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6"/>
            <a:endCxn id="20" idx="2"/>
          </p:cNvCxnSpPr>
          <p:nvPr/>
        </p:nvCxnSpPr>
        <p:spPr>
          <a:xfrm>
            <a:off x="5070475" y="2990850"/>
            <a:ext cx="568325"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4"/>
            <a:endCxn id="18" idx="7"/>
          </p:cNvCxnSpPr>
          <p:nvPr/>
        </p:nvCxnSpPr>
        <p:spPr>
          <a:xfrm flipH="1">
            <a:off x="4405313" y="3257550"/>
            <a:ext cx="1423987" cy="360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38400" y="5791200"/>
            <a:ext cx="477838"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44" name="TextBox 43"/>
          <p:cNvSpPr txBox="1"/>
          <p:nvPr/>
        </p:nvSpPr>
        <p:spPr>
          <a:xfrm>
            <a:off x="6400800" y="5791200"/>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45" name="TextBox 44"/>
          <p:cNvSpPr txBox="1"/>
          <p:nvPr/>
        </p:nvSpPr>
        <p:spPr>
          <a:xfrm>
            <a:off x="4918075" y="3638550"/>
            <a:ext cx="384175" cy="400050"/>
          </a:xfrm>
          <a:prstGeom prst="rect">
            <a:avLst/>
          </a:prstGeom>
          <a:noFill/>
        </p:spPr>
        <p:txBody>
          <a:bodyPr wrap="none">
            <a:spAutoFit/>
          </a:bodyPr>
          <a:lstStyle/>
          <a:p>
            <a:pPr>
              <a:defRPr/>
            </a:pPr>
            <a:r>
              <a:rPr lang="en-US" sz="2000" dirty="0">
                <a:solidFill>
                  <a:schemeClr val="accent5">
                    <a:lumMod val="50000"/>
                  </a:schemeClr>
                </a:solidFill>
              </a:rPr>
              <a:t>Q</a:t>
            </a:r>
          </a:p>
        </p:txBody>
      </p:sp>
      <p:sp>
        <p:nvSpPr>
          <p:cNvPr id="46" name="Oval 45"/>
          <p:cNvSpPr/>
          <p:nvPr/>
        </p:nvSpPr>
        <p:spPr>
          <a:xfrm>
            <a:off x="1141413" y="3962400"/>
            <a:ext cx="2820987" cy="1828800"/>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par>
                                <p:cTn id="49" presetID="3" presetClass="entr" presetSubtype="1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par>
                                <p:cTn id="52" presetID="3" presetClass="entr" presetSubtype="1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linds(horizontal)">
                                      <p:cBhvr>
                                        <p:cTn id="63" dur="500"/>
                                        <p:tgtEl>
                                          <p:spTgt spid="34"/>
                                        </p:tgtEl>
                                      </p:cBhvr>
                                    </p:animEffect>
                                  </p:childTnLst>
                                </p:cTn>
                              </p:par>
                              <p:par>
                                <p:cTn id="64" presetID="3" presetClass="entr" presetSubtype="1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par>
                                <p:cTn id="67" presetID="3" presetClass="entr" presetSubtype="1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linds(horizontal)">
                                      <p:cBhvr>
                                        <p:cTn id="69" dur="500"/>
                                        <p:tgtEl>
                                          <p:spTgt spid="38"/>
                                        </p:tgtEl>
                                      </p:cBhvr>
                                    </p:animEffect>
                                  </p:childTnLst>
                                </p:cTn>
                              </p:par>
                              <p:par>
                                <p:cTn id="70" presetID="3" presetClass="entr" presetSubtype="1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par>
                                <p:cTn id="73" presetID="3" presetClass="entr" presetSubtype="1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blinds(horizontal)">
                                      <p:cBhvr>
                                        <p:cTn id="78" dur="500"/>
                                        <p:tgtEl>
                                          <p:spTgt spid="4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blinds(horizontal)">
                                      <p:cBhvr>
                                        <p:cTn id="81" dur="500"/>
                                        <p:tgtEl>
                                          <p:spTgt spid="4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linds(horizont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blinds(horizontal)">
                                      <p:cBhvr>
                                        <p:cTn id="8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3" grpId="0"/>
      <p:bldP spid="44" grpId="0"/>
      <p:bldP spid="45" grpId="0"/>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5988" y="0"/>
            <a:ext cx="7467600" cy="685800"/>
          </a:xfrm>
        </p:spPr>
        <p:txBody>
          <a:bodyPr/>
          <a:lstStyle/>
          <a:p>
            <a:pPr algn="ctr"/>
            <a:r>
              <a:rPr lang="en-US" b="1" smtClean="0"/>
              <a:t>Graph Search Queries</a:t>
            </a:r>
          </a:p>
        </p:txBody>
      </p:sp>
      <p:sp>
        <p:nvSpPr>
          <p:cNvPr id="39939" name="Slide Number Placeholder 3"/>
          <p:cNvSpPr>
            <a:spLocks noGrp="1"/>
          </p:cNvSpPr>
          <p:nvPr>
            <p:ph type="sldNum" sz="quarter" idx="12"/>
          </p:nvPr>
        </p:nvSpPr>
        <p:spPr>
          <a:noFill/>
        </p:spPr>
        <p:txBody>
          <a:bodyPr/>
          <a:lstStyle/>
          <a:p>
            <a:fld id="{D5FE13C1-8F9F-4322-8D67-DC3B9723EC77}" type="slidenum">
              <a:rPr lang="en-US" smtClean="0">
                <a:solidFill>
                  <a:schemeClr val="bg2">
                    <a:lumMod val="10000"/>
                  </a:schemeClr>
                </a:solidFill>
              </a:rPr>
              <a:pPr/>
              <a:t>24</a:t>
            </a:fld>
            <a:endParaRPr lang="en-US" dirty="0" smtClean="0">
              <a:solidFill>
                <a:schemeClr val="bg2">
                  <a:lumMod val="10000"/>
                </a:schemeClr>
              </a:solidFill>
            </a:endParaRPr>
          </a:p>
        </p:txBody>
      </p:sp>
      <p:sp>
        <p:nvSpPr>
          <p:cNvPr id="3994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9" name="Rounded Rectangular Callout 8"/>
          <p:cNvSpPr/>
          <p:nvPr/>
        </p:nvSpPr>
        <p:spPr>
          <a:xfrm>
            <a:off x="3886200" y="989013"/>
            <a:ext cx="4116388" cy="1296987"/>
          </a:xfrm>
          <a:prstGeom prst="wedgeRoundRectCallout">
            <a:avLst>
              <a:gd name="adj1" fmla="val -75670"/>
              <a:gd name="adj2" fmla="val 4846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Retrieves all graphs from a graph database, that are </a:t>
            </a:r>
            <a:r>
              <a:rPr lang="en-US" sz="2000" b="1" dirty="0">
                <a:solidFill>
                  <a:schemeClr val="tx1"/>
                </a:solidFill>
              </a:rPr>
              <a:t>similar</a:t>
            </a:r>
            <a:r>
              <a:rPr lang="en-US" sz="2000" dirty="0">
                <a:solidFill>
                  <a:schemeClr val="tx1"/>
                </a:solidFill>
              </a:rPr>
              <a:t> to the query graph (exact and approximate).  </a:t>
            </a:r>
          </a:p>
        </p:txBody>
      </p:sp>
      <p:sp>
        <p:nvSpPr>
          <p:cNvPr id="18" name="Oval 17"/>
          <p:cNvSpPr/>
          <p:nvPr/>
        </p:nvSpPr>
        <p:spPr>
          <a:xfrm>
            <a:off x="6781800" y="29718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p:nvPr/>
        </p:nvSpPr>
        <p:spPr>
          <a:xfrm>
            <a:off x="2132013" y="5621338"/>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44" name="TextBox 43"/>
          <p:cNvSpPr txBox="1"/>
          <p:nvPr/>
        </p:nvSpPr>
        <p:spPr>
          <a:xfrm>
            <a:off x="6380163" y="5773738"/>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45" name="TextBox 44"/>
          <p:cNvSpPr txBox="1"/>
          <p:nvPr/>
        </p:nvSpPr>
        <p:spPr>
          <a:xfrm>
            <a:off x="6248400" y="3657600"/>
            <a:ext cx="384175" cy="400050"/>
          </a:xfrm>
          <a:prstGeom prst="rect">
            <a:avLst/>
          </a:prstGeom>
          <a:noFill/>
        </p:spPr>
        <p:txBody>
          <a:bodyPr wrap="none">
            <a:spAutoFit/>
          </a:bodyPr>
          <a:lstStyle/>
          <a:p>
            <a:pPr>
              <a:defRPr/>
            </a:pPr>
            <a:r>
              <a:rPr lang="en-US" sz="2000" dirty="0">
                <a:solidFill>
                  <a:schemeClr val="accent5">
                    <a:lumMod val="50000"/>
                  </a:schemeClr>
                </a:solidFill>
              </a:rPr>
              <a:t>Q</a:t>
            </a:r>
          </a:p>
        </p:txBody>
      </p:sp>
      <p:sp>
        <p:nvSpPr>
          <p:cNvPr id="35" name="Oval 34"/>
          <p:cNvSpPr/>
          <p:nvPr/>
        </p:nvSpPr>
        <p:spPr>
          <a:xfrm>
            <a:off x="7316788" y="2438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7316788" y="35052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6248400" y="2971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5715000" y="29718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47" name="Oval 46"/>
          <p:cNvSpPr/>
          <p:nvPr/>
        </p:nvSpPr>
        <p:spPr>
          <a:xfrm>
            <a:off x="5181600" y="2438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5181600" y="35052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0" name="Straight Connector 49"/>
          <p:cNvCxnSpPr>
            <a:stCxn id="41" idx="6"/>
            <a:endCxn id="39" idx="2"/>
          </p:cNvCxnSpPr>
          <p:nvPr/>
        </p:nvCxnSpPr>
        <p:spPr>
          <a:xfrm>
            <a:off x="6096000" y="3162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9" idx="6"/>
            <a:endCxn id="18" idx="2"/>
          </p:cNvCxnSpPr>
          <p:nvPr/>
        </p:nvCxnSpPr>
        <p:spPr>
          <a:xfrm>
            <a:off x="6629400" y="3162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5"/>
            <a:endCxn id="41" idx="1"/>
          </p:cNvCxnSpPr>
          <p:nvPr/>
        </p:nvCxnSpPr>
        <p:spPr>
          <a:xfrm>
            <a:off x="5507038" y="27638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1" idx="3"/>
            <a:endCxn id="48" idx="7"/>
          </p:cNvCxnSpPr>
          <p:nvPr/>
        </p:nvCxnSpPr>
        <p:spPr>
          <a:xfrm flipH="1">
            <a:off x="5507038" y="32972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4"/>
            <a:endCxn id="48" idx="0"/>
          </p:cNvCxnSpPr>
          <p:nvPr/>
        </p:nvCxnSpPr>
        <p:spPr>
          <a:xfrm>
            <a:off x="5372100" y="2819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5" idx="3"/>
            <a:endCxn id="18" idx="7"/>
          </p:cNvCxnSpPr>
          <p:nvPr/>
        </p:nvCxnSpPr>
        <p:spPr>
          <a:xfrm flipH="1">
            <a:off x="7107238" y="27638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8" idx="5"/>
            <a:endCxn id="37" idx="1"/>
          </p:cNvCxnSpPr>
          <p:nvPr/>
        </p:nvCxnSpPr>
        <p:spPr>
          <a:xfrm>
            <a:off x="7107238" y="32972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5" idx="4"/>
            <a:endCxn id="37" idx="0"/>
          </p:cNvCxnSpPr>
          <p:nvPr/>
        </p:nvCxnSpPr>
        <p:spPr>
          <a:xfrm>
            <a:off x="7507288" y="2819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2743200" y="46307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3276600" y="4095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3276600" y="5164138"/>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2208213" y="4630738"/>
            <a:ext cx="382587" cy="381000"/>
          </a:xfrm>
          <a:prstGeom prst="ellipse">
            <a:avLst/>
          </a:prstGeom>
          <a:solidFill>
            <a:schemeClr val="accent4">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1674813" y="46307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70" name="Oval 69"/>
          <p:cNvSpPr/>
          <p:nvPr/>
        </p:nvSpPr>
        <p:spPr>
          <a:xfrm>
            <a:off x="1141413" y="4095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1141413" y="5164138"/>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2" name="Straight Connector 71"/>
          <p:cNvCxnSpPr>
            <a:stCxn id="69" idx="6"/>
            <a:endCxn id="68" idx="2"/>
          </p:cNvCxnSpPr>
          <p:nvPr/>
        </p:nvCxnSpPr>
        <p:spPr>
          <a:xfrm>
            <a:off x="2055813" y="4821238"/>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8" idx="6"/>
            <a:endCxn id="65" idx="2"/>
          </p:cNvCxnSpPr>
          <p:nvPr/>
        </p:nvCxnSpPr>
        <p:spPr>
          <a:xfrm>
            <a:off x="2590800" y="4821238"/>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5"/>
            <a:endCxn id="69" idx="1"/>
          </p:cNvCxnSpPr>
          <p:nvPr/>
        </p:nvCxnSpPr>
        <p:spPr>
          <a:xfrm>
            <a:off x="1466850" y="44211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1466850" y="49545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4"/>
            <a:endCxn id="71" idx="0"/>
          </p:cNvCxnSpPr>
          <p:nvPr/>
        </p:nvCxnSpPr>
        <p:spPr>
          <a:xfrm>
            <a:off x="1331913" y="4476750"/>
            <a:ext cx="0" cy="68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6" idx="3"/>
            <a:endCxn id="65" idx="7"/>
          </p:cNvCxnSpPr>
          <p:nvPr/>
        </p:nvCxnSpPr>
        <p:spPr>
          <a:xfrm flipH="1">
            <a:off x="3068638" y="442118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5" idx="5"/>
            <a:endCxn id="67" idx="1"/>
          </p:cNvCxnSpPr>
          <p:nvPr/>
        </p:nvCxnSpPr>
        <p:spPr>
          <a:xfrm>
            <a:off x="3068638" y="495458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6" idx="4"/>
            <a:endCxn id="67" idx="0"/>
          </p:cNvCxnSpPr>
          <p:nvPr/>
        </p:nvCxnSpPr>
        <p:spPr>
          <a:xfrm>
            <a:off x="3467100" y="4476750"/>
            <a:ext cx="0" cy="68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6705600" y="47244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7240588"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7240588" y="52578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5638800"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638800" y="47244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85" name="Oval 84"/>
          <p:cNvSpPr/>
          <p:nvPr/>
        </p:nvSpPr>
        <p:spPr>
          <a:xfrm>
            <a:off x="5105400"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5105400" y="52578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9" name="Straight Connector 88"/>
          <p:cNvCxnSpPr>
            <a:stCxn id="85" idx="5"/>
            <a:endCxn id="84" idx="1"/>
          </p:cNvCxnSpPr>
          <p:nvPr/>
        </p:nvCxnSpPr>
        <p:spPr>
          <a:xfrm>
            <a:off x="5430838" y="45164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3"/>
            <a:endCxn id="86" idx="7"/>
          </p:cNvCxnSpPr>
          <p:nvPr/>
        </p:nvCxnSpPr>
        <p:spPr>
          <a:xfrm flipH="1">
            <a:off x="5430838" y="504983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1" idx="3"/>
            <a:endCxn id="80" idx="7"/>
          </p:cNvCxnSpPr>
          <p:nvPr/>
        </p:nvCxnSpPr>
        <p:spPr>
          <a:xfrm flipH="1">
            <a:off x="7031038" y="45164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0" idx="5"/>
            <a:endCxn id="82" idx="1"/>
          </p:cNvCxnSpPr>
          <p:nvPr/>
        </p:nvCxnSpPr>
        <p:spPr>
          <a:xfrm>
            <a:off x="7031038" y="5049838"/>
            <a:ext cx="265112"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705600" y="4191000"/>
            <a:ext cx="382588"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5638800" y="52578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6705600" y="5257800"/>
            <a:ext cx="382588"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9" name="Straight Connector 98"/>
          <p:cNvCxnSpPr>
            <a:stCxn id="83" idx="6"/>
            <a:endCxn id="95" idx="2"/>
          </p:cNvCxnSpPr>
          <p:nvPr/>
        </p:nvCxnSpPr>
        <p:spPr>
          <a:xfrm>
            <a:off x="6019800" y="43815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3" idx="4"/>
            <a:endCxn id="84" idx="0"/>
          </p:cNvCxnSpPr>
          <p:nvPr/>
        </p:nvCxnSpPr>
        <p:spPr>
          <a:xfrm>
            <a:off x="5829300" y="4572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4" idx="4"/>
            <a:endCxn id="96" idx="0"/>
          </p:cNvCxnSpPr>
          <p:nvPr/>
        </p:nvCxnSpPr>
        <p:spPr>
          <a:xfrm>
            <a:off x="5829300"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6" idx="6"/>
            <a:endCxn id="97" idx="2"/>
          </p:cNvCxnSpPr>
          <p:nvPr/>
        </p:nvCxnSpPr>
        <p:spPr>
          <a:xfrm>
            <a:off x="6019800" y="54483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5" idx="4"/>
            <a:endCxn id="80" idx="0"/>
          </p:cNvCxnSpPr>
          <p:nvPr/>
        </p:nvCxnSpPr>
        <p:spPr>
          <a:xfrm>
            <a:off x="6896100" y="4572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0" idx="4"/>
            <a:endCxn id="97" idx="0"/>
          </p:cNvCxnSpPr>
          <p:nvPr/>
        </p:nvCxnSpPr>
        <p:spPr>
          <a:xfrm>
            <a:off x="6896100"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1" idx="4"/>
            <a:endCxn id="82" idx="0"/>
          </p:cNvCxnSpPr>
          <p:nvPr/>
        </p:nvCxnSpPr>
        <p:spPr>
          <a:xfrm>
            <a:off x="7431088" y="45720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172200" y="47244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8" name="Straight Connector 117"/>
          <p:cNvCxnSpPr>
            <a:stCxn id="85" idx="4"/>
            <a:endCxn id="86" idx="0"/>
          </p:cNvCxnSpPr>
          <p:nvPr/>
        </p:nvCxnSpPr>
        <p:spPr>
          <a:xfrm>
            <a:off x="5295900" y="45720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84" idx="6"/>
            <a:endCxn id="116" idx="2"/>
          </p:cNvCxnSpPr>
          <p:nvPr/>
        </p:nvCxnSpPr>
        <p:spPr>
          <a:xfrm>
            <a:off x="6019800" y="49149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6"/>
            <a:endCxn id="80" idx="2"/>
          </p:cNvCxnSpPr>
          <p:nvPr/>
        </p:nvCxnSpPr>
        <p:spPr>
          <a:xfrm>
            <a:off x="6553200" y="49149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4724400" y="47244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7697788" y="47244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125"/>
          <p:cNvCxnSpPr>
            <a:stCxn id="85" idx="3"/>
            <a:endCxn id="123" idx="0"/>
          </p:cNvCxnSpPr>
          <p:nvPr/>
        </p:nvCxnSpPr>
        <p:spPr>
          <a:xfrm flipH="1">
            <a:off x="4914900" y="451643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4"/>
            <a:endCxn id="86" idx="1"/>
          </p:cNvCxnSpPr>
          <p:nvPr/>
        </p:nvCxnSpPr>
        <p:spPr>
          <a:xfrm>
            <a:off x="4914900" y="51054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1" idx="6"/>
            <a:endCxn id="124" idx="0"/>
          </p:cNvCxnSpPr>
          <p:nvPr/>
        </p:nvCxnSpPr>
        <p:spPr>
          <a:xfrm>
            <a:off x="7621588" y="43815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4" idx="4"/>
            <a:endCxn id="82" idx="6"/>
          </p:cNvCxnSpPr>
          <p:nvPr/>
        </p:nvCxnSpPr>
        <p:spPr>
          <a:xfrm flipH="1">
            <a:off x="7621588" y="51054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531813" y="3733800"/>
            <a:ext cx="3735387" cy="2287588"/>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Content Placeholder 2"/>
          <p:cNvSpPr>
            <a:spLocks noGrp="1" noChangeArrowheads="1"/>
          </p:cNvSpPr>
          <p:nvPr>
            <p:ph sz="quarter" idx="1"/>
          </p:nvPr>
        </p:nvSpPr>
        <p:spPr>
          <a:xfrm>
            <a:off x="455613" y="1447800"/>
            <a:ext cx="7696200" cy="4038600"/>
          </a:xfrm>
        </p:spPr>
        <p:txBody>
          <a:bodyPr/>
          <a:lstStyle/>
          <a:p>
            <a:pPr marL="396875" indent="-396875" algn="just" defTabSz="914363">
              <a:lnSpc>
                <a:spcPct val="90000"/>
              </a:lnSpc>
              <a:buBlip>
                <a:blip r:embed="rId4"/>
              </a:buBlip>
            </a:pPr>
            <a:r>
              <a:rPr lang="en-US" altLang="zh-CN" sz="2300" dirty="0" smtClean="0"/>
              <a:t>Containment Query</a:t>
            </a:r>
          </a:p>
          <a:p>
            <a:pPr marL="396875" indent="-396875" algn="just" defTabSz="914363">
              <a:lnSpc>
                <a:spcPct val="90000"/>
              </a:lnSpc>
              <a:buBlip>
                <a:blip r:embed="rId4"/>
              </a:buBlip>
            </a:pPr>
            <a:endParaRPr lang="en-US" altLang="zh-CN" sz="1500" b="1" dirty="0" smtClean="0"/>
          </a:p>
          <a:p>
            <a:pPr marL="396875" indent="-396875" algn="just" defTabSz="914363">
              <a:lnSpc>
                <a:spcPct val="90000"/>
              </a:lnSpc>
              <a:buBlip>
                <a:blip r:embed="rId4"/>
              </a:buBlip>
            </a:pPr>
            <a:r>
              <a:rPr lang="en-US" altLang="zh-CN" sz="2200" b="1" dirty="0" smtClean="0"/>
              <a:t>Similarity Query</a:t>
            </a:r>
          </a:p>
          <a:p>
            <a:pPr marL="396875" indent="-396875" algn="just" defTabSz="914363">
              <a:lnSpc>
                <a:spcPct val="90000"/>
              </a:lnSpc>
              <a:buBlip>
                <a:blip r:embed="rId4"/>
              </a:buBlip>
            </a:pPr>
            <a:endParaRPr lang="en-US" altLang="zh-CN" sz="1500" dirty="0" smtClean="0"/>
          </a:p>
          <a:p>
            <a:pPr marL="396875" indent="-396875" algn="just" defTabSz="914363">
              <a:lnSpc>
                <a:spcPct val="90000"/>
              </a:lnSpc>
              <a:buBlip>
                <a:blip r:embed="rId4"/>
              </a:buBlip>
            </a:pPr>
            <a:r>
              <a:rPr lang="en-US" altLang="zh-CN" sz="2200" dirty="0" smtClean="0"/>
              <a:t>Matching Query</a:t>
            </a:r>
          </a:p>
          <a:p>
            <a:pPr eaLnBrk="1" hangingPunct="1">
              <a:buFont typeface="Wingdings" pitchFamily="2" charset="2"/>
              <a:buChar char="v"/>
            </a:pPr>
            <a:endParaRPr lang="en-US" altLang="zh-CN" sz="1000" dirty="0" smtClean="0"/>
          </a:p>
          <a:p>
            <a:pPr eaLnBrk="1" hangingPunct="1"/>
            <a:endParaRPr lang="en-US" altLang="zh-CN" sz="2300"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pic>
        <p:nvPicPr>
          <p:cNvPr id="91"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blinds(horizontal)">
                                      <p:cBhvr>
                                        <p:cTn id="33" dur="500"/>
                                        <p:tgtEl>
                                          <p:spTgt spid="48"/>
                                        </p:tgtEl>
                                      </p:cBhvr>
                                    </p:animEffect>
                                  </p:childTnLst>
                                </p:cTn>
                              </p:par>
                              <p:par>
                                <p:cTn id="34" presetID="3" presetClass="entr" presetSubtype="1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linds(horizontal)">
                                      <p:cBhvr>
                                        <p:cTn id="36" dur="500"/>
                                        <p:tgtEl>
                                          <p:spTgt spid="50"/>
                                        </p:tgtEl>
                                      </p:cBhvr>
                                    </p:animEffect>
                                  </p:childTnLst>
                                </p:cTn>
                              </p:par>
                              <p:par>
                                <p:cTn id="37" presetID="3" presetClass="entr" presetSubtype="1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linds(horizontal)">
                                      <p:cBhvr>
                                        <p:cTn id="39" dur="500"/>
                                        <p:tgtEl>
                                          <p:spTgt spid="52"/>
                                        </p:tgtEl>
                                      </p:cBhvr>
                                    </p:animEffect>
                                  </p:childTnLst>
                                </p:cTn>
                              </p:par>
                              <p:par>
                                <p:cTn id="40" presetID="3" presetClass="entr" presetSubtype="1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linds(horizontal)">
                                      <p:cBhvr>
                                        <p:cTn id="48" dur="500"/>
                                        <p:tgtEl>
                                          <p:spTgt spid="58"/>
                                        </p:tgtEl>
                                      </p:cBhvr>
                                    </p:animEffect>
                                  </p:childTnLst>
                                </p:cTn>
                              </p:par>
                              <p:par>
                                <p:cTn id="49" presetID="3" presetClass="entr" presetSubtype="1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linds(horizontal)">
                                      <p:cBhvr>
                                        <p:cTn id="51" dur="500"/>
                                        <p:tgtEl>
                                          <p:spTgt spid="60"/>
                                        </p:tgtEl>
                                      </p:cBhvr>
                                    </p:animEffect>
                                  </p:childTnLst>
                                </p:cTn>
                              </p:par>
                              <p:par>
                                <p:cTn id="52" presetID="3" presetClass="entr" presetSubtype="1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par>
                                <p:cTn id="55" presetID="3" presetClass="entr" presetSubtype="1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blinds(horizontal)">
                                      <p:cBhvr>
                                        <p:cTn id="71" dur="500"/>
                                        <p:tgtEl>
                                          <p:spTgt spid="6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linds(horizontal)">
                                      <p:cBhvr>
                                        <p:cTn id="74" dur="500"/>
                                        <p:tgtEl>
                                          <p:spTgt spid="67"/>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linds(horizontal)">
                                      <p:cBhvr>
                                        <p:cTn id="77" dur="500"/>
                                        <p:tgtEl>
                                          <p:spTgt spid="6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blinds(horizontal)">
                                      <p:cBhvr>
                                        <p:cTn id="80" dur="500"/>
                                        <p:tgtEl>
                                          <p:spTgt spid="6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linds(horizontal)">
                                      <p:cBhvr>
                                        <p:cTn id="83" dur="500"/>
                                        <p:tgtEl>
                                          <p:spTgt spid="7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linds(horizontal)">
                                      <p:cBhvr>
                                        <p:cTn id="86" dur="500"/>
                                        <p:tgtEl>
                                          <p:spTgt spid="71"/>
                                        </p:tgtEl>
                                      </p:cBhvr>
                                    </p:animEffect>
                                  </p:childTnLst>
                                </p:cTn>
                              </p:par>
                              <p:par>
                                <p:cTn id="87" presetID="3" presetClass="entr" presetSubtype="1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blinds(horizontal)">
                                      <p:cBhvr>
                                        <p:cTn id="89" dur="500"/>
                                        <p:tgtEl>
                                          <p:spTgt spid="72"/>
                                        </p:tgtEl>
                                      </p:cBhvr>
                                    </p:animEffect>
                                  </p:childTnLst>
                                </p:cTn>
                              </p:par>
                              <p:par>
                                <p:cTn id="90" presetID="3" presetClass="entr" presetSubtype="1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linds(horizontal)">
                                      <p:cBhvr>
                                        <p:cTn id="92" dur="500"/>
                                        <p:tgtEl>
                                          <p:spTgt spid="73"/>
                                        </p:tgtEl>
                                      </p:cBhvr>
                                    </p:animEffect>
                                  </p:childTnLst>
                                </p:cTn>
                              </p:par>
                              <p:par>
                                <p:cTn id="93" presetID="3" presetClass="entr" presetSubtype="1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blinds(horizontal)">
                                      <p:cBhvr>
                                        <p:cTn id="95" dur="500"/>
                                        <p:tgtEl>
                                          <p:spTgt spid="74"/>
                                        </p:tgtEl>
                                      </p:cBhvr>
                                    </p:animEffect>
                                  </p:childTnLst>
                                </p:cTn>
                              </p:par>
                              <p:par>
                                <p:cTn id="96" presetID="3" presetClass="entr" presetSubtype="10"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blinds(horizontal)">
                                      <p:cBhvr>
                                        <p:cTn id="98" dur="500"/>
                                        <p:tgtEl>
                                          <p:spTgt spid="75"/>
                                        </p:tgtEl>
                                      </p:cBhvr>
                                    </p:animEffect>
                                  </p:childTnLst>
                                </p:cTn>
                              </p:par>
                              <p:par>
                                <p:cTn id="99" presetID="3" presetClass="entr" presetSubtype="10"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blinds(horizontal)">
                                      <p:cBhvr>
                                        <p:cTn id="101" dur="500"/>
                                        <p:tgtEl>
                                          <p:spTgt spid="76"/>
                                        </p:tgtEl>
                                      </p:cBhvr>
                                    </p:animEffect>
                                  </p:childTnLst>
                                </p:cTn>
                              </p:par>
                              <p:par>
                                <p:cTn id="102" presetID="3" presetClass="entr" presetSubtype="1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blinds(horizontal)">
                                      <p:cBhvr>
                                        <p:cTn id="104" dur="500"/>
                                        <p:tgtEl>
                                          <p:spTgt spid="77"/>
                                        </p:tgtEl>
                                      </p:cBhvr>
                                    </p:animEffect>
                                  </p:childTnLst>
                                </p:cTn>
                              </p:par>
                              <p:par>
                                <p:cTn id="105" presetID="3" presetClass="entr" presetSubtype="1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blinds(horizontal)">
                                      <p:cBhvr>
                                        <p:cTn id="107" dur="500"/>
                                        <p:tgtEl>
                                          <p:spTgt spid="78"/>
                                        </p:tgtEl>
                                      </p:cBhvr>
                                    </p:animEffect>
                                  </p:childTnLst>
                                </p:cTn>
                              </p:par>
                              <p:par>
                                <p:cTn id="108" presetID="3" presetClass="entr" presetSubtype="10" fill="hold"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blinds(horizontal)">
                                      <p:cBhvr>
                                        <p:cTn id="110" dur="500"/>
                                        <p:tgtEl>
                                          <p:spTgt spid="79"/>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blinds(horizontal)">
                                      <p:cBhvr>
                                        <p:cTn id="113" dur="500"/>
                                        <p:tgtEl>
                                          <p:spTgt spid="8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blinds(horizontal)">
                                      <p:cBhvr>
                                        <p:cTn id="116" dur="500"/>
                                        <p:tgtEl>
                                          <p:spTgt spid="81"/>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blinds(horizontal)">
                                      <p:cBhvr>
                                        <p:cTn id="119" dur="500"/>
                                        <p:tgtEl>
                                          <p:spTgt spid="8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blinds(horizontal)">
                                      <p:cBhvr>
                                        <p:cTn id="122" dur="500"/>
                                        <p:tgtEl>
                                          <p:spTgt spid="83"/>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blinds(horizontal)">
                                      <p:cBhvr>
                                        <p:cTn id="125" dur="500"/>
                                        <p:tgtEl>
                                          <p:spTgt spid="8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blinds(horizontal)">
                                      <p:cBhvr>
                                        <p:cTn id="128" dur="500"/>
                                        <p:tgtEl>
                                          <p:spTgt spid="85"/>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blinds(horizontal)">
                                      <p:cBhvr>
                                        <p:cTn id="131" dur="500"/>
                                        <p:tgtEl>
                                          <p:spTgt spid="86"/>
                                        </p:tgtEl>
                                      </p:cBhvr>
                                    </p:animEffect>
                                  </p:childTnLst>
                                </p:cTn>
                              </p:par>
                              <p:par>
                                <p:cTn id="132" presetID="3" presetClass="entr" presetSubtype="1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blinds(horizontal)">
                                      <p:cBhvr>
                                        <p:cTn id="134" dur="500"/>
                                        <p:tgtEl>
                                          <p:spTgt spid="89"/>
                                        </p:tgtEl>
                                      </p:cBhvr>
                                    </p:animEffect>
                                  </p:childTnLst>
                                </p:cTn>
                              </p:par>
                              <p:par>
                                <p:cTn id="135" presetID="3" presetClass="entr" presetSubtype="10" fill="hold" nodeType="with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blinds(horizontal)">
                                      <p:cBhvr>
                                        <p:cTn id="137" dur="500"/>
                                        <p:tgtEl>
                                          <p:spTgt spid="90"/>
                                        </p:tgtEl>
                                      </p:cBhvr>
                                    </p:animEffect>
                                  </p:childTnLst>
                                </p:cTn>
                              </p:par>
                              <p:par>
                                <p:cTn id="138" presetID="3" presetClass="entr" presetSubtype="10" fill="hold" nodeType="with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blinds(horizontal)">
                                      <p:cBhvr>
                                        <p:cTn id="140" dur="500"/>
                                        <p:tgtEl>
                                          <p:spTgt spid="92"/>
                                        </p:tgtEl>
                                      </p:cBhvr>
                                    </p:animEffect>
                                  </p:childTnLst>
                                </p:cTn>
                              </p:par>
                              <p:par>
                                <p:cTn id="141" presetID="3" presetClass="entr" presetSubtype="1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blinds(horizontal)">
                                      <p:cBhvr>
                                        <p:cTn id="143" dur="500"/>
                                        <p:tgtEl>
                                          <p:spTgt spid="93"/>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blinds(horizontal)">
                                      <p:cBhvr>
                                        <p:cTn id="146" dur="500"/>
                                        <p:tgtEl>
                                          <p:spTgt spid="95"/>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blinds(horizontal)">
                                      <p:cBhvr>
                                        <p:cTn id="149" dur="500"/>
                                        <p:tgtEl>
                                          <p:spTgt spid="96"/>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animEffect transition="in" filter="blinds(horizontal)">
                                      <p:cBhvr>
                                        <p:cTn id="152" dur="500"/>
                                        <p:tgtEl>
                                          <p:spTgt spid="97"/>
                                        </p:tgtEl>
                                      </p:cBhvr>
                                    </p:animEffect>
                                  </p:childTnLst>
                                </p:cTn>
                              </p:par>
                              <p:par>
                                <p:cTn id="153" presetID="3" presetClass="entr" presetSubtype="10" fill="hold" nodeType="with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blinds(horizontal)">
                                      <p:cBhvr>
                                        <p:cTn id="155" dur="500"/>
                                        <p:tgtEl>
                                          <p:spTgt spid="99"/>
                                        </p:tgtEl>
                                      </p:cBhvr>
                                    </p:animEffect>
                                  </p:childTnLst>
                                </p:cTn>
                              </p:par>
                              <p:par>
                                <p:cTn id="156" presetID="3" presetClass="entr" presetSubtype="10" fill="hold" nodeType="with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blinds(horizontal)">
                                      <p:cBhvr>
                                        <p:cTn id="158" dur="500"/>
                                        <p:tgtEl>
                                          <p:spTgt spid="101"/>
                                        </p:tgtEl>
                                      </p:cBhvr>
                                    </p:animEffect>
                                  </p:childTnLst>
                                </p:cTn>
                              </p:par>
                              <p:par>
                                <p:cTn id="159" presetID="3" presetClass="entr" presetSubtype="10" fill="hold" nodeType="with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blinds(horizontal)">
                                      <p:cBhvr>
                                        <p:cTn id="161" dur="500"/>
                                        <p:tgtEl>
                                          <p:spTgt spid="103"/>
                                        </p:tgtEl>
                                      </p:cBhvr>
                                    </p:animEffect>
                                  </p:childTnLst>
                                </p:cTn>
                              </p:par>
                              <p:par>
                                <p:cTn id="162" presetID="3" presetClass="entr" presetSubtype="10" fill="hold" nodeType="withEffect">
                                  <p:stCondLst>
                                    <p:cond delay="0"/>
                                  </p:stCondLst>
                                  <p:childTnLst>
                                    <p:set>
                                      <p:cBhvr>
                                        <p:cTn id="163" dur="1" fill="hold">
                                          <p:stCondLst>
                                            <p:cond delay="0"/>
                                          </p:stCondLst>
                                        </p:cTn>
                                        <p:tgtEl>
                                          <p:spTgt spid="105"/>
                                        </p:tgtEl>
                                        <p:attrNameLst>
                                          <p:attrName>style.visibility</p:attrName>
                                        </p:attrNameLst>
                                      </p:cBhvr>
                                      <p:to>
                                        <p:strVal val="visible"/>
                                      </p:to>
                                    </p:set>
                                    <p:animEffect transition="in" filter="blinds(horizontal)">
                                      <p:cBhvr>
                                        <p:cTn id="164" dur="500"/>
                                        <p:tgtEl>
                                          <p:spTgt spid="105"/>
                                        </p:tgtEl>
                                      </p:cBhvr>
                                    </p:animEffect>
                                  </p:childTnLst>
                                </p:cTn>
                              </p:par>
                              <p:par>
                                <p:cTn id="165" presetID="3" presetClass="entr" presetSubtype="10" fill="hold" nodeType="withEffect">
                                  <p:stCondLst>
                                    <p:cond delay="0"/>
                                  </p:stCondLst>
                                  <p:childTnLst>
                                    <p:set>
                                      <p:cBhvr>
                                        <p:cTn id="166" dur="1" fill="hold">
                                          <p:stCondLst>
                                            <p:cond delay="0"/>
                                          </p:stCondLst>
                                        </p:cTn>
                                        <p:tgtEl>
                                          <p:spTgt spid="107"/>
                                        </p:tgtEl>
                                        <p:attrNameLst>
                                          <p:attrName>style.visibility</p:attrName>
                                        </p:attrNameLst>
                                      </p:cBhvr>
                                      <p:to>
                                        <p:strVal val="visible"/>
                                      </p:to>
                                    </p:set>
                                    <p:animEffect transition="in" filter="blinds(horizontal)">
                                      <p:cBhvr>
                                        <p:cTn id="167" dur="500"/>
                                        <p:tgtEl>
                                          <p:spTgt spid="107"/>
                                        </p:tgtEl>
                                      </p:cBhvr>
                                    </p:animEffect>
                                  </p:childTnLst>
                                </p:cTn>
                              </p:par>
                              <p:par>
                                <p:cTn id="168" presetID="3" presetClass="entr" presetSubtype="10" fill="hold" nodeType="withEffect">
                                  <p:stCondLst>
                                    <p:cond delay="0"/>
                                  </p:stCondLst>
                                  <p:childTnLst>
                                    <p:set>
                                      <p:cBhvr>
                                        <p:cTn id="169" dur="1" fill="hold">
                                          <p:stCondLst>
                                            <p:cond delay="0"/>
                                          </p:stCondLst>
                                        </p:cTn>
                                        <p:tgtEl>
                                          <p:spTgt spid="109"/>
                                        </p:tgtEl>
                                        <p:attrNameLst>
                                          <p:attrName>style.visibility</p:attrName>
                                        </p:attrNameLst>
                                      </p:cBhvr>
                                      <p:to>
                                        <p:strVal val="visible"/>
                                      </p:to>
                                    </p:set>
                                    <p:animEffect transition="in" filter="blinds(horizontal)">
                                      <p:cBhvr>
                                        <p:cTn id="170" dur="500"/>
                                        <p:tgtEl>
                                          <p:spTgt spid="109"/>
                                        </p:tgtEl>
                                      </p:cBhvr>
                                    </p:animEffect>
                                  </p:childTnLst>
                                </p:cTn>
                              </p:par>
                              <p:par>
                                <p:cTn id="171" presetID="3" presetClass="entr" presetSubtype="10" fill="hold" nodeType="withEffect">
                                  <p:stCondLst>
                                    <p:cond delay="0"/>
                                  </p:stCondLst>
                                  <p:childTnLst>
                                    <p:set>
                                      <p:cBhvr>
                                        <p:cTn id="172" dur="1" fill="hold">
                                          <p:stCondLst>
                                            <p:cond delay="0"/>
                                          </p:stCondLst>
                                        </p:cTn>
                                        <p:tgtEl>
                                          <p:spTgt spid="115"/>
                                        </p:tgtEl>
                                        <p:attrNameLst>
                                          <p:attrName>style.visibility</p:attrName>
                                        </p:attrNameLst>
                                      </p:cBhvr>
                                      <p:to>
                                        <p:strVal val="visible"/>
                                      </p:to>
                                    </p:set>
                                    <p:animEffect transition="in" filter="blinds(horizontal)">
                                      <p:cBhvr>
                                        <p:cTn id="173" dur="500"/>
                                        <p:tgtEl>
                                          <p:spTgt spid="115"/>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116"/>
                                        </p:tgtEl>
                                        <p:attrNameLst>
                                          <p:attrName>style.visibility</p:attrName>
                                        </p:attrNameLst>
                                      </p:cBhvr>
                                      <p:to>
                                        <p:strVal val="visible"/>
                                      </p:to>
                                    </p:set>
                                    <p:animEffect transition="in" filter="blinds(horizontal)">
                                      <p:cBhvr>
                                        <p:cTn id="176" dur="500"/>
                                        <p:tgtEl>
                                          <p:spTgt spid="116"/>
                                        </p:tgtEl>
                                      </p:cBhvr>
                                    </p:animEffect>
                                  </p:childTnLst>
                                </p:cTn>
                              </p:par>
                              <p:par>
                                <p:cTn id="177" presetID="3" presetClass="entr" presetSubtype="10"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blinds(horizontal)">
                                      <p:cBhvr>
                                        <p:cTn id="179" dur="500"/>
                                        <p:tgtEl>
                                          <p:spTgt spid="118"/>
                                        </p:tgtEl>
                                      </p:cBhvr>
                                    </p:animEffect>
                                  </p:childTnLst>
                                </p:cTn>
                              </p:par>
                              <p:par>
                                <p:cTn id="180" presetID="3" presetClass="entr" presetSubtype="10" fill="hold" nodeType="withEffect">
                                  <p:stCondLst>
                                    <p:cond delay="0"/>
                                  </p:stCondLst>
                                  <p:childTnLst>
                                    <p:set>
                                      <p:cBhvr>
                                        <p:cTn id="181" dur="1" fill="hold">
                                          <p:stCondLst>
                                            <p:cond delay="0"/>
                                          </p:stCondLst>
                                        </p:cTn>
                                        <p:tgtEl>
                                          <p:spTgt spid="120"/>
                                        </p:tgtEl>
                                        <p:attrNameLst>
                                          <p:attrName>style.visibility</p:attrName>
                                        </p:attrNameLst>
                                      </p:cBhvr>
                                      <p:to>
                                        <p:strVal val="visible"/>
                                      </p:to>
                                    </p:set>
                                    <p:animEffect transition="in" filter="blinds(horizontal)">
                                      <p:cBhvr>
                                        <p:cTn id="182" dur="500"/>
                                        <p:tgtEl>
                                          <p:spTgt spid="120"/>
                                        </p:tgtEl>
                                      </p:cBhvr>
                                    </p:animEffect>
                                  </p:childTnLst>
                                </p:cTn>
                              </p:par>
                              <p:par>
                                <p:cTn id="183" presetID="3" presetClass="entr" presetSubtype="10" fill="hold" nodeType="withEffect">
                                  <p:stCondLst>
                                    <p:cond delay="0"/>
                                  </p:stCondLst>
                                  <p:childTnLst>
                                    <p:set>
                                      <p:cBhvr>
                                        <p:cTn id="184" dur="1" fill="hold">
                                          <p:stCondLst>
                                            <p:cond delay="0"/>
                                          </p:stCondLst>
                                        </p:cTn>
                                        <p:tgtEl>
                                          <p:spTgt spid="122"/>
                                        </p:tgtEl>
                                        <p:attrNameLst>
                                          <p:attrName>style.visibility</p:attrName>
                                        </p:attrNameLst>
                                      </p:cBhvr>
                                      <p:to>
                                        <p:strVal val="visible"/>
                                      </p:to>
                                    </p:set>
                                    <p:animEffect transition="in" filter="blinds(horizontal)">
                                      <p:cBhvr>
                                        <p:cTn id="185" dur="500"/>
                                        <p:tgtEl>
                                          <p:spTgt spid="122"/>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123"/>
                                        </p:tgtEl>
                                        <p:attrNameLst>
                                          <p:attrName>style.visibility</p:attrName>
                                        </p:attrNameLst>
                                      </p:cBhvr>
                                      <p:to>
                                        <p:strVal val="visible"/>
                                      </p:to>
                                    </p:set>
                                    <p:animEffect transition="in" filter="blinds(horizontal)">
                                      <p:cBhvr>
                                        <p:cTn id="188" dur="500"/>
                                        <p:tgtEl>
                                          <p:spTgt spid="123"/>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124"/>
                                        </p:tgtEl>
                                        <p:attrNameLst>
                                          <p:attrName>style.visibility</p:attrName>
                                        </p:attrNameLst>
                                      </p:cBhvr>
                                      <p:to>
                                        <p:strVal val="visible"/>
                                      </p:to>
                                    </p:set>
                                    <p:animEffect transition="in" filter="blinds(horizontal)">
                                      <p:cBhvr>
                                        <p:cTn id="191" dur="500"/>
                                        <p:tgtEl>
                                          <p:spTgt spid="124"/>
                                        </p:tgtEl>
                                      </p:cBhvr>
                                    </p:animEffect>
                                  </p:childTnLst>
                                </p:cTn>
                              </p:par>
                              <p:par>
                                <p:cTn id="192" presetID="3" presetClass="entr" presetSubtype="10" fill="hold" nodeType="withEffect">
                                  <p:stCondLst>
                                    <p:cond delay="0"/>
                                  </p:stCondLst>
                                  <p:childTnLst>
                                    <p:set>
                                      <p:cBhvr>
                                        <p:cTn id="193" dur="1" fill="hold">
                                          <p:stCondLst>
                                            <p:cond delay="0"/>
                                          </p:stCondLst>
                                        </p:cTn>
                                        <p:tgtEl>
                                          <p:spTgt spid="126"/>
                                        </p:tgtEl>
                                        <p:attrNameLst>
                                          <p:attrName>style.visibility</p:attrName>
                                        </p:attrNameLst>
                                      </p:cBhvr>
                                      <p:to>
                                        <p:strVal val="visible"/>
                                      </p:to>
                                    </p:set>
                                    <p:animEffect transition="in" filter="blinds(horizontal)">
                                      <p:cBhvr>
                                        <p:cTn id="194" dur="500"/>
                                        <p:tgtEl>
                                          <p:spTgt spid="126"/>
                                        </p:tgtEl>
                                      </p:cBhvr>
                                    </p:animEffect>
                                  </p:childTnLst>
                                </p:cTn>
                              </p:par>
                              <p:par>
                                <p:cTn id="195" presetID="3" presetClass="entr" presetSubtype="10" fill="hold" nodeType="withEffect">
                                  <p:stCondLst>
                                    <p:cond delay="0"/>
                                  </p:stCondLst>
                                  <p:childTnLst>
                                    <p:set>
                                      <p:cBhvr>
                                        <p:cTn id="196" dur="1" fill="hold">
                                          <p:stCondLst>
                                            <p:cond delay="0"/>
                                          </p:stCondLst>
                                        </p:cTn>
                                        <p:tgtEl>
                                          <p:spTgt spid="128"/>
                                        </p:tgtEl>
                                        <p:attrNameLst>
                                          <p:attrName>style.visibility</p:attrName>
                                        </p:attrNameLst>
                                      </p:cBhvr>
                                      <p:to>
                                        <p:strVal val="visible"/>
                                      </p:to>
                                    </p:set>
                                    <p:animEffect transition="in" filter="blinds(horizontal)">
                                      <p:cBhvr>
                                        <p:cTn id="197" dur="500"/>
                                        <p:tgtEl>
                                          <p:spTgt spid="128"/>
                                        </p:tgtEl>
                                      </p:cBhvr>
                                    </p:animEffect>
                                  </p:childTnLst>
                                </p:cTn>
                              </p:par>
                              <p:par>
                                <p:cTn id="198" presetID="3" presetClass="entr" presetSubtype="10" fill="hold" nodeType="withEffect">
                                  <p:stCondLst>
                                    <p:cond delay="0"/>
                                  </p:stCondLst>
                                  <p:childTnLst>
                                    <p:set>
                                      <p:cBhvr>
                                        <p:cTn id="199" dur="1" fill="hold">
                                          <p:stCondLst>
                                            <p:cond delay="0"/>
                                          </p:stCondLst>
                                        </p:cTn>
                                        <p:tgtEl>
                                          <p:spTgt spid="130"/>
                                        </p:tgtEl>
                                        <p:attrNameLst>
                                          <p:attrName>style.visibility</p:attrName>
                                        </p:attrNameLst>
                                      </p:cBhvr>
                                      <p:to>
                                        <p:strVal val="visible"/>
                                      </p:to>
                                    </p:set>
                                    <p:animEffect transition="in" filter="blinds(horizontal)">
                                      <p:cBhvr>
                                        <p:cTn id="200" dur="500"/>
                                        <p:tgtEl>
                                          <p:spTgt spid="130"/>
                                        </p:tgtEl>
                                      </p:cBhvr>
                                    </p:animEffect>
                                  </p:childTnLst>
                                </p:cTn>
                              </p:par>
                              <p:par>
                                <p:cTn id="201" presetID="3" presetClass="entr" presetSubtype="10" fill="hold" nodeType="withEffect">
                                  <p:stCondLst>
                                    <p:cond delay="0"/>
                                  </p:stCondLst>
                                  <p:childTnLst>
                                    <p:set>
                                      <p:cBhvr>
                                        <p:cTn id="202" dur="1" fill="hold">
                                          <p:stCondLst>
                                            <p:cond delay="0"/>
                                          </p:stCondLst>
                                        </p:cTn>
                                        <p:tgtEl>
                                          <p:spTgt spid="132"/>
                                        </p:tgtEl>
                                        <p:attrNameLst>
                                          <p:attrName>style.visibility</p:attrName>
                                        </p:attrNameLst>
                                      </p:cBhvr>
                                      <p:to>
                                        <p:strVal val="visible"/>
                                      </p:to>
                                    </p:set>
                                    <p:animEffect transition="in" filter="blinds(horizontal)">
                                      <p:cBhvr>
                                        <p:cTn id="203" dur="500"/>
                                        <p:tgtEl>
                                          <p:spTgt spid="132"/>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34"/>
                                        </p:tgtEl>
                                        <p:attrNameLst>
                                          <p:attrName>style.visibility</p:attrName>
                                        </p:attrNameLst>
                                      </p:cBhvr>
                                      <p:to>
                                        <p:strVal val="visible"/>
                                      </p:to>
                                    </p:set>
                                    <p:animEffect transition="in" filter="blinds(horizontal)">
                                      <p:cBhvr>
                                        <p:cTn id="208"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43" grpId="0"/>
      <p:bldP spid="44" grpId="0"/>
      <p:bldP spid="45" grpId="0"/>
      <p:bldP spid="35" grpId="0" animBg="1"/>
      <p:bldP spid="37" grpId="0" animBg="1"/>
      <p:bldP spid="39" grpId="0" animBg="1"/>
      <p:bldP spid="41" grpId="0" animBg="1"/>
      <p:bldP spid="47" grpId="0" animBg="1"/>
      <p:bldP spid="48" grpId="0" animBg="1"/>
      <p:bldP spid="65" grpId="0" animBg="1"/>
      <p:bldP spid="66" grpId="0" animBg="1"/>
      <p:bldP spid="67" grpId="0" animBg="1"/>
      <p:bldP spid="68" grpId="0" animBg="1"/>
      <p:bldP spid="69" grpId="0" animBg="1"/>
      <p:bldP spid="70" grpId="0" animBg="1"/>
      <p:bldP spid="71" grpId="0" animBg="1"/>
      <p:bldP spid="80" grpId="0" animBg="1"/>
      <p:bldP spid="81" grpId="0" animBg="1"/>
      <p:bldP spid="82" grpId="0" animBg="1"/>
      <p:bldP spid="83" grpId="0" animBg="1"/>
      <p:bldP spid="84" grpId="0" animBg="1"/>
      <p:bldP spid="85" grpId="0" animBg="1"/>
      <p:bldP spid="86" grpId="0" animBg="1"/>
      <p:bldP spid="95" grpId="0" animBg="1"/>
      <p:bldP spid="96" grpId="0" animBg="1"/>
      <p:bldP spid="97" grpId="0" animBg="1"/>
      <p:bldP spid="116" grpId="0" animBg="1"/>
      <p:bldP spid="123" grpId="0" animBg="1"/>
      <p:bldP spid="124" grpId="0" animBg="1"/>
      <p:bldP spid="1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15988" y="0"/>
            <a:ext cx="7467600" cy="685800"/>
          </a:xfrm>
        </p:spPr>
        <p:txBody>
          <a:bodyPr/>
          <a:lstStyle/>
          <a:p>
            <a:pPr algn="ctr"/>
            <a:r>
              <a:rPr lang="en-US" b="1" smtClean="0"/>
              <a:t>Graph Search Queries</a:t>
            </a:r>
          </a:p>
        </p:txBody>
      </p:sp>
      <p:sp>
        <p:nvSpPr>
          <p:cNvPr id="40963" name="Slide Number Placeholder 3"/>
          <p:cNvSpPr>
            <a:spLocks noGrp="1"/>
          </p:cNvSpPr>
          <p:nvPr>
            <p:ph type="sldNum" sz="quarter" idx="12"/>
          </p:nvPr>
        </p:nvSpPr>
        <p:spPr>
          <a:xfrm>
            <a:off x="8534400" y="6413500"/>
            <a:ext cx="609600" cy="520700"/>
          </a:xfrm>
          <a:noFill/>
        </p:spPr>
        <p:txBody>
          <a:bodyPr/>
          <a:lstStyle/>
          <a:p>
            <a:fld id="{9EBE9C23-E104-4939-A4E2-C7725C54662A}" type="slidenum">
              <a:rPr lang="en-US" smtClean="0">
                <a:solidFill>
                  <a:schemeClr val="bg2">
                    <a:lumMod val="10000"/>
                  </a:schemeClr>
                </a:solidFill>
              </a:rPr>
              <a:pPr/>
              <a:t>25</a:t>
            </a:fld>
            <a:endParaRPr lang="en-US" dirty="0" smtClean="0">
              <a:solidFill>
                <a:schemeClr val="bg2">
                  <a:lumMod val="10000"/>
                </a:schemeClr>
              </a:solidFill>
            </a:endParaRPr>
          </a:p>
        </p:txBody>
      </p:sp>
      <p:sp>
        <p:nvSpPr>
          <p:cNvPr id="40966"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9" name="Rounded Rectangular Callout 8"/>
          <p:cNvSpPr/>
          <p:nvPr/>
        </p:nvSpPr>
        <p:spPr>
          <a:xfrm>
            <a:off x="4343400" y="1065213"/>
            <a:ext cx="4116388" cy="1296987"/>
          </a:xfrm>
          <a:prstGeom prst="wedgeRoundRectCallout">
            <a:avLst>
              <a:gd name="adj1" fmla="val -81007"/>
              <a:gd name="adj2" fmla="val 938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dirty="0">
                <a:solidFill>
                  <a:schemeClr val="tx1"/>
                </a:solidFill>
              </a:rPr>
              <a:t>Find all occurrences </a:t>
            </a:r>
            <a:r>
              <a:rPr lang="en-US" sz="2000" dirty="0">
                <a:solidFill>
                  <a:schemeClr val="tx1"/>
                </a:solidFill>
              </a:rPr>
              <a:t>of a query graph in a large target network (exact and approximate).  </a:t>
            </a:r>
          </a:p>
        </p:txBody>
      </p:sp>
      <p:sp>
        <p:nvSpPr>
          <p:cNvPr id="44" name="TextBox 43"/>
          <p:cNvSpPr txBox="1"/>
          <p:nvPr/>
        </p:nvSpPr>
        <p:spPr>
          <a:xfrm>
            <a:off x="3810000" y="5697538"/>
            <a:ext cx="384175" cy="400050"/>
          </a:xfrm>
          <a:prstGeom prst="rect">
            <a:avLst/>
          </a:prstGeom>
          <a:noFill/>
        </p:spPr>
        <p:txBody>
          <a:bodyPr wrap="none">
            <a:spAutoFit/>
          </a:bodyPr>
          <a:lstStyle/>
          <a:p>
            <a:pPr>
              <a:defRPr/>
            </a:pPr>
            <a:r>
              <a:rPr lang="en-US" sz="2000" dirty="0">
                <a:solidFill>
                  <a:schemeClr val="accent5">
                    <a:lumMod val="50000"/>
                  </a:schemeClr>
                </a:solidFill>
              </a:rPr>
              <a:t>G</a:t>
            </a:r>
            <a:endParaRPr lang="en-US" sz="2000" baseline="-25000" dirty="0">
              <a:solidFill>
                <a:schemeClr val="accent5">
                  <a:lumMod val="50000"/>
                </a:schemeClr>
              </a:solidFill>
            </a:endParaRPr>
          </a:p>
        </p:txBody>
      </p:sp>
      <p:sp>
        <p:nvSpPr>
          <p:cNvPr id="45" name="TextBox 44"/>
          <p:cNvSpPr txBox="1"/>
          <p:nvPr/>
        </p:nvSpPr>
        <p:spPr>
          <a:xfrm>
            <a:off x="6781800" y="3790950"/>
            <a:ext cx="384175" cy="400050"/>
          </a:xfrm>
          <a:prstGeom prst="rect">
            <a:avLst/>
          </a:prstGeom>
          <a:noFill/>
        </p:spPr>
        <p:txBody>
          <a:bodyPr wrap="none">
            <a:spAutoFit/>
          </a:bodyPr>
          <a:lstStyle/>
          <a:p>
            <a:pPr>
              <a:defRPr/>
            </a:pPr>
            <a:r>
              <a:rPr lang="en-US" sz="2000" dirty="0">
                <a:solidFill>
                  <a:schemeClr val="accent5">
                    <a:lumMod val="50000"/>
                  </a:schemeClr>
                </a:solidFill>
              </a:rPr>
              <a:t>Q</a:t>
            </a:r>
          </a:p>
        </p:txBody>
      </p:sp>
      <p:sp>
        <p:nvSpPr>
          <p:cNvPr id="41" name="Oval 40"/>
          <p:cNvSpPr/>
          <p:nvPr/>
        </p:nvSpPr>
        <p:spPr>
          <a:xfrm>
            <a:off x="6858000" y="310515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47" name="Oval 46"/>
          <p:cNvSpPr/>
          <p:nvPr/>
        </p:nvSpPr>
        <p:spPr>
          <a:xfrm>
            <a:off x="6324600" y="2571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6324600" y="363855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4" name="Straight Connector 53"/>
          <p:cNvCxnSpPr>
            <a:stCxn id="47" idx="5"/>
            <a:endCxn id="41" idx="1"/>
          </p:cNvCxnSpPr>
          <p:nvPr/>
        </p:nvCxnSpPr>
        <p:spPr>
          <a:xfrm>
            <a:off x="6650038" y="289718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1" idx="3"/>
            <a:endCxn id="48" idx="7"/>
          </p:cNvCxnSpPr>
          <p:nvPr/>
        </p:nvCxnSpPr>
        <p:spPr>
          <a:xfrm flipH="1">
            <a:off x="6650038" y="343058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4"/>
            <a:endCxn id="48" idx="0"/>
          </p:cNvCxnSpPr>
          <p:nvPr/>
        </p:nvCxnSpPr>
        <p:spPr>
          <a:xfrm>
            <a:off x="6515100" y="295275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24400" y="4572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51816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5181600" y="5105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32766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2895600" y="4572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85" name="Oval 84"/>
          <p:cNvSpPr/>
          <p:nvPr/>
        </p:nvSpPr>
        <p:spPr>
          <a:xfrm>
            <a:off x="23622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2362200" y="51054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9" name="Straight Connector 88"/>
          <p:cNvCxnSpPr>
            <a:stCxn id="85" idx="5"/>
            <a:endCxn id="84" idx="1"/>
          </p:cNvCxnSpPr>
          <p:nvPr/>
        </p:nvCxnSpPr>
        <p:spPr>
          <a:xfrm>
            <a:off x="2686050" y="4364038"/>
            <a:ext cx="265113"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3"/>
            <a:endCxn id="86" idx="7"/>
          </p:cNvCxnSpPr>
          <p:nvPr/>
        </p:nvCxnSpPr>
        <p:spPr>
          <a:xfrm flipH="1">
            <a:off x="2686050" y="489743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1" idx="3"/>
            <a:endCxn id="80" idx="7"/>
          </p:cNvCxnSpPr>
          <p:nvPr/>
        </p:nvCxnSpPr>
        <p:spPr>
          <a:xfrm flipH="1">
            <a:off x="5049838" y="4364038"/>
            <a:ext cx="1873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0" idx="5"/>
            <a:endCxn id="82" idx="1"/>
          </p:cNvCxnSpPr>
          <p:nvPr/>
        </p:nvCxnSpPr>
        <p:spPr>
          <a:xfrm>
            <a:off x="5049838" y="4897438"/>
            <a:ext cx="1873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343400" y="40386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3276600" y="5105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4343400" y="5105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9" name="Straight Connector 98"/>
          <p:cNvCxnSpPr>
            <a:stCxn id="83" idx="6"/>
            <a:endCxn id="95" idx="2"/>
          </p:cNvCxnSpPr>
          <p:nvPr/>
        </p:nvCxnSpPr>
        <p:spPr>
          <a:xfrm>
            <a:off x="3657600" y="42291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3" idx="3"/>
            <a:endCxn id="84" idx="0"/>
          </p:cNvCxnSpPr>
          <p:nvPr/>
        </p:nvCxnSpPr>
        <p:spPr>
          <a:xfrm flipH="1">
            <a:off x="3086100" y="436403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4" idx="4"/>
            <a:endCxn id="96" idx="1"/>
          </p:cNvCxnSpPr>
          <p:nvPr/>
        </p:nvCxnSpPr>
        <p:spPr>
          <a:xfrm>
            <a:off x="3086100" y="49530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6" idx="6"/>
            <a:endCxn id="97" idx="2"/>
          </p:cNvCxnSpPr>
          <p:nvPr/>
        </p:nvCxnSpPr>
        <p:spPr>
          <a:xfrm>
            <a:off x="3657600" y="52959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5" idx="5"/>
            <a:endCxn id="80" idx="0"/>
          </p:cNvCxnSpPr>
          <p:nvPr/>
        </p:nvCxnSpPr>
        <p:spPr>
          <a:xfrm>
            <a:off x="4668838" y="4364038"/>
            <a:ext cx="246062"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0" idx="4"/>
            <a:endCxn id="97" idx="7"/>
          </p:cNvCxnSpPr>
          <p:nvPr/>
        </p:nvCxnSpPr>
        <p:spPr>
          <a:xfrm flipH="1">
            <a:off x="4668838" y="4953000"/>
            <a:ext cx="246062"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1" idx="4"/>
            <a:endCxn id="82" idx="0"/>
          </p:cNvCxnSpPr>
          <p:nvPr/>
        </p:nvCxnSpPr>
        <p:spPr>
          <a:xfrm>
            <a:off x="5372100" y="44196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3810000" y="45720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8" name="Straight Connector 117"/>
          <p:cNvCxnSpPr>
            <a:stCxn id="85" idx="4"/>
            <a:endCxn id="86" idx="0"/>
          </p:cNvCxnSpPr>
          <p:nvPr/>
        </p:nvCxnSpPr>
        <p:spPr>
          <a:xfrm>
            <a:off x="2552700" y="44196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84" idx="6"/>
            <a:endCxn id="116" idx="2"/>
          </p:cNvCxnSpPr>
          <p:nvPr/>
        </p:nvCxnSpPr>
        <p:spPr>
          <a:xfrm>
            <a:off x="3276600" y="47625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6"/>
            <a:endCxn id="80" idx="2"/>
          </p:cNvCxnSpPr>
          <p:nvPr/>
        </p:nvCxnSpPr>
        <p:spPr>
          <a:xfrm>
            <a:off x="4191000" y="47625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1446213" y="45720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6400800" y="45720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125"/>
          <p:cNvCxnSpPr>
            <a:stCxn id="85" idx="3"/>
            <a:endCxn id="123" idx="0"/>
          </p:cNvCxnSpPr>
          <p:nvPr/>
        </p:nvCxnSpPr>
        <p:spPr>
          <a:xfrm flipH="1">
            <a:off x="1636713" y="4364038"/>
            <a:ext cx="781050"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4"/>
            <a:endCxn id="86" idx="1"/>
          </p:cNvCxnSpPr>
          <p:nvPr/>
        </p:nvCxnSpPr>
        <p:spPr>
          <a:xfrm>
            <a:off x="1636713" y="4953000"/>
            <a:ext cx="78105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1" idx="6"/>
            <a:endCxn id="124" idx="0"/>
          </p:cNvCxnSpPr>
          <p:nvPr/>
        </p:nvCxnSpPr>
        <p:spPr>
          <a:xfrm>
            <a:off x="5562600" y="4229100"/>
            <a:ext cx="1028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4" idx="4"/>
            <a:endCxn id="82" idx="6"/>
          </p:cNvCxnSpPr>
          <p:nvPr/>
        </p:nvCxnSpPr>
        <p:spPr>
          <a:xfrm flipH="1">
            <a:off x="5562600" y="4953000"/>
            <a:ext cx="1028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132013" y="3886200"/>
            <a:ext cx="1220787"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4648200" y="3886200"/>
            <a:ext cx="1219200"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ectangle 103"/>
          <p:cNvSpPr/>
          <p:nvPr/>
        </p:nvSpPr>
        <p:spPr>
          <a:xfrm>
            <a:off x="455613" y="2438400"/>
            <a:ext cx="3049587" cy="762000"/>
          </a:xfrm>
          <a:prstGeom prst="rect">
            <a:avLst/>
          </a:prstGeom>
          <a:solidFill>
            <a:schemeClr val="tx2">
              <a:lumMod val="60000"/>
              <a:lumOff val="40000"/>
              <a:alpha val="18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
        <p:nvSpPr>
          <p:cNvPr id="53" name="Content Placeholder 2"/>
          <p:cNvSpPr>
            <a:spLocks noGrp="1" noChangeArrowheads="1"/>
          </p:cNvSpPr>
          <p:nvPr>
            <p:ph sz="quarter" idx="1"/>
          </p:nvPr>
        </p:nvSpPr>
        <p:spPr>
          <a:xfrm>
            <a:off x="685800" y="1447800"/>
            <a:ext cx="7696200" cy="4038600"/>
          </a:xfrm>
        </p:spPr>
        <p:txBody>
          <a:bodyPr/>
          <a:lstStyle/>
          <a:p>
            <a:pPr marL="396875" indent="-396875" algn="just" defTabSz="914363">
              <a:lnSpc>
                <a:spcPct val="90000"/>
              </a:lnSpc>
              <a:buBlip>
                <a:blip r:embed="rId5"/>
              </a:buBlip>
            </a:pPr>
            <a:r>
              <a:rPr lang="en-US" altLang="zh-CN" sz="2300" dirty="0" smtClean="0"/>
              <a:t>Containment Query</a:t>
            </a:r>
          </a:p>
          <a:p>
            <a:pPr marL="396875" indent="-396875" algn="just" defTabSz="914363">
              <a:lnSpc>
                <a:spcPct val="90000"/>
              </a:lnSpc>
              <a:buBlip>
                <a:blip r:embed="rId5"/>
              </a:buBlip>
            </a:pPr>
            <a:endParaRPr lang="en-US" altLang="zh-CN" sz="1500" b="1" dirty="0" smtClean="0"/>
          </a:p>
          <a:p>
            <a:pPr marL="396875" indent="-396875" algn="just" defTabSz="914363">
              <a:lnSpc>
                <a:spcPct val="90000"/>
              </a:lnSpc>
              <a:buBlip>
                <a:blip r:embed="rId5"/>
              </a:buBlip>
            </a:pPr>
            <a:r>
              <a:rPr lang="en-US" altLang="zh-CN" sz="2200" b="1" dirty="0" smtClean="0"/>
              <a:t>Similarity Query</a:t>
            </a:r>
          </a:p>
          <a:p>
            <a:pPr marL="396875" indent="-396875" algn="just" defTabSz="914363">
              <a:lnSpc>
                <a:spcPct val="90000"/>
              </a:lnSpc>
              <a:buBlip>
                <a:blip r:embed="rId5"/>
              </a:buBlip>
            </a:pPr>
            <a:endParaRPr lang="en-US" altLang="zh-CN" sz="1500" dirty="0" smtClean="0"/>
          </a:p>
          <a:p>
            <a:pPr marL="396875" indent="-396875" algn="just" defTabSz="914363">
              <a:lnSpc>
                <a:spcPct val="90000"/>
              </a:lnSpc>
              <a:buBlip>
                <a:blip r:embed="rId5"/>
              </a:buBlip>
            </a:pPr>
            <a:r>
              <a:rPr lang="en-US" altLang="zh-CN" sz="2200" dirty="0" smtClean="0"/>
              <a:t>Matching Query</a:t>
            </a:r>
          </a:p>
          <a:p>
            <a:pPr eaLnBrk="1" hangingPunct="1">
              <a:buFont typeface="Wingdings" pitchFamily="2" charset="2"/>
              <a:buChar char="v"/>
            </a:pPr>
            <a:endParaRPr lang="en-US" altLang="zh-CN" sz="1000" dirty="0" smtClean="0"/>
          </a:p>
          <a:p>
            <a:pPr eaLnBrk="1" hangingPunct="1"/>
            <a:endParaRPr lang="en-US" altLang="zh-CN" sz="2300"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par>
                                <p:cTn id="22" presetID="3" presetClass="entr" presetSubtype="1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linds(horizontal)">
                                      <p:cBhvr>
                                        <p:cTn id="24" dur="500"/>
                                        <p:tgtEl>
                                          <p:spTgt spid="54"/>
                                        </p:tgtEl>
                                      </p:cBhvr>
                                    </p:animEffect>
                                  </p:childTnLst>
                                </p:cTn>
                              </p:par>
                              <p:par>
                                <p:cTn id="25" presetID="3" presetClass="entr" presetSubtype="1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par>
                                <p:cTn id="28" presetID="3" presetClass="entr" presetSubtype="1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linds(horizontal)">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linds(horizontal)">
                                      <p:cBhvr>
                                        <p:cTn id="35" dur="500"/>
                                        <p:tgtEl>
                                          <p:spTgt spid="4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blinds(horizontal)">
                                      <p:cBhvr>
                                        <p:cTn id="38" dur="500"/>
                                        <p:tgtEl>
                                          <p:spTgt spid="8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linds(horizontal)">
                                      <p:cBhvr>
                                        <p:cTn id="41" dur="500"/>
                                        <p:tgtEl>
                                          <p:spTgt spid="8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blinds(horizontal)">
                                      <p:cBhvr>
                                        <p:cTn id="44" dur="500"/>
                                        <p:tgtEl>
                                          <p:spTgt spid="8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blinds(horizontal)">
                                      <p:cBhvr>
                                        <p:cTn id="47" dur="500"/>
                                        <p:tgtEl>
                                          <p:spTgt spid="8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linds(horizontal)">
                                      <p:cBhvr>
                                        <p:cTn id="50" dur="500"/>
                                        <p:tgtEl>
                                          <p:spTgt spid="8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blinds(horizontal)">
                                      <p:cBhvr>
                                        <p:cTn id="53" dur="500"/>
                                        <p:tgtEl>
                                          <p:spTgt spid="8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blinds(horizontal)">
                                      <p:cBhvr>
                                        <p:cTn id="56" dur="500"/>
                                        <p:tgtEl>
                                          <p:spTgt spid="86"/>
                                        </p:tgtEl>
                                      </p:cBhvr>
                                    </p:animEffect>
                                  </p:childTnLst>
                                </p:cTn>
                              </p:par>
                              <p:par>
                                <p:cTn id="57" presetID="3" presetClass="entr" presetSubtype="1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blinds(horizontal)">
                                      <p:cBhvr>
                                        <p:cTn id="59" dur="500"/>
                                        <p:tgtEl>
                                          <p:spTgt spid="89"/>
                                        </p:tgtEl>
                                      </p:cBhvr>
                                    </p:animEffect>
                                  </p:childTnLst>
                                </p:cTn>
                              </p:par>
                              <p:par>
                                <p:cTn id="60" presetID="3" presetClass="entr" presetSubtype="10" fill="hold"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blinds(horizontal)">
                                      <p:cBhvr>
                                        <p:cTn id="62" dur="500"/>
                                        <p:tgtEl>
                                          <p:spTgt spid="90"/>
                                        </p:tgtEl>
                                      </p:cBhvr>
                                    </p:animEffect>
                                  </p:childTnLst>
                                </p:cTn>
                              </p:par>
                              <p:par>
                                <p:cTn id="63" presetID="3" presetClass="entr" presetSubtype="1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blinds(horizontal)">
                                      <p:cBhvr>
                                        <p:cTn id="65" dur="500"/>
                                        <p:tgtEl>
                                          <p:spTgt spid="92"/>
                                        </p:tgtEl>
                                      </p:cBhvr>
                                    </p:animEffect>
                                  </p:childTnLst>
                                </p:cTn>
                              </p:par>
                              <p:par>
                                <p:cTn id="66" presetID="3" presetClass="entr" presetSubtype="10"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blinds(horizontal)">
                                      <p:cBhvr>
                                        <p:cTn id="68" dur="500"/>
                                        <p:tgtEl>
                                          <p:spTgt spid="9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blinds(horizontal)">
                                      <p:cBhvr>
                                        <p:cTn id="71" dur="500"/>
                                        <p:tgtEl>
                                          <p:spTgt spid="9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blinds(horizontal)">
                                      <p:cBhvr>
                                        <p:cTn id="74" dur="500"/>
                                        <p:tgtEl>
                                          <p:spTgt spid="9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blinds(horizontal)">
                                      <p:cBhvr>
                                        <p:cTn id="77" dur="500"/>
                                        <p:tgtEl>
                                          <p:spTgt spid="97"/>
                                        </p:tgtEl>
                                      </p:cBhvr>
                                    </p:animEffect>
                                  </p:childTnLst>
                                </p:cTn>
                              </p:par>
                              <p:par>
                                <p:cTn id="78" presetID="3" presetClass="entr" presetSubtype="1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blinds(horizontal)">
                                      <p:cBhvr>
                                        <p:cTn id="80" dur="500"/>
                                        <p:tgtEl>
                                          <p:spTgt spid="99"/>
                                        </p:tgtEl>
                                      </p:cBhvr>
                                    </p:animEffect>
                                  </p:childTnLst>
                                </p:cTn>
                              </p:par>
                              <p:par>
                                <p:cTn id="81" presetID="3" presetClass="entr" presetSubtype="10"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blinds(horizontal)">
                                      <p:cBhvr>
                                        <p:cTn id="83" dur="500"/>
                                        <p:tgtEl>
                                          <p:spTgt spid="101"/>
                                        </p:tgtEl>
                                      </p:cBhvr>
                                    </p:animEffect>
                                  </p:childTnLst>
                                </p:cTn>
                              </p:par>
                              <p:par>
                                <p:cTn id="84" presetID="3" presetClass="entr" presetSubtype="10" fill="hold"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blinds(horizontal)">
                                      <p:cBhvr>
                                        <p:cTn id="86" dur="500"/>
                                        <p:tgtEl>
                                          <p:spTgt spid="103"/>
                                        </p:tgtEl>
                                      </p:cBhvr>
                                    </p:animEffect>
                                  </p:childTnLst>
                                </p:cTn>
                              </p:par>
                              <p:par>
                                <p:cTn id="87" presetID="3" presetClass="entr" presetSubtype="10" fill="hold" nodeType="with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blinds(horizontal)">
                                      <p:cBhvr>
                                        <p:cTn id="89" dur="500"/>
                                        <p:tgtEl>
                                          <p:spTgt spid="105"/>
                                        </p:tgtEl>
                                      </p:cBhvr>
                                    </p:animEffect>
                                  </p:childTnLst>
                                </p:cTn>
                              </p:par>
                              <p:par>
                                <p:cTn id="90" presetID="3" presetClass="entr" presetSubtype="10" fill="hold"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blinds(horizontal)">
                                      <p:cBhvr>
                                        <p:cTn id="92" dur="500"/>
                                        <p:tgtEl>
                                          <p:spTgt spid="107"/>
                                        </p:tgtEl>
                                      </p:cBhvr>
                                    </p:animEffect>
                                  </p:childTnLst>
                                </p:cTn>
                              </p:par>
                              <p:par>
                                <p:cTn id="93" presetID="3" presetClass="entr" presetSubtype="1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blinds(horizontal)">
                                      <p:cBhvr>
                                        <p:cTn id="95" dur="500"/>
                                        <p:tgtEl>
                                          <p:spTgt spid="109"/>
                                        </p:tgtEl>
                                      </p:cBhvr>
                                    </p:animEffect>
                                  </p:childTnLst>
                                </p:cTn>
                              </p:par>
                              <p:par>
                                <p:cTn id="96" presetID="3" presetClass="entr" presetSubtype="10" fill="hold"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blinds(horizontal)">
                                      <p:cBhvr>
                                        <p:cTn id="98" dur="500"/>
                                        <p:tgtEl>
                                          <p:spTgt spid="11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blinds(horizontal)">
                                      <p:cBhvr>
                                        <p:cTn id="101" dur="500"/>
                                        <p:tgtEl>
                                          <p:spTgt spid="116"/>
                                        </p:tgtEl>
                                      </p:cBhvr>
                                    </p:animEffect>
                                  </p:childTnLst>
                                </p:cTn>
                              </p:par>
                              <p:par>
                                <p:cTn id="102" presetID="3" presetClass="entr" presetSubtype="10" fill="hold"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blinds(horizontal)">
                                      <p:cBhvr>
                                        <p:cTn id="104" dur="500"/>
                                        <p:tgtEl>
                                          <p:spTgt spid="118"/>
                                        </p:tgtEl>
                                      </p:cBhvr>
                                    </p:animEffect>
                                  </p:childTnLst>
                                </p:cTn>
                              </p:par>
                              <p:par>
                                <p:cTn id="105" presetID="3" presetClass="entr" presetSubtype="10" fill="hold" nodeType="withEffect">
                                  <p:stCondLst>
                                    <p:cond delay="0"/>
                                  </p:stCondLst>
                                  <p:childTnLst>
                                    <p:set>
                                      <p:cBhvr>
                                        <p:cTn id="106" dur="1" fill="hold">
                                          <p:stCondLst>
                                            <p:cond delay="0"/>
                                          </p:stCondLst>
                                        </p:cTn>
                                        <p:tgtEl>
                                          <p:spTgt spid="120"/>
                                        </p:tgtEl>
                                        <p:attrNameLst>
                                          <p:attrName>style.visibility</p:attrName>
                                        </p:attrNameLst>
                                      </p:cBhvr>
                                      <p:to>
                                        <p:strVal val="visible"/>
                                      </p:to>
                                    </p:set>
                                    <p:animEffect transition="in" filter="blinds(horizontal)">
                                      <p:cBhvr>
                                        <p:cTn id="107" dur="500"/>
                                        <p:tgtEl>
                                          <p:spTgt spid="120"/>
                                        </p:tgtEl>
                                      </p:cBhvr>
                                    </p:animEffect>
                                  </p:childTnLst>
                                </p:cTn>
                              </p:par>
                              <p:par>
                                <p:cTn id="108" presetID="3" presetClass="entr" presetSubtype="1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blinds(horizontal)">
                                      <p:cBhvr>
                                        <p:cTn id="110" dur="500"/>
                                        <p:tgtEl>
                                          <p:spTgt spid="122"/>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blinds(horizontal)">
                                      <p:cBhvr>
                                        <p:cTn id="113" dur="500"/>
                                        <p:tgtEl>
                                          <p:spTgt spid="123"/>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blinds(horizontal)">
                                      <p:cBhvr>
                                        <p:cTn id="116" dur="500"/>
                                        <p:tgtEl>
                                          <p:spTgt spid="124"/>
                                        </p:tgtEl>
                                      </p:cBhvr>
                                    </p:animEffect>
                                  </p:childTnLst>
                                </p:cTn>
                              </p:par>
                              <p:par>
                                <p:cTn id="117" presetID="3" presetClass="entr" presetSubtype="10" fill="hold" nodeType="withEffect">
                                  <p:stCondLst>
                                    <p:cond delay="0"/>
                                  </p:stCondLst>
                                  <p:childTnLst>
                                    <p:set>
                                      <p:cBhvr>
                                        <p:cTn id="118" dur="1" fill="hold">
                                          <p:stCondLst>
                                            <p:cond delay="0"/>
                                          </p:stCondLst>
                                        </p:cTn>
                                        <p:tgtEl>
                                          <p:spTgt spid="126"/>
                                        </p:tgtEl>
                                        <p:attrNameLst>
                                          <p:attrName>style.visibility</p:attrName>
                                        </p:attrNameLst>
                                      </p:cBhvr>
                                      <p:to>
                                        <p:strVal val="visible"/>
                                      </p:to>
                                    </p:set>
                                    <p:animEffect transition="in" filter="blinds(horizontal)">
                                      <p:cBhvr>
                                        <p:cTn id="119" dur="500"/>
                                        <p:tgtEl>
                                          <p:spTgt spid="126"/>
                                        </p:tgtEl>
                                      </p:cBhvr>
                                    </p:animEffect>
                                  </p:childTnLst>
                                </p:cTn>
                              </p:par>
                              <p:par>
                                <p:cTn id="120" presetID="3" presetClass="entr" presetSubtype="10" fill="hold" nodeType="with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blinds(horizontal)">
                                      <p:cBhvr>
                                        <p:cTn id="122" dur="500"/>
                                        <p:tgtEl>
                                          <p:spTgt spid="128"/>
                                        </p:tgtEl>
                                      </p:cBhvr>
                                    </p:animEffect>
                                  </p:childTnLst>
                                </p:cTn>
                              </p:par>
                              <p:par>
                                <p:cTn id="123" presetID="3" presetClass="entr" presetSubtype="10" fill="hold" nodeType="with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blinds(horizontal)">
                                      <p:cBhvr>
                                        <p:cTn id="125" dur="500"/>
                                        <p:tgtEl>
                                          <p:spTgt spid="130"/>
                                        </p:tgtEl>
                                      </p:cBhvr>
                                    </p:animEffect>
                                  </p:childTnLst>
                                </p:cTn>
                              </p:par>
                              <p:par>
                                <p:cTn id="126" presetID="3" presetClass="entr" presetSubtype="10" fill="hold" nodeType="with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blinds(horizontal)">
                                      <p:cBhvr>
                                        <p:cTn id="128" dur="500"/>
                                        <p:tgtEl>
                                          <p:spTgt spid="132"/>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2"/>
                                        </p:tgtEl>
                                        <p:attrNameLst>
                                          <p:attrName>style.visibility</p:attrName>
                                        </p:attrNameLst>
                                      </p:cBhvr>
                                      <p:to>
                                        <p:strVal val="visible"/>
                                      </p:to>
                                    </p:set>
                                    <p:animEffect transition="in" filter="blinds(horizontal)">
                                      <p:cBhvr>
                                        <p:cTn id="133" dur="500"/>
                                        <p:tgtEl>
                                          <p:spTgt spid="102"/>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00"/>
                                        </p:tgtEl>
                                        <p:attrNameLst>
                                          <p:attrName>style.visibility</p:attrName>
                                        </p:attrNameLst>
                                      </p:cBhvr>
                                      <p:to>
                                        <p:strVal val="visible"/>
                                      </p:to>
                                    </p:set>
                                    <p:animEffect transition="in" filter="blinds(horizontal)">
                                      <p:cBhvr>
                                        <p:cTn id="136" dur="500"/>
                                        <p:tgtEl>
                                          <p:spTgt spid="100"/>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104"/>
                                        </p:tgtEl>
                                        <p:attrNameLst>
                                          <p:attrName>style.visibility</p:attrName>
                                        </p:attrNameLst>
                                      </p:cBhvr>
                                      <p:to>
                                        <p:strVal val="visible"/>
                                      </p:to>
                                    </p:set>
                                    <p:animEffect transition="in" filter="blinds(horizontal)">
                                      <p:cBhvr>
                                        <p:cTn id="14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 grpId="0"/>
      <p:bldP spid="45" grpId="0"/>
      <p:bldP spid="41" grpId="0" animBg="1"/>
      <p:bldP spid="47" grpId="0" animBg="1"/>
      <p:bldP spid="48" grpId="0" animBg="1"/>
      <p:bldP spid="80" grpId="0" animBg="1"/>
      <p:bldP spid="81" grpId="0" animBg="1"/>
      <p:bldP spid="82" grpId="0" animBg="1"/>
      <p:bldP spid="83" grpId="0" animBg="1"/>
      <p:bldP spid="84" grpId="0" animBg="1"/>
      <p:bldP spid="85" grpId="0" animBg="1"/>
      <p:bldP spid="86" grpId="0" animBg="1"/>
      <p:bldP spid="95" grpId="0" animBg="1"/>
      <p:bldP spid="96" grpId="0" animBg="1"/>
      <p:bldP spid="97" grpId="0" animBg="1"/>
      <p:bldP spid="116" grpId="0" animBg="1"/>
      <p:bldP spid="123" grpId="0" animBg="1"/>
      <p:bldP spid="124" grpId="0" animBg="1"/>
      <p:bldP spid="100" grpId="0" animBg="1"/>
      <p:bldP spid="102" grpId="0" animBg="1"/>
      <p:bldP spid="10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0"/>
            <a:ext cx="7467600" cy="608013"/>
          </a:xfrm>
        </p:spPr>
        <p:txBody>
          <a:bodyPr/>
          <a:lstStyle/>
          <a:p>
            <a:pPr algn="ctr"/>
            <a:r>
              <a:rPr lang="en-US" b="1" dirty="0" smtClean="0"/>
              <a:t>Containment Query</a:t>
            </a:r>
          </a:p>
        </p:txBody>
      </p:sp>
      <p:sp>
        <p:nvSpPr>
          <p:cNvPr id="41987" name="Slide Number Placeholder 3"/>
          <p:cNvSpPr>
            <a:spLocks noGrp="1"/>
          </p:cNvSpPr>
          <p:nvPr>
            <p:ph type="sldNum" sz="quarter" idx="12"/>
          </p:nvPr>
        </p:nvSpPr>
        <p:spPr>
          <a:xfrm>
            <a:off x="8534400" y="6413500"/>
            <a:ext cx="609600" cy="520700"/>
          </a:xfrm>
          <a:noFill/>
        </p:spPr>
        <p:txBody>
          <a:bodyPr/>
          <a:lstStyle/>
          <a:p>
            <a:fld id="{23347745-52DE-4A1C-AD15-A6EDA0F6D9BD}" type="slidenum">
              <a:rPr lang="en-US" smtClean="0">
                <a:solidFill>
                  <a:schemeClr val="bg2">
                    <a:lumMod val="10000"/>
                  </a:schemeClr>
                </a:solidFill>
              </a:rPr>
              <a:pPr/>
              <a:t>26</a:t>
            </a:fld>
            <a:endParaRPr lang="en-US" dirty="0" smtClean="0">
              <a:solidFill>
                <a:schemeClr val="bg2">
                  <a:lumMod val="10000"/>
                </a:schemeClr>
              </a:solidFill>
            </a:endParaRPr>
          </a:p>
        </p:txBody>
      </p:sp>
      <p:sp>
        <p:nvSpPr>
          <p:cNvPr id="41990"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52" name="Content Placeholder 7"/>
          <p:cNvSpPr txBox="1">
            <a:spLocks/>
          </p:cNvSpPr>
          <p:nvPr/>
        </p:nvSpPr>
        <p:spPr bwMode="auto">
          <a:xfrm>
            <a:off x="228600" y="1066800"/>
            <a:ext cx="4192587" cy="4953000"/>
          </a:xfrm>
          <a:prstGeom prst="rect">
            <a:avLst/>
          </a:prstGeom>
          <a:noFill/>
          <a:ln w="9525">
            <a:noFill/>
            <a:miter lim="800000"/>
            <a:headEnd/>
            <a:tailEnd/>
          </a:ln>
        </p:spPr>
        <p:txBody>
          <a:bodyPr>
            <a:normAutofit/>
          </a:bodyPr>
          <a:lstStyle/>
          <a:p>
            <a:pPr marL="396875" indent="-396875" defTabSz="914363">
              <a:lnSpc>
                <a:spcPct val="90000"/>
              </a:lnSpc>
              <a:buBlip>
                <a:blip r:embed="rId4"/>
              </a:buBlip>
            </a:pPr>
            <a:r>
              <a:rPr lang="en-US" sz="2200" kern="0" dirty="0" smtClean="0">
                <a:latin typeface="+mn-lt"/>
                <a:ea typeface="+mn-ea"/>
                <a:sym typeface="Century Schoolbook" pitchFamily="18" charset="0"/>
              </a:rPr>
              <a:t>Subgraph </a:t>
            </a:r>
            <a:r>
              <a:rPr lang="en-US" sz="2200" kern="0" dirty="0">
                <a:latin typeface="+mn-lt"/>
                <a:ea typeface="+mn-ea"/>
                <a:sym typeface="Century Schoolbook" pitchFamily="18" charset="0"/>
              </a:rPr>
              <a:t>Isomorphism Problem is </a:t>
            </a:r>
            <a:r>
              <a:rPr lang="en-US" sz="2200" b="1" kern="0" dirty="0" smtClean="0">
                <a:latin typeface="+mn-lt"/>
                <a:ea typeface="+mn-ea"/>
                <a:sym typeface="Century Schoolbook" pitchFamily="18" charset="0"/>
              </a:rPr>
              <a:t>NP-hard</a:t>
            </a:r>
            <a:r>
              <a:rPr lang="en-US" sz="2200" kern="0" dirty="0" smtClean="0">
                <a:latin typeface="+mn-lt"/>
                <a:ea typeface="+mn-ea"/>
                <a:sym typeface="Century Schoolbook" pitchFamily="18" charset="0"/>
              </a:rPr>
              <a:t>.</a:t>
            </a:r>
          </a:p>
          <a:p>
            <a:pPr marL="396875" indent="-396875" algn="just" defTabSz="914363">
              <a:lnSpc>
                <a:spcPct val="90000"/>
              </a:lnSpc>
              <a:buBlip>
                <a:blip r:embed="rId4"/>
              </a:buBlip>
            </a:pPr>
            <a:endParaRPr lang="en-US" sz="2200" kern="0" dirty="0" smtClean="0">
              <a:sym typeface="Century Schoolbook" pitchFamily="18" charset="0"/>
            </a:endParaRPr>
          </a:p>
          <a:p>
            <a:pPr marL="396875" indent="-396875" algn="just" defTabSz="914363">
              <a:lnSpc>
                <a:spcPct val="90000"/>
              </a:lnSpc>
              <a:buBlip>
                <a:blip r:embed="rId4"/>
              </a:buBlip>
            </a:pPr>
            <a:r>
              <a:rPr lang="en-US" sz="2200" kern="0" dirty="0" smtClean="0">
                <a:latin typeface="+mn-lt"/>
                <a:ea typeface="+mn-ea"/>
                <a:sym typeface="Century Schoolbook" pitchFamily="18" charset="0"/>
              </a:rPr>
              <a:t>Filtering </a:t>
            </a:r>
            <a:r>
              <a:rPr lang="en-US" sz="2200" kern="0" dirty="0">
                <a:latin typeface="+mn-lt"/>
                <a:ea typeface="+mn-ea"/>
                <a:sym typeface="Century Schoolbook" pitchFamily="18" charset="0"/>
              </a:rPr>
              <a:t>and </a:t>
            </a:r>
            <a:r>
              <a:rPr lang="en-US" sz="2200" kern="0" dirty="0" smtClean="0">
                <a:latin typeface="+mn-lt"/>
                <a:ea typeface="+mn-ea"/>
                <a:sym typeface="Century Schoolbook" pitchFamily="18" charset="0"/>
              </a:rPr>
              <a:t>Verification</a:t>
            </a:r>
          </a:p>
          <a:p>
            <a:pPr marL="396875" indent="-396875" algn="just" defTabSz="914363">
              <a:lnSpc>
                <a:spcPct val="90000"/>
              </a:lnSpc>
              <a:buBlip>
                <a:blip r:embed="rId4"/>
              </a:buBlip>
            </a:pPr>
            <a:endParaRPr lang="en-US" sz="2200" b="1" kern="0" dirty="0" smtClean="0">
              <a:sym typeface="Century Schoolbook" pitchFamily="18" charset="0"/>
            </a:endParaRPr>
          </a:p>
          <a:p>
            <a:pPr marL="396875" indent="-396875" algn="just" defTabSz="914363">
              <a:lnSpc>
                <a:spcPct val="90000"/>
              </a:lnSpc>
              <a:buBlip>
                <a:blip r:embed="rId4"/>
              </a:buBlip>
            </a:pPr>
            <a:r>
              <a:rPr lang="en-US" sz="2200" b="1" kern="0" dirty="0" smtClean="0">
                <a:latin typeface="+mn-lt"/>
                <a:ea typeface="+mn-ea"/>
                <a:sym typeface="Century Schoolbook" pitchFamily="18" charset="0"/>
              </a:rPr>
              <a:t>Filtering </a:t>
            </a:r>
            <a:r>
              <a:rPr lang="en-US" sz="2200" b="1" kern="0" dirty="0">
                <a:latin typeface="+mn-lt"/>
                <a:ea typeface="+mn-ea"/>
                <a:sym typeface="Century Schoolbook" pitchFamily="18" charset="0"/>
              </a:rPr>
              <a:t>Phase: </a:t>
            </a:r>
            <a:endParaRPr lang="en-US" sz="2200" b="1" kern="0" dirty="0" smtClean="0">
              <a:latin typeface="+mn-lt"/>
              <a:ea typeface="+mn-ea"/>
              <a:sym typeface="Century Schoolbook" pitchFamily="18" charset="0"/>
            </a:endParaRPr>
          </a:p>
          <a:p>
            <a:pPr marL="396875" indent="-396875" algn="just" defTabSz="914363">
              <a:lnSpc>
                <a:spcPct val="90000"/>
              </a:lnSpc>
            </a:pPr>
            <a:r>
              <a:rPr lang="en-US" sz="2200" b="1" kern="0" dirty="0" smtClean="0">
                <a:sym typeface="Century Schoolbook" pitchFamily="18" charset="0"/>
              </a:rPr>
              <a:t>      </a:t>
            </a:r>
            <a:r>
              <a:rPr lang="en-US" sz="1000" b="1" kern="0" dirty="0" smtClean="0">
                <a:sym typeface="Century Schoolbook" pitchFamily="18" charset="0"/>
              </a:rPr>
              <a:t> </a:t>
            </a:r>
            <a:r>
              <a:rPr lang="en-US" sz="2200" kern="0" dirty="0" smtClean="0">
                <a:latin typeface="+mn-lt"/>
                <a:ea typeface="+mn-ea"/>
                <a:sym typeface="Century Schoolbook" pitchFamily="18" charset="0"/>
              </a:rPr>
              <a:t>Feature-based </a:t>
            </a:r>
            <a:r>
              <a:rPr lang="en-US" sz="2200" kern="0" dirty="0">
                <a:latin typeface="+mn-lt"/>
                <a:ea typeface="+mn-ea"/>
                <a:sym typeface="Century Schoolbook" pitchFamily="18" charset="0"/>
              </a:rPr>
              <a:t>index is used to filter out the negative results and  generate a candidate sets</a:t>
            </a:r>
            <a:r>
              <a:rPr lang="en-US" sz="2200" kern="0" dirty="0" smtClean="0">
                <a:latin typeface="+mn-lt"/>
                <a:ea typeface="+mn-ea"/>
                <a:sym typeface="Century Schoolbook" pitchFamily="18" charset="0"/>
              </a:rPr>
              <a:t>. </a:t>
            </a:r>
          </a:p>
          <a:p>
            <a:pPr marL="396875" indent="-396875" algn="just" defTabSz="914363">
              <a:lnSpc>
                <a:spcPct val="90000"/>
              </a:lnSpc>
              <a:buBlip>
                <a:blip r:embed="rId4"/>
              </a:buBlip>
            </a:pPr>
            <a:endParaRPr lang="en-US" sz="2200" b="1" kern="0" dirty="0" smtClean="0">
              <a:sym typeface="Century Schoolbook" pitchFamily="18" charset="0"/>
            </a:endParaRPr>
          </a:p>
          <a:p>
            <a:pPr marL="396875" indent="-396875" algn="just" defTabSz="914363">
              <a:lnSpc>
                <a:spcPct val="90000"/>
              </a:lnSpc>
              <a:buBlip>
                <a:blip r:embed="rId4"/>
              </a:buBlip>
            </a:pPr>
            <a:r>
              <a:rPr lang="en-US" sz="2200" b="1" kern="0" dirty="0" smtClean="0">
                <a:latin typeface="+mn-lt"/>
                <a:ea typeface="+mn-ea"/>
                <a:sym typeface="Century Schoolbook" pitchFamily="18" charset="0"/>
              </a:rPr>
              <a:t>Verification </a:t>
            </a:r>
            <a:r>
              <a:rPr lang="en-US" sz="2200" b="1" kern="0" dirty="0">
                <a:latin typeface="+mn-lt"/>
                <a:ea typeface="+mn-ea"/>
                <a:sym typeface="Century Schoolbook" pitchFamily="18" charset="0"/>
              </a:rPr>
              <a:t>Phase:</a:t>
            </a:r>
          </a:p>
          <a:p>
            <a:pPr marL="274638" indent="-274638" algn="just" defTabSz="0" eaLnBrk="0" hangingPunct="0">
              <a:spcBef>
                <a:spcPts val="600"/>
              </a:spcBef>
              <a:buClr>
                <a:schemeClr val="accent1"/>
              </a:buClr>
              <a:buSzPct val="70000"/>
              <a:defRPr/>
            </a:pPr>
            <a:r>
              <a:rPr lang="en-US" sz="2200" b="1" kern="0" dirty="0">
                <a:latin typeface="+mn-lt"/>
                <a:ea typeface="+mn-ea"/>
                <a:sym typeface="Century Schoolbook" pitchFamily="18" charset="0"/>
              </a:rPr>
              <a:t>    </a:t>
            </a:r>
            <a:r>
              <a:rPr lang="en-US" sz="2200" kern="0" dirty="0">
                <a:latin typeface="+mn-lt"/>
                <a:ea typeface="+mn-ea"/>
                <a:sym typeface="Century Schoolbook" pitchFamily="18" charset="0"/>
              </a:rPr>
              <a:t>Precise Subgraph Isomorphism Testing to generate final results from the candidate set. </a:t>
            </a:r>
            <a:endParaRPr lang="en-US" kern="0" dirty="0">
              <a:latin typeface="+mn-lt"/>
              <a:ea typeface="+mn-ea"/>
              <a:sym typeface="Century Schoolbook" pitchFamily="18" charset="0"/>
            </a:endParaRPr>
          </a:p>
        </p:txBody>
      </p:sp>
      <p:sp>
        <p:nvSpPr>
          <p:cNvPr id="53" name="Oval 52"/>
          <p:cNvSpPr/>
          <p:nvPr/>
        </p:nvSpPr>
        <p:spPr>
          <a:xfrm>
            <a:off x="5483225" y="2112962"/>
            <a:ext cx="382587"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6323012" y="2112962"/>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5483225" y="3179762"/>
            <a:ext cx="382587"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6323012" y="3179762"/>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7618412" y="24384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7618412" y="3429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8380412" y="2438400"/>
            <a:ext cx="382588" cy="381000"/>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8380412" y="3429000"/>
            <a:ext cx="382588"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7162800" y="20574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7543800" y="1009651"/>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8535988" y="1085851"/>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7" name="Straight Connector 66"/>
          <p:cNvCxnSpPr>
            <a:stCxn id="53" idx="4"/>
            <a:endCxn id="57" idx="0"/>
          </p:cNvCxnSpPr>
          <p:nvPr/>
        </p:nvCxnSpPr>
        <p:spPr>
          <a:xfrm>
            <a:off x="5675312" y="2493962"/>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3" idx="6"/>
            <a:endCxn id="55" idx="2"/>
          </p:cNvCxnSpPr>
          <p:nvPr/>
        </p:nvCxnSpPr>
        <p:spPr>
          <a:xfrm>
            <a:off x="5865812" y="2303462"/>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5" idx="4"/>
            <a:endCxn id="59" idx="0"/>
          </p:cNvCxnSpPr>
          <p:nvPr/>
        </p:nvCxnSpPr>
        <p:spPr>
          <a:xfrm>
            <a:off x="6513512" y="2493962"/>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7" idx="6"/>
            <a:endCxn id="59" idx="2"/>
          </p:cNvCxnSpPr>
          <p:nvPr/>
        </p:nvCxnSpPr>
        <p:spPr>
          <a:xfrm>
            <a:off x="5865812" y="3370262"/>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3" idx="5"/>
          </p:cNvCxnSpPr>
          <p:nvPr/>
        </p:nvCxnSpPr>
        <p:spPr>
          <a:xfrm>
            <a:off x="5808662" y="2438400"/>
            <a:ext cx="590550" cy="741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0" idx="4"/>
            <a:endCxn id="61" idx="0"/>
          </p:cNvCxnSpPr>
          <p:nvPr/>
        </p:nvCxnSpPr>
        <p:spPr>
          <a:xfrm>
            <a:off x="7808912" y="28194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0" idx="6"/>
            <a:endCxn id="62" idx="2"/>
          </p:cNvCxnSpPr>
          <p:nvPr/>
        </p:nvCxnSpPr>
        <p:spPr>
          <a:xfrm>
            <a:off x="7999412" y="26289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2" idx="4"/>
            <a:endCxn id="63" idx="0"/>
          </p:cNvCxnSpPr>
          <p:nvPr/>
        </p:nvCxnSpPr>
        <p:spPr>
          <a:xfrm>
            <a:off x="8572500" y="28194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5" idx="3"/>
            <a:endCxn id="64" idx="0"/>
          </p:cNvCxnSpPr>
          <p:nvPr/>
        </p:nvCxnSpPr>
        <p:spPr>
          <a:xfrm flipH="1">
            <a:off x="7353300" y="1334855"/>
            <a:ext cx="246296" cy="722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5" idx="6"/>
            <a:endCxn id="66" idx="1"/>
          </p:cNvCxnSpPr>
          <p:nvPr/>
        </p:nvCxnSpPr>
        <p:spPr>
          <a:xfrm flipV="1">
            <a:off x="7924800" y="1141413"/>
            <a:ext cx="666750" cy="58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6" idx="3"/>
            <a:endCxn id="64" idx="7"/>
          </p:cNvCxnSpPr>
          <p:nvPr/>
        </p:nvCxnSpPr>
        <p:spPr>
          <a:xfrm flipH="1">
            <a:off x="7488004" y="1411055"/>
            <a:ext cx="1103780" cy="702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75362" y="3638550"/>
            <a:ext cx="477838"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79" name="TextBox 78"/>
          <p:cNvSpPr txBox="1"/>
          <p:nvPr/>
        </p:nvSpPr>
        <p:spPr>
          <a:xfrm>
            <a:off x="8001000" y="3562350"/>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87" name="TextBox 86"/>
          <p:cNvSpPr txBox="1"/>
          <p:nvPr/>
        </p:nvSpPr>
        <p:spPr>
          <a:xfrm>
            <a:off x="8001000" y="1752600"/>
            <a:ext cx="384175" cy="400050"/>
          </a:xfrm>
          <a:prstGeom prst="rect">
            <a:avLst/>
          </a:prstGeom>
          <a:noFill/>
        </p:spPr>
        <p:txBody>
          <a:bodyPr wrap="none">
            <a:spAutoFit/>
          </a:bodyPr>
          <a:lstStyle/>
          <a:p>
            <a:pPr>
              <a:defRPr/>
            </a:pPr>
            <a:r>
              <a:rPr lang="en-US" sz="2000" dirty="0">
                <a:solidFill>
                  <a:schemeClr val="accent5">
                    <a:lumMod val="50000"/>
                  </a:schemeClr>
                </a:solidFill>
              </a:rPr>
              <a:t>Q</a:t>
            </a:r>
          </a:p>
        </p:txBody>
      </p:sp>
      <p:sp>
        <p:nvSpPr>
          <p:cNvPr id="88" name="Oval 87"/>
          <p:cNvSpPr/>
          <p:nvPr/>
        </p:nvSpPr>
        <p:spPr>
          <a:xfrm>
            <a:off x="4724400" y="1905000"/>
            <a:ext cx="2439988" cy="1828800"/>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4953000" y="3941762"/>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5638800" y="3941762"/>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4953000" y="4475162"/>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a:off x="5638800" y="4475162"/>
            <a:ext cx="382588"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4953000" y="5008562"/>
            <a:ext cx="382588"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5638800" y="5008562"/>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4953000" y="5465762"/>
            <a:ext cx="382588"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a:xfrm>
            <a:off x="5638800" y="5465762"/>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4" name="Straight Connector 113"/>
          <p:cNvCxnSpPr>
            <a:stCxn id="91" idx="6"/>
            <a:endCxn id="94" idx="2"/>
          </p:cNvCxnSpPr>
          <p:nvPr/>
        </p:nvCxnSpPr>
        <p:spPr>
          <a:xfrm>
            <a:off x="5334000" y="413226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98" idx="6"/>
            <a:endCxn id="106" idx="2"/>
          </p:cNvCxnSpPr>
          <p:nvPr/>
        </p:nvCxnSpPr>
        <p:spPr>
          <a:xfrm>
            <a:off x="5334000" y="466566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08" idx="6"/>
            <a:endCxn id="110" idx="2"/>
          </p:cNvCxnSpPr>
          <p:nvPr/>
        </p:nvCxnSpPr>
        <p:spPr>
          <a:xfrm>
            <a:off x="5335588" y="5199062"/>
            <a:ext cx="3032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11" idx="6"/>
            <a:endCxn id="112" idx="2"/>
          </p:cNvCxnSpPr>
          <p:nvPr/>
        </p:nvCxnSpPr>
        <p:spPr>
          <a:xfrm>
            <a:off x="5335588" y="5656262"/>
            <a:ext cx="3032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6227763" y="3922712"/>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133" name="TextBox 132"/>
          <p:cNvSpPr txBox="1"/>
          <p:nvPr/>
        </p:nvSpPr>
        <p:spPr>
          <a:xfrm>
            <a:off x="6227763" y="4456112"/>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134" name="TextBox 133"/>
          <p:cNvSpPr txBox="1"/>
          <p:nvPr/>
        </p:nvSpPr>
        <p:spPr>
          <a:xfrm>
            <a:off x="6227763" y="4989512"/>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135" name="TextBox 134"/>
          <p:cNvSpPr txBox="1"/>
          <p:nvPr/>
        </p:nvSpPr>
        <p:spPr>
          <a:xfrm>
            <a:off x="6227763" y="5446712"/>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136" name="Oval 135"/>
          <p:cNvSpPr/>
          <p:nvPr/>
        </p:nvSpPr>
        <p:spPr>
          <a:xfrm>
            <a:off x="4953000" y="5922962"/>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5638800" y="592455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9" name="Straight Connector 138"/>
          <p:cNvCxnSpPr>
            <a:stCxn id="136" idx="6"/>
            <a:endCxn id="137" idx="2"/>
          </p:cNvCxnSpPr>
          <p:nvPr/>
        </p:nvCxnSpPr>
        <p:spPr>
          <a:xfrm>
            <a:off x="5334000" y="611346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6227763" y="5905500"/>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141" name="TextBox 140"/>
          <p:cNvSpPr txBox="1"/>
          <p:nvPr/>
        </p:nvSpPr>
        <p:spPr>
          <a:xfrm>
            <a:off x="6781800" y="4456112"/>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142" name="TextBox 141"/>
          <p:cNvSpPr txBox="1"/>
          <p:nvPr/>
        </p:nvSpPr>
        <p:spPr>
          <a:xfrm>
            <a:off x="6781800" y="4989512"/>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143" name="TextBox 142"/>
          <p:cNvSpPr txBox="1"/>
          <p:nvPr/>
        </p:nvSpPr>
        <p:spPr>
          <a:xfrm>
            <a:off x="6781800" y="5905500"/>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144" name="TextBox 143"/>
          <p:cNvSpPr txBox="1"/>
          <p:nvPr/>
        </p:nvSpPr>
        <p:spPr>
          <a:xfrm>
            <a:off x="6781800" y="3941762"/>
            <a:ext cx="439738" cy="400050"/>
          </a:xfrm>
          <a:prstGeom prst="rect">
            <a:avLst/>
          </a:prstGeom>
          <a:noFill/>
        </p:spPr>
        <p:txBody>
          <a:bodyPr wrap="none">
            <a:spAutoFit/>
          </a:bodyPr>
          <a:lstStyle/>
          <a:p>
            <a:pPr>
              <a:defRPr/>
            </a:pPr>
            <a:r>
              <a:rPr lang="en-US" sz="2000" dirty="0">
                <a:solidFill>
                  <a:schemeClr val="accent5">
                    <a:lumMod val="50000"/>
                  </a:schemeClr>
                </a:solidFill>
              </a:rPr>
              <a:t>---</a:t>
            </a:r>
            <a:endParaRPr lang="en-US" sz="2000" baseline="-25000" dirty="0">
              <a:solidFill>
                <a:schemeClr val="accent5">
                  <a:lumMod val="50000"/>
                </a:schemeClr>
              </a:solidFill>
            </a:endParaRPr>
          </a:p>
        </p:txBody>
      </p:sp>
      <p:sp>
        <p:nvSpPr>
          <p:cNvPr id="145" name="TextBox 144"/>
          <p:cNvSpPr txBox="1"/>
          <p:nvPr/>
        </p:nvSpPr>
        <p:spPr>
          <a:xfrm>
            <a:off x="6781800" y="5446712"/>
            <a:ext cx="439738" cy="400050"/>
          </a:xfrm>
          <a:prstGeom prst="rect">
            <a:avLst/>
          </a:prstGeom>
          <a:noFill/>
        </p:spPr>
        <p:txBody>
          <a:bodyPr wrap="none">
            <a:spAutoFit/>
          </a:bodyPr>
          <a:lstStyle/>
          <a:p>
            <a:pPr>
              <a:defRPr/>
            </a:pPr>
            <a:r>
              <a:rPr lang="en-US" sz="2000" dirty="0">
                <a:solidFill>
                  <a:schemeClr val="accent5">
                    <a:lumMod val="50000"/>
                  </a:schemeClr>
                </a:solidFill>
              </a:rPr>
              <a:t>---</a:t>
            </a:r>
            <a:endParaRPr lang="en-US" sz="2000" baseline="-25000" dirty="0">
              <a:solidFill>
                <a:schemeClr val="accent5">
                  <a:lumMod val="50000"/>
                </a:schemeClr>
              </a:solidFill>
            </a:endParaRPr>
          </a:p>
        </p:txBody>
      </p:sp>
      <p:sp>
        <p:nvSpPr>
          <p:cNvPr id="146" name="TextBox 145"/>
          <p:cNvSpPr txBox="1">
            <a:spLocks noChangeArrowheads="1"/>
          </p:cNvSpPr>
          <p:nvPr/>
        </p:nvSpPr>
        <p:spPr bwMode="auto">
          <a:xfrm>
            <a:off x="6096000" y="3962400"/>
            <a:ext cx="2406650" cy="400050"/>
          </a:xfrm>
          <a:prstGeom prst="rect">
            <a:avLst/>
          </a:prstGeom>
          <a:noFill/>
          <a:ln w="9525">
            <a:noFill/>
            <a:miter lim="800000"/>
            <a:headEnd/>
            <a:tailEnd/>
          </a:ln>
        </p:spPr>
        <p:txBody>
          <a:bodyPr wrap="none">
            <a:spAutoFit/>
          </a:bodyPr>
          <a:lstStyle/>
          <a:p>
            <a:r>
              <a:rPr lang="en-US" sz="2000" dirty="0"/>
              <a:t>Containment Query</a:t>
            </a:r>
            <a:endParaRPr lang="en-US" sz="2000" baseline="-25000" dirty="0"/>
          </a:p>
        </p:txBody>
      </p:sp>
      <p:sp>
        <p:nvSpPr>
          <p:cNvPr id="147" name="TextBox 146"/>
          <p:cNvSpPr txBox="1">
            <a:spLocks noChangeArrowheads="1"/>
          </p:cNvSpPr>
          <p:nvPr/>
        </p:nvSpPr>
        <p:spPr bwMode="auto">
          <a:xfrm>
            <a:off x="4953000" y="6438900"/>
            <a:ext cx="2279650" cy="400050"/>
          </a:xfrm>
          <a:prstGeom prst="rect">
            <a:avLst/>
          </a:prstGeom>
          <a:noFill/>
          <a:ln w="9525">
            <a:noFill/>
            <a:miter lim="800000"/>
            <a:headEnd/>
            <a:tailEnd/>
          </a:ln>
        </p:spPr>
        <p:txBody>
          <a:bodyPr wrap="none">
            <a:spAutoFit/>
          </a:bodyPr>
          <a:lstStyle/>
          <a:p>
            <a:r>
              <a:rPr lang="en-US" sz="2000"/>
              <a:t>Edge Based Index</a:t>
            </a:r>
            <a:endParaRPr lang="en-US" sz="2000" baseline="-25000"/>
          </a:p>
        </p:txBody>
      </p:sp>
      <p:sp>
        <p:nvSpPr>
          <p:cNvPr id="148" name="TextBox 147"/>
          <p:cNvSpPr txBox="1"/>
          <p:nvPr/>
        </p:nvSpPr>
        <p:spPr>
          <a:xfrm>
            <a:off x="7715250" y="3941762"/>
            <a:ext cx="382588" cy="400050"/>
          </a:xfrm>
          <a:prstGeom prst="rect">
            <a:avLst/>
          </a:prstGeom>
          <a:noFill/>
        </p:spPr>
        <p:txBody>
          <a:bodyPr wrap="none">
            <a:spAutoFit/>
          </a:bodyPr>
          <a:lstStyle/>
          <a:p>
            <a:pPr>
              <a:defRPr/>
            </a:pPr>
            <a:r>
              <a:rPr lang="en-US" sz="2000" dirty="0">
                <a:solidFill>
                  <a:schemeClr val="accent5">
                    <a:lumMod val="50000"/>
                  </a:schemeClr>
                </a:solidFill>
              </a:rPr>
              <a:t>Q</a:t>
            </a:r>
            <a:endParaRPr lang="en-US" sz="2000" baseline="-25000" dirty="0">
              <a:solidFill>
                <a:schemeClr val="accent5">
                  <a:lumMod val="50000"/>
                </a:schemeClr>
              </a:solidFill>
            </a:endParaRPr>
          </a:p>
        </p:txBody>
      </p:sp>
      <p:sp>
        <p:nvSpPr>
          <p:cNvPr id="149" name="TextBox 148"/>
          <p:cNvSpPr txBox="1"/>
          <p:nvPr/>
        </p:nvSpPr>
        <p:spPr>
          <a:xfrm>
            <a:off x="7697788" y="4989512"/>
            <a:ext cx="439737" cy="400050"/>
          </a:xfrm>
          <a:prstGeom prst="rect">
            <a:avLst/>
          </a:prstGeom>
          <a:noFill/>
        </p:spPr>
        <p:txBody>
          <a:bodyPr wrap="none">
            <a:spAutoFit/>
          </a:bodyPr>
          <a:lstStyle/>
          <a:p>
            <a:pPr>
              <a:defRPr/>
            </a:pPr>
            <a:r>
              <a:rPr lang="en-US" sz="2000" dirty="0">
                <a:solidFill>
                  <a:schemeClr val="accent5">
                    <a:lumMod val="50000"/>
                  </a:schemeClr>
                </a:solidFill>
              </a:rPr>
              <a:t>---</a:t>
            </a:r>
            <a:endParaRPr lang="en-US" sz="2000" baseline="-25000" dirty="0">
              <a:solidFill>
                <a:schemeClr val="accent5">
                  <a:lumMod val="50000"/>
                </a:schemeClr>
              </a:solidFill>
            </a:endParaRPr>
          </a:p>
        </p:txBody>
      </p:sp>
      <p:sp>
        <p:nvSpPr>
          <p:cNvPr id="150" name="TextBox 149"/>
          <p:cNvSpPr txBox="1"/>
          <p:nvPr/>
        </p:nvSpPr>
        <p:spPr>
          <a:xfrm>
            <a:off x="7697788" y="5903912"/>
            <a:ext cx="439737" cy="401638"/>
          </a:xfrm>
          <a:prstGeom prst="rect">
            <a:avLst/>
          </a:prstGeom>
          <a:noFill/>
        </p:spPr>
        <p:txBody>
          <a:bodyPr wrap="none">
            <a:spAutoFit/>
          </a:bodyPr>
          <a:lstStyle/>
          <a:p>
            <a:pPr>
              <a:defRPr/>
            </a:pPr>
            <a:r>
              <a:rPr lang="en-US" sz="2000" dirty="0">
                <a:solidFill>
                  <a:schemeClr val="accent5">
                    <a:lumMod val="50000"/>
                  </a:schemeClr>
                </a:solidFill>
              </a:rPr>
              <a:t>---</a:t>
            </a:r>
            <a:endParaRPr lang="en-US" sz="2000" baseline="-25000" dirty="0">
              <a:solidFill>
                <a:schemeClr val="accent5">
                  <a:lumMod val="50000"/>
                </a:schemeClr>
              </a:solidFill>
            </a:endParaRPr>
          </a:p>
        </p:txBody>
      </p:sp>
      <p:sp>
        <p:nvSpPr>
          <p:cNvPr id="151" name="TextBox 150"/>
          <p:cNvSpPr txBox="1"/>
          <p:nvPr/>
        </p:nvSpPr>
        <p:spPr>
          <a:xfrm>
            <a:off x="7697788" y="4456112"/>
            <a:ext cx="382587" cy="400050"/>
          </a:xfrm>
          <a:prstGeom prst="rect">
            <a:avLst/>
          </a:prstGeom>
          <a:noFill/>
        </p:spPr>
        <p:txBody>
          <a:bodyPr wrap="none">
            <a:spAutoFit/>
          </a:bodyPr>
          <a:lstStyle/>
          <a:p>
            <a:pPr>
              <a:defRPr/>
            </a:pPr>
            <a:r>
              <a:rPr lang="en-US" sz="2000" dirty="0">
                <a:solidFill>
                  <a:schemeClr val="accent5">
                    <a:lumMod val="50000"/>
                  </a:schemeClr>
                </a:solidFill>
              </a:rPr>
              <a:t>Q</a:t>
            </a:r>
            <a:endParaRPr lang="en-US" sz="2000" baseline="-25000" dirty="0">
              <a:solidFill>
                <a:schemeClr val="accent5">
                  <a:lumMod val="50000"/>
                </a:schemeClr>
              </a:solidFill>
            </a:endParaRPr>
          </a:p>
        </p:txBody>
      </p:sp>
      <p:sp>
        <p:nvSpPr>
          <p:cNvPr id="152" name="TextBox 151"/>
          <p:cNvSpPr txBox="1"/>
          <p:nvPr/>
        </p:nvSpPr>
        <p:spPr>
          <a:xfrm>
            <a:off x="7697788" y="5446712"/>
            <a:ext cx="382587" cy="400050"/>
          </a:xfrm>
          <a:prstGeom prst="rect">
            <a:avLst/>
          </a:prstGeom>
          <a:noFill/>
        </p:spPr>
        <p:txBody>
          <a:bodyPr wrap="none">
            <a:spAutoFit/>
          </a:bodyPr>
          <a:lstStyle/>
          <a:p>
            <a:pPr>
              <a:defRPr/>
            </a:pPr>
            <a:r>
              <a:rPr lang="en-US" sz="2000" dirty="0">
                <a:solidFill>
                  <a:schemeClr val="accent5">
                    <a:lumMod val="50000"/>
                  </a:schemeClr>
                </a:solidFill>
              </a:rPr>
              <a:t>Q</a:t>
            </a:r>
            <a:endParaRPr lang="en-US" sz="2000" baseline="-25000" dirty="0">
              <a:solidFill>
                <a:schemeClr val="accent5">
                  <a:lumMod val="50000"/>
                </a:schemeClr>
              </a:solidFill>
            </a:endParaRPr>
          </a:p>
        </p:txBody>
      </p:sp>
      <p:sp>
        <p:nvSpPr>
          <p:cNvPr id="153" name="TextBox 152"/>
          <p:cNvSpPr txBox="1">
            <a:spLocks noChangeArrowheads="1"/>
          </p:cNvSpPr>
          <p:nvPr/>
        </p:nvSpPr>
        <p:spPr bwMode="auto">
          <a:xfrm>
            <a:off x="6324600" y="6457950"/>
            <a:ext cx="1098550" cy="400050"/>
          </a:xfrm>
          <a:prstGeom prst="rect">
            <a:avLst/>
          </a:prstGeom>
          <a:noFill/>
          <a:ln w="9525">
            <a:noFill/>
            <a:miter lim="800000"/>
            <a:headEnd/>
            <a:tailEnd/>
          </a:ln>
        </p:spPr>
        <p:txBody>
          <a:bodyPr wrap="none">
            <a:spAutoFit/>
          </a:bodyPr>
          <a:lstStyle/>
          <a:p>
            <a:r>
              <a:rPr lang="en-US" sz="2000"/>
              <a:t>Filtering</a:t>
            </a:r>
            <a:endParaRPr lang="en-US" sz="2000" baseline="-25000"/>
          </a:p>
        </p:txBody>
      </p:sp>
      <p:pic>
        <p:nvPicPr>
          <p:cNvPr id="81"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8"/>
                                        </p:tgtEl>
                                      </p:cBhvr>
                                    </p:animEffect>
                                    <p:set>
                                      <p:cBhvr>
                                        <p:cTn id="7" dur="1" fill="hold">
                                          <p:stCondLst>
                                            <p:cond delay="499"/>
                                          </p:stCondLst>
                                        </p:cTn>
                                        <p:tgtEl>
                                          <p:spTgt spid="8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46"/>
                                        </p:tgtEl>
                                      </p:cBhvr>
                                    </p:animEffect>
                                    <p:set>
                                      <p:cBhvr>
                                        <p:cTn id="12" dur="1" fill="hold">
                                          <p:stCondLst>
                                            <p:cond delay="499"/>
                                          </p:stCondLst>
                                        </p:cTn>
                                        <p:tgtEl>
                                          <p:spTgt spid="1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blinds(horizontal)">
                                      <p:cBhvr>
                                        <p:cTn id="17" dur="500"/>
                                        <p:tgtEl>
                                          <p:spTgt spid="9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blinds(horizontal)">
                                      <p:cBhvr>
                                        <p:cTn id="20" dur="500"/>
                                        <p:tgtEl>
                                          <p:spTgt spid="9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blinds(horizontal)">
                                      <p:cBhvr>
                                        <p:cTn id="23" dur="500"/>
                                        <p:tgtEl>
                                          <p:spTgt spid="9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blinds(horizontal)">
                                      <p:cBhvr>
                                        <p:cTn id="26" dur="500"/>
                                        <p:tgtEl>
                                          <p:spTgt spid="10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blinds(horizontal)">
                                      <p:cBhvr>
                                        <p:cTn id="29" dur="500"/>
                                        <p:tgtEl>
                                          <p:spTgt spid="10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blinds(horizontal)">
                                      <p:cBhvr>
                                        <p:cTn id="32" dur="500"/>
                                        <p:tgtEl>
                                          <p:spTgt spid="1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blinds(horizontal)">
                                      <p:cBhvr>
                                        <p:cTn id="35" dur="500"/>
                                        <p:tgtEl>
                                          <p:spTgt spid="1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blinds(horizontal)">
                                      <p:cBhvr>
                                        <p:cTn id="38" dur="500"/>
                                        <p:tgtEl>
                                          <p:spTgt spid="112"/>
                                        </p:tgtEl>
                                      </p:cBhvr>
                                    </p:animEffect>
                                  </p:childTnLst>
                                </p:cTn>
                              </p:par>
                              <p:par>
                                <p:cTn id="39" presetID="3" presetClass="entr" presetSubtype="10"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blinds(horizontal)">
                                      <p:cBhvr>
                                        <p:cTn id="41" dur="500"/>
                                        <p:tgtEl>
                                          <p:spTgt spid="114"/>
                                        </p:tgtEl>
                                      </p:cBhvr>
                                    </p:animEffect>
                                  </p:childTnLst>
                                </p:cTn>
                              </p:par>
                              <p:par>
                                <p:cTn id="42" presetID="3" presetClass="entr" presetSubtype="1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blinds(horizontal)">
                                      <p:cBhvr>
                                        <p:cTn id="44" dur="500"/>
                                        <p:tgtEl>
                                          <p:spTgt spid="119"/>
                                        </p:tgtEl>
                                      </p:cBhvr>
                                    </p:animEffect>
                                  </p:childTnLst>
                                </p:cTn>
                              </p:par>
                              <p:par>
                                <p:cTn id="45" presetID="3" presetClass="entr" presetSubtype="1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blinds(horizontal)">
                                      <p:cBhvr>
                                        <p:cTn id="47" dur="500"/>
                                        <p:tgtEl>
                                          <p:spTgt spid="125"/>
                                        </p:tgtEl>
                                      </p:cBhvr>
                                    </p:animEffect>
                                  </p:childTnLst>
                                </p:cTn>
                              </p:par>
                              <p:par>
                                <p:cTn id="48" presetID="3" presetClass="entr" presetSubtype="10" fill="hold"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blinds(horizontal)">
                                      <p:cBhvr>
                                        <p:cTn id="50" dur="500"/>
                                        <p:tgtEl>
                                          <p:spTgt spid="12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blinds(horizontal)">
                                      <p:cBhvr>
                                        <p:cTn id="53" dur="500"/>
                                        <p:tgtEl>
                                          <p:spTgt spid="13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33"/>
                                        </p:tgtEl>
                                        <p:attrNameLst>
                                          <p:attrName>style.visibility</p:attrName>
                                        </p:attrNameLst>
                                      </p:cBhvr>
                                      <p:to>
                                        <p:strVal val="visible"/>
                                      </p:to>
                                    </p:set>
                                    <p:animEffect transition="in" filter="blinds(horizontal)">
                                      <p:cBhvr>
                                        <p:cTn id="56" dur="500"/>
                                        <p:tgtEl>
                                          <p:spTgt spid="13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blinds(horizontal)">
                                      <p:cBhvr>
                                        <p:cTn id="59" dur="500"/>
                                        <p:tgtEl>
                                          <p:spTgt spid="13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5"/>
                                        </p:tgtEl>
                                        <p:attrNameLst>
                                          <p:attrName>style.visibility</p:attrName>
                                        </p:attrNameLst>
                                      </p:cBhvr>
                                      <p:to>
                                        <p:strVal val="visible"/>
                                      </p:to>
                                    </p:set>
                                    <p:animEffect transition="in" filter="blinds(horizontal)">
                                      <p:cBhvr>
                                        <p:cTn id="62" dur="500"/>
                                        <p:tgtEl>
                                          <p:spTgt spid="13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36"/>
                                        </p:tgtEl>
                                        <p:attrNameLst>
                                          <p:attrName>style.visibility</p:attrName>
                                        </p:attrNameLst>
                                      </p:cBhvr>
                                      <p:to>
                                        <p:strVal val="visible"/>
                                      </p:to>
                                    </p:set>
                                    <p:animEffect transition="in" filter="blinds(horizontal)">
                                      <p:cBhvr>
                                        <p:cTn id="65" dur="500"/>
                                        <p:tgtEl>
                                          <p:spTgt spid="13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Effect transition="in" filter="blinds(horizontal)">
                                      <p:cBhvr>
                                        <p:cTn id="68" dur="500"/>
                                        <p:tgtEl>
                                          <p:spTgt spid="137"/>
                                        </p:tgtEl>
                                      </p:cBhvr>
                                    </p:animEffect>
                                  </p:childTnLst>
                                </p:cTn>
                              </p:par>
                              <p:par>
                                <p:cTn id="69" presetID="3" presetClass="entr" presetSubtype="1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blinds(horizontal)">
                                      <p:cBhvr>
                                        <p:cTn id="71" dur="500"/>
                                        <p:tgtEl>
                                          <p:spTgt spid="13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blinds(horizontal)">
                                      <p:cBhvr>
                                        <p:cTn id="74" dur="500"/>
                                        <p:tgtEl>
                                          <p:spTgt spid="14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blinds(horizontal)">
                                      <p:cBhvr>
                                        <p:cTn id="77" dur="500"/>
                                        <p:tgtEl>
                                          <p:spTgt spid="14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Effect transition="in" filter="blinds(horizontal)">
                                      <p:cBhvr>
                                        <p:cTn id="80" dur="500"/>
                                        <p:tgtEl>
                                          <p:spTgt spid="14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blinds(horizontal)">
                                      <p:cBhvr>
                                        <p:cTn id="83" dur="500"/>
                                        <p:tgtEl>
                                          <p:spTgt spid="143"/>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blinds(horizontal)">
                                      <p:cBhvr>
                                        <p:cTn id="86" dur="500"/>
                                        <p:tgtEl>
                                          <p:spTgt spid="14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blinds(horizontal)">
                                      <p:cBhvr>
                                        <p:cTn id="89" dur="500"/>
                                        <p:tgtEl>
                                          <p:spTgt spid="145"/>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47"/>
                                        </p:tgtEl>
                                        <p:attrNameLst>
                                          <p:attrName>style.visibility</p:attrName>
                                        </p:attrNameLst>
                                      </p:cBhvr>
                                      <p:to>
                                        <p:strVal val="visible"/>
                                      </p:to>
                                    </p:set>
                                    <p:animEffect transition="in" filter="blinds(horizontal)">
                                      <p:cBhvr>
                                        <p:cTn id="92" dur="500"/>
                                        <p:tgtEl>
                                          <p:spTgt spid="14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147"/>
                                        </p:tgtEl>
                                      </p:cBhvr>
                                    </p:animEffect>
                                    <p:set>
                                      <p:cBhvr>
                                        <p:cTn id="97" dur="1" fill="hold">
                                          <p:stCondLst>
                                            <p:cond delay="499"/>
                                          </p:stCondLst>
                                        </p:cTn>
                                        <p:tgtEl>
                                          <p:spTgt spid="14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48"/>
                                        </p:tgtEl>
                                        <p:attrNameLst>
                                          <p:attrName>style.visibility</p:attrName>
                                        </p:attrNameLst>
                                      </p:cBhvr>
                                      <p:to>
                                        <p:strVal val="visible"/>
                                      </p:to>
                                    </p:set>
                                    <p:animEffect transition="in" filter="blinds(horizontal)">
                                      <p:cBhvr>
                                        <p:cTn id="102" dur="500"/>
                                        <p:tgtEl>
                                          <p:spTgt spid="148"/>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49"/>
                                        </p:tgtEl>
                                        <p:attrNameLst>
                                          <p:attrName>style.visibility</p:attrName>
                                        </p:attrNameLst>
                                      </p:cBhvr>
                                      <p:to>
                                        <p:strVal val="visible"/>
                                      </p:to>
                                    </p:set>
                                    <p:animEffect transition="in" filter="blinds(horizontal)">
                                      <p:cBhvr>
                                        <p:cTn id="105" dur="500"/>
                                        <p:tgtEl>
                                          <p:spTgt spid="149"/>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50"/>
                                        </p:tgtEl>
                                        <p:attrNameLst>
                                          <p:attrName>style.visibility</p:attrName>
                                        </p:attrNameLst>
                                      </p:cBhvr>
                                      <p:to>
                                        <p:strVal val="visible"/>
                                      </p:to>
                                    </p:set>
                                    <p:animEffect transition="in" filter="blinds(horizontal)">
                                      <p:cBhvr>
                                        <p:cTn id="108" dur="500"/>
                                        <p:tgtEl>
                                          <p:spTgt spid="150"/>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51"/>
                                        </p:tgtEl>
                                        <p:attrNameLst>
                                          <p:attrName>style.visibility</p:attrName>
                                        </p:attrNameLst>
                                      </p:cBhvr>
                                      <p:to>
                                        <p:strVal val="visible"/>
                                      </p:to>
                                    </p:set>
                                    <p:animEffect transition="in" filter="blinds(horizontal)">
                                      <p:cBhvr>
                                        <p:cTn id="111" dur="500"/>
                                        <p:tgtEl>
                                          <p:spTgt spid="151"/>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52"/>
                                        </p:tgtEl>
                                        <p:attrNameLst>
                                          <p:attrName>style.visibility</p:attrName>
                                        </p:attrNameLst>
                                      </p:cBhvr>
                                      <p:to>
                                        <p:strVal val="visible"/>
                                      </p:to>
                                    </p:set>
                                    <p:animEffect transition="in" filter="blinds(horizontal)">
                                      <p:cBhvr>
                                        <p:cTn id="114" dur="500"/>
                                        <p:tgtEl>
                                          <p:spTgt spid="152"/>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53"/>
                                        </p:tgtEl>
                                        <p:attrNameLst>
                                          <p:attrName>style.visibility</p:attrName>
                                        </p:attrNameLst>
                                      </p:cBhvr>
                                      <p:to>
                                        <p:strVal val="visible"/>
                                      </p:to>
                                    </p:set>
                                    <p:animEffect transition="in" filter="blinds(horizontal)">
                                      <p:cBhvr>
                                        <p:cTn id="117" dur="500"/>
                                        <p:tgtEl>
                                          <p:spTgt spid="15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1" nodeType="click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blinds(horizontal)">
                                      <p:cBhvr>
                                        <p:cTn id="12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91" grpId="0" animBg="1"/>
      <p:bldP spid="94" grpId="0" animBg="1"/>
      <p:bldP spid="98" grpId="0" animBg="1"/>
      <p:bldP spid="106" grpId="0" animBg="1"/>
      <p:bldP spid="108" grpId="0" animBg="1"/>
      <p:bldP spid="110" grpId="0" animBg="1"/>
      <p:bldP spid="111" grpId="0" animBg="1"/>
      <p:bldP spid="112" grpId="0" animBg="1"/>
      <p:bldP spid="131" grpId="0"/>
      <p:bldP spid="133" grpId="0"/>
      <p:bldP spid="134" grpId="0"/>
      <p:bldP spid="135" grpId="0"/>
      <p:bldP spid="136" grpId="0" animBg="1"/>
      <p:bldP spid="137" grpId="0" animBg="1"/>
      <p:bldP spid="140" grpId="0"/>
      <p:bldP spid="141" grpId="0"/>
      <p:bldP spid="142" grpId="0"/>
      <p:bldP spid="143" grpId="0"/>
      <p:bldP spid="144" grpId="0"/>
      <p:bldP spid="145" grpId="0"/>
      <p:bldP spid="146" grpId="0"/>
      <p:bldP spid="147" grpId="0"/>
      <p:bldP spid="147" grpId="1"/>
      <p:bldP spid="148" grpId="0"/>
      <p:bldP spid="149" grpId="0"/>
      <p:bldP spid="150" grpId="0"/>
      <p:bldP spid="151" grpId="0"/>
      <p:bldP spid="152" grpId="0"/>
      <p:bldP spid="1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38200" y="152400"/>
            <a:ext cx="7394575" cy="609600"/>
          </a:xfrm>
        </p:spPr>
        <p:txBody>
          <a:bodyPr>
            <a:normAutofit fontScale="90000"/>
          </a:bodyPr>
          <a:lstStyle/>
          <a:p>
            <a:pPr algn="ctr"/>
            <a:r>
              <a:rPr lang="en-US" b="1" dirty="0" smtClean="0"/>
              <a:t>Containment Query</a:t>
            </a:r>
            <a:br>
              <a:rPr lang="en-US" b="1" dirty="0" smtClean="0"/>
            </a:br>
            <a:r>
              <a:rPr lang="en-US" sz="2400" b="1" dirty="0" smtClean="0"/>
              <a:t>(Related Work)</a:t>
            </a:r>
          </a:p>
        </p:txBody>
      </p:sp>
      <p:sp>
        <p:nvSpPr>
          <p:cNvPr id="43011" name="Slide Number Placeholder 3"/>
          <p:cNvSpPr>
            <a:spLocks noGrp="1"/>
          </p:cNvSpPr>
          <p:nvPr>
            <p:ph type="sldNum" sz="quarter" idx="12"/>
          </p:nvPr>
        </p:nvSpPr>
        <p:spPr>
          <a:xfrm>
            <a:off x="8534400" y="6413500"/>
            <a:ext cx="609600" cy="520700"/>
          </a:xfrm>
          <a:noFill/>
        </p:spPr>
        <p:txBody>
          <a:bodyPr/>
          <a:lstStyle/>
          <a:p>
            <a:fld id="{75562089-FDD1-4232-88CF-A5A44078E271}" type="slidenum">
              <a:rPr lang="en-US" smtClean="0">
                <a:solidFill>
                  <a:schemeClr val="bg2">
                    <a:lumMod val="10000"/>
                  </a:schemeClr>
                </a:solidFill>
              </a:rPr>
              <a:pPr/>
              <a:t>27</a:t>
            </a:fld>
            <a:endParaRPr lang="en-US" dirty="0" smtClean="0">
              <a:solidFill>
                <a:schemeClr val="bg2">
                  <a:lumMod val="10000"/>
                </a:schemeClr>
              </a:solidFill>
            </a:endParaRPr>
          </a:p>
        </p:txBody>
      </p:sp>
      <p:sp>
        <p:nvSpPr>
          <p:cNvPr id="43014"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52" name="Content Placeholder 7"/>
          <p:cNvSpPr txBox="1">
            <a:spLocks/>
          </p:cNvSpPr>
          <p:nvPr/>
        </p:nvSpPr>
        <p:spPr bwMode="auto">
          <a:xfrm>
            <a:off x="455613" y="992188"/>
            <a:ext cx="8156575" cy="531812"/>
          </a:xfrm>
          <a:prstGeom prst="rect">
            <a:avLst/>
          </a:prstGeom>
          <a:noFill/>
          <a:ln w="9525">
            <a:noFill/>
            <a:miter lim="800000"/>
            <a:headEnd/>
            <a:tailEnd/>
          </a:ln>
        </p:spPr>
        <p:txBody>
          <a:bodyPr>
            <a:normAutofit/>
          </a:bodyPr>
          <a:lstStyle/>
          <a:p>
            <a:pPr marL="396875" indent="-396875" defTabSz="914363">
              <a:lnSpc>
                <a:spcPct val="90000"/>
              </a:lnSpc>
              <a:buBlip>
                <a:blip r:embed="rId4"/>
              </a:buBlip>
            </a:pPr>
            <a:r>
              <a:rPr lang="en-US" sz="2600" kern="0" dirty="0" smtClean="0">
                <a:sym typeface="Century Schoolbook" pitchFamily="18" charset="0"/>
              </a:rPr>
              <a:t>Wh</a:t>
            </a:r>
            <a:r>
              <a:rPr lang="en-US" sz="2600" kern="0" dirty="0" smtClean="0">
                <a:latin typeface="+mn-lt"/>
                <a:ea typeface="+mn-ea"/>
                <a:sym typeface="Century Schoolbook" pitchFamily="18" charset="0"/>
              </a:rPr>
              <a:t>at </a:t>
            </a:r>
            <a:r>
              <a:rPr lang="en-US" sz="2600" kern="0" dirty="0">
                <a:latin typeface="+mn-lt"/>
                <a:ea typeface="+mn-ea"/>
                <a:sym typeface="Century Schoolbook" pitchFamily="18" charset="0"/>
              </a:rPr>
              <a:t>Feature Based Index to select for Filtering Phase? </a:t>
            </a: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80" name="Content Placeholder 7"/>
          <p:cNvSpPr txBox="1">
            <a:spLocks/>
          </p:cNvSpPr>
          <p:nvPr/>
        </p:nvSpPr>
        <p:spPr bwMode="auto">
          <a:xfrm>
            <a:off x="989013" y="1676400"/>
            <a:ext cx="3582987" cy="1446213"/>
          </a:xfrm>
          <a:prstGeom prst="rect">
            <a:avLst/>
          </a:prstGeom>
          <a:noFill/>
          <a:ln w="9525">
            <a:noFill/>
            <a:miter lim="800000"/>
            <a:headEnd/>
            <a:tailEnd/>
          </a:ln>
        </p:spPr>
        <p:txBody>
          <a:bodyPr>
            <a:normAutofit/>
          </a:bodyPr>
          <a:lstStyle/>
          <a:p>
            <a:pPr marL="457200" indent="-396875" defTabSz="914363">
              <a:lnSpc>
                <a:spcPct val="90000"/>
              </a:lnSpc>
              <a:spcBef>
                <a:spcPct val="20000"/>
              </a:spcBef>
              <a:buBlip>
                <a:blip r:embed="rId5"/>
              </a:buBlip>
            </a:pPr>
            <a:r>
              <a:rPr lang="en-US" sz="2200" kern="0" dirty="0" smtClean="0">
                <a:latin typeface="+mn-lt"/>
                <a:ea typeface="+mn-ea"/>
                <a:sym typeface="Century Schoolbook" pitchFamily="18" charset="0"/>
              </a:rPr>
              <a:t>Frequent </a:t>
            </a:r>
            <a:r>
              <a:rPr lang="en-US" sz="2200" kern="0" dirty="0">
                <a:latin typeface="+mn-lt"/>
                <a:ea typeface="+mn-ea"/>
                <a:sym typeface="Century Schoolbook" pitchFamily="18" charset="0"/>
              </a:rPr>
              <a:t>Pattern Mining Approach</a:t>
            </a:r>
            <a:r>
              <a:rPr lang="en-US" sz="2200" kern="0" dirty="0" smtClean="0">
                <a:latin typeface="+mn-lt"/>
                <a:ea typeface="+mn-ea"/>
                <a:sym typeface="Century Schoolbook" pitchFamily="18" charset="0"/>
              </a:rPr>
              <a:t>. </a:t>
            </a:r>
          </a:p>
          <a:p>
            <a:pPr marL="457200" indent="-396875" defTabSz="914363">
              <a:lnSpc>
                <a:spcPct val="90000"/>
              </a:lnSpc>
              <a:spcBef>
                <a:spcPct val="20000"/>
              </a:spcBef>
              <a:buBlip>
                <a:blip r:embed="rId5"/>
              </a:buBlip>
            </a:pPr>
            <a:r>
              <a:rPr lang="en-US" sz="2200" kern="0" dirty="0" smtClean="0">
                <a:latin typeface="+mn-lt"/>
                <a:ea typeface="+mn-ea"/>
                <a:sym typeface="Century Schoolbook" pitchFamily="18" charset="0"/>
              </a:rPr>
              <a:t>Exhaustive </a:t>
            </a:r>
            <a:r>
              <a:rPr lang="en-US" sz="2200" kern="0" dirty="0">
                <a:latin typeface="+mn-lt"/>
                <a:ea typeface="+mn-ea"/>
                <a:sym typeface="Century Schoolbook" pitchFamily="18" charset="0"/>
              </a:rPr>
              <a:t>Enumeration Based Approach. </a:t>
            </a:r>
            <a:endParaRPr lang="en-US" kern="0" dirty="0">
              <a:latin typeface="+mn-lt"/>
              <a:ea typeface="+mn-ea"/>
              <a:sym typeface="Century Schoolbook" pitchFamily="18" charset="0"/>
            </a:endParaRPr>
          </a:p>
        </p:txBody>
      </p:sp>
      <p:sp>
        <p:nvSpPr>
          <p:cNvPr id="81" name="Rounded Rectangular Callout 80"/>
          <p:cNvSpPr/>
          <p:nvPr/>
        </p:nvSpPr>
        <p:spPr>
          <a:xfrm>
            <a:off x="4876800" y="1522413"/>
            <a:ext cx="3506788" cy="4346575"/>
          </a:xfrm>
          <a:prstGeom prst="wedgeRoundRectCallout">
            <a:avLst>
              <a:gd name="adj1" fmla="val -66875"/>
              <a:gd name="adj2" fmla="val -3666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arenR"/>
              <a:defRPr/>
            </a:pPr>
            <a:r>
              <a:rPr lang="en-US" sz="2000" b="1" dirty="0" err="1">
                <a:solidFill>
                  <a:schemeClr val="tx1"/>
                </a:solidFill>
              </a:rPr>
              <a:t>gIndex</a:t>
            </a:r>
            <a:r>
              <a:rPr lang="en-US" sz="2000" dirty="0">
                <a:solidFill>
                  <a:schemeClr val="tx1"/>
                </a:solidFill>
              </a:rPr>
              <a:t> </a:t>
            </a:r>
            <a:r>
              <a:rPr lang="en-US" dirty="0">
                <a:solidFill>
                  <a:schemeClr val="tx1"/>
                </a:solidFill>
              </a:rPr>
              <a:t>(Frequent </a:t>
            </a:r>
            <a:r>
              <a:rPr lang="en-US" dirty="0" err="1">
                <a:solidFill>
                  <a:schemeClr val="tx1"/>
                </a:solidFill>
              </a:rPr>
              <a:t>Subgraph</a:t>
            </a:r>
            <a:r>
              <a:rPr lang="en-US" dirty="0">
                <a:solidFill>
                  <a:schemeClr val="tx1"/>
                </a:solidFill>
              </a:rPr>
              <a:t>)</a:t>
            </a:r>
            <a:r>
              <a:rPr lang="en-US" sz="2000" dirty="0">
                <a:solidFill>
                  <a:schemeClr val="tx1"/>
                </a:solidFill>
              </a:rPr>
              <a:t>. </a:t>
            </a:r>
            <a:r>
              <a:rPr lang="en-US" sz="1400" i="1" dirty="0">
                <a:solidFill>
                  <a:schemeClr val="tx1"/>
                </a:solidFill>
              </a:rPr>
              <a:t>Yan et al, SIGMOD ’04</a:t>
            </a:r>
          </a:p>
          <a:p>
            <a:pPr marL="457200" indent="-457200">
              <a:buFontTx/>
              <a:buAutoNum type="arabicParenR"/>
              <a:defRPr/>
            </a:pPr>
            <a:endParaRPr lang="en-US" sz="1000" i="1" dirty="0">
              <a:solidFill>
                <a:schemeClr val="tx1"/>
              </a:solidFill>
            </a:endParaRPr>
          </a:p>
          <a:p>
            <a:pPr marL="457200" indent="-457200">
              <a:buFontTx/>
              <a:buAutoNum type="arabicParenR"/>
              <a:defRPr/>
            </a:pPr>
            <a:r>
              <a:rPr lang="en-US" sz="2000" b="1" dirty="0">
                <a:solidFill>
                  <a:schemeClr val="tx1"/>
                </a:solidFill>
              </a:rPr>
              <a:t>FG-Index</a:t>
            </a:r>
            <a:r>
              <a:rPr lang="en-US" sz="2000" dirty="0">
                <a:solidFill>
                  <a:schemeClr val="tx1"/>
                </a:solidFill>
              </a:rPr>
              <a:t> </a:t>
            </a:r>
            <a:r>
              <a:rPr lang="en-US" dirty="0">
                <a:solidFill>
                  <a:schemeClr val="tx1"/>
                </a:solidFill>
              </a:rPr>
              <a:t>(Frequent </a:t>
            </a:r>
            <a:r>
              <a:rPr lang="en-US" dirty="0" err="1">
                <a:solidFill>
                  <a:schemeClr val="tx1"/>
                </a:solidFill>
              </a:rPr>
              <a:t>Subgraph</a:t>
            </a:r>
            <a:r>
              <a:rPr lang="en-US" dirty="0">
                <a:solidFill>
                  <a:schemeClr val="tx1"/>
                </a:solidFill>
              </a:rPr>
              <a:t>) </a:t>
            </a:r>
            <a:r>
              <a:rPr lang="en-US" sz="1400" i="1" dirty="0">
                <a:solidFill>
                  <a:schemeClr val="tx1"/>
                </a:solidFill>
              </a:rPr>
              <a:t>Cheng et. al, SIGMOD ’07</a:t>
            </a:r>
          </a:p>
          <a:p>
            <a:pPr marL="457200" indent="-457200">
              <a:buFontTx/>
              <a:buAutoNum type="arabicParenR"/>
              <a:defRPr/>
            </a:pPr>
            <a:endParaRPr lang="en-US" sz="1000" dirty="0">
              <a:solidFill>
                <a:schemeClr val="tx1"/>
              </a:solidFill>
            </a:endParaRPr>
          </a:p>
          <a:p>
            <a:pPr marL="457200" indent="-457200">
              <a:buFontTx/>
              <a:buAutoNum type="arabicParenR"/>
              <a:defRPr/>
            </a:pPr>
            <a:r>
              <a:rPr lang="en-US" sz="2000" b="1" dirty="0" err="1">
                <a:solidFill>
                  <a:schemeClr val="tx1"/>
                </a:solidFill>
              </a:rPr>
              <a:t>TreePi</a:t>
            </a:r>
            <a:r>
              <a:rPr lang="en-US" sz="2000" dirty="0">
                <a:solidFill>
                  <a:schemeClr val="tx1"/>
                </a:solidFill>
              </a:rPr>
              <a:t> </a:t>
            </a:r>
            <a:r>
              <a:rPr lang="en-US" dirty="0">
                <a:solidFill>
                  <a:schemeClr val="tx1"/>
                </a:solidFill>
              </a:rPr>
              <a:t>(Frequent Tree)</a:t>
            </a:r>
            <a:r>
              <a:rPr lang="en-US" sz="2000" dirty="0">
                <a:solidFill>
                  <a:schemeClr val="tx1"/>
                </a:solidFill>
              </a:rPr>
              <a:t> </a:t>
            </a:r>
            <a:r>
              <a:rPr lang="en-US" sz="1400" i="1" dirty="0">
                <a:solidFill>
                  <a:schemeClr val="tx1"/>
                </a:solidFill>
              </a:rPr>
              <a:t>Zhang et. al, ICDE ’07</a:t>
            </a:r>
          </a:p>
          <a:p>
            <a:pPr marL="457200" indent="-457200">
              <a:buFontTx/>
              <a:buAutoNum type="arabicParenR"/>
              <a:defRPr/>
            </a:pPr>
            <a:endParaRPr lang="en-US" sz="1000" dirty="0">
              <a:solidFill>
                <a:schemeClr val="tx1"/>
              </a:solidFill>
            </a:endParaRPr>
          </a:p>
          <a:p>
            <a:pPr marL="457200" indent="-457200">
              <a:buFontTx/>
              <a:buAutoNum type="arabicParenR"/>
              <a:defRPr/>
            </a:pPr>
            <a:r>
              <a:rPr lang="en-US" sz="2000" b="1" dirty="0" err="1">
                <a:solidFill>
                  <a:schemeClr val="tx1"/>
                </a:solidFill>
              </a:rPr>
              <a:t>Tree+Delta</a:t>
            </a:r>
            <a:r>
              <a:rPr lang="en-US" sz="2000" dirty="0">
                <a:solidFill>
                  <a:schemeClr val="tx1"/>
                </a:solidFill>
              </a:rPr>
              <a:t> </a:t>
            </a:r>
            <a:r>
              <a:rPr lang="en-US" dirty="0">
                <a:solidFill>
                  <a:schemeClr val="tx1"/>
                </a:solidFill>
              </a:rPr>
              <a:t>(Frequent Tree) </a:t>
            </a:r>
            <a:r>
              <a:rPr lang="en-US" sz="1400" i="1" dirty="0">
                <a:solidFill>
                  <a:schemeClr val="tx1"/>
                </a:solidFill>
              </a:rPr>
              <a:t>Zhao et. al, VLDB ‘07</a:t>
            </a:r>
          </a:p>
        </p:txBody>
      </p:sp>
      <p:sp>
        <p:nvSpPr>
          <p:cNvPr id="82" name="Rounded Rectangular Callout 81"/>
          <p:cNvSpPr/>
          <p:nvPr/>
        </p:nvSpPr>
        <p:spPr>
          <a:xfrm>
            <a:off x="4876800" y="1524000"/>
            <a:ext cx="3659188" cy="4802188"/>
          </a:xfrm>
          <a:prstGeom prst="wedgeRoundRectCallout">
            <a:avLst>
              <a:gd name="adj1" fmla="val -63262"/>
              <a:gd name="adj2" fmla="val -227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arenR"/>
              <a:defRPr/>
            </a:pPr>
            <a:r>
              <a:rPr lang="en-US" sz="2000" b="1" dirty="0" err="1">
                <a:solidFill>
                  <a:schemeClr val="tx1"/>
                </a:solidFill>
              </a:rPr>
              <a:t>GraphGrep</a:t>
            </a:r>
            <a:r>
              <a:rPr lang="en-US" sz="2000" dirty="0">
                <a:solidFill>
                  <a:schemeClr val="tx1"/>
                </a:solidFill>
              </a:rPr>
              <a:t> </a:t>
            </a:r>
            <a:r>
              <a:rPr lang="en-US" dirty="0">
                <a:solidFill>
                  <a:schemeClr val="tx1"/>
                </a:solidFill>
              </a:rPr>
              <a:t>(Path)</a:t>
            </a:r>
            <a:r>
              <a:rPr lang="en-US" sz="2000" dirty="0">
                <a:solidFill>
                  <a:schemeClr val="tx1"/>
                </a:solidFill>
              </a:rPr>
              <a:t>. </a:t>
            </a:r>
            <a:r>
              <a:rPr lang="en-US" sz="1400" i="1" dirty="0" err="1">
                <a:solidFill>
                  <a:schemeClr val="tx1"/>
                </a:solidFill>
              </a:rPr>
              <a:t>Shasha</a:t>
            </a:r>
            <a:r>
              <a:rPr lang="en-US" sz="1400" i="1" dirty="0">
                <a:solidFill>
                  <a:schemeClr val="tx1"/>
                </a:solidFill>
              </a:rPr>
              <a:t> et al, PODS ’03</a:t>
            </a:r>
          </a:p>
          <a:p>
            <a:pPr marL="457200" indent="-457200">
              <a:buFontTx/>
              <a:buAutoNum type="arabicParenR"/>
              <a:defRPr/>
            </a:pPr>
            <a:endParaRPr lang="en-US" sz="1000" i="1" dirty="0">
              <a:solidFill>
                <a:schemeClr val="tx1"/>
              </a:solidFill>
            </a:endParaRPr>
          </a:p>
          <a:p>
            <a:pPr marL="457200" indent="-457200">
              <a:buFontTx/>
              <a:buAutoNum type="arabicParenR"/>
              <a:defRPr/>
            </a:pPr>
            <a:r>
              <a:rPr lang="en-US" sz="2000" b="1" dirty="0">
                <a:solidFill>
                  <a:schemeClr val="tx1"/>
                </a:solidFill>
              </a:rPr>
              <a:t>Daylight FP</a:t>
            </a:r>
            <a:r>
              <a:rPr lang="en-US" sz="2000" dirty="0">
                <a:solidFill>
                  <a:schemeClr val="tx1"/>
                </a:solidFill>
              </a:rPr>
              <a:t> </a:t>
            </a:r>
            <a:r>
              <a:rPr lang="en-US" dirty="0">
                <a:solidFill>
                  <a:schemeClr val="tx1"/>
                </a:solidFill>
              </a:rPr>
              <a:t>(Path) </a:t>
            </a:r>
            <a:r>
              <a:rPr lang="en-US" sz="1400" i="1" dirty="0">
                <a:solidFill>
                  <a:schemeClr val="tx1"/>
                </a:solidFill>
              </a:rPr>
              <a:t>James et. al, Daylight Th. Manual ’05</a:t>
            </a:r>
          </a:p>
          <a:p>
            <a:pPr marL="457200" indent="-457200">
              <a:buFontTx/>
              <a:buAutoNum type="arabicParenR"/>
              <a:defRPr/>
            </a:pPr>
            <a:endParaRPr lang="en-US" sz="1000" dirty="0">
              <a:solidFill>
                <a:schemeClr val="tx1"/>
              </a:solidFill>
            </a:endParaRPr>
          </a:p>
          <a:p>
            <a:pPr marL="457200" indent="-457200">
              <a:buFontTx/>
              <a:buAutoNum type="arabicParenR"/>
              <a:defRPr/>
            </a:pPr>
            <a:r>
              <a:rPr lang="en-US" sz="2000" b="1" dirty="0" err="1">
                <a:solidFill>
                  <a:schemeClr val="tx1"/>
                </a:solidFill>
              </a:rPr>
              <a:t>GraphGrepSX</a:t>
            </a:r>
            <a:r>
              <a:rPr lang="en-US" sz="2000" b="1" dirty="0">
                <a:solidFill>
                  <a:schemeClr val="tx1"/>
                </a:solidFill>
              </a:rPr>
              <a:t> </a:t>
            </a:r>
            <a:r>
              <a:rPr lang="en-US" dirty="0">
                <a:solidFill>
                  <a:schemeClr val="tx1"/>
                </a:solidFill>
              </a:rPr>
              <a:t>(Path)</a:t>
            </a:r>
            <a:r>
              <a:rPr lang="en-US" sz="2000" dirty="0">
                <a:solidFill>
                  <a:schemeClr val="tx1"/>
                </a:solidFill>
              </a:rPr>
              <a:t> </a:t>
            </a:r>
            <a:r>
              <a:rPr lang="en-US" sz="1400" i="1" dirty="0" err="1">
                <a:solidFill>
                  <a:schemeClr val="tx1"/>
                </a:solidFill>
              </a:rPr>
              <a:t>Bonnici</a:t>
            </a:r>
            <a:r>
              <a:rPr lang="en-US" sz="1400" i="1" dirty="0">
                <a:solidFill>
                  <a:schemeClr val="tx1"/>
                </a:solidFill>
              </a:rPr>
              <a:t> et. al, PIRB ’10</a:t>
            </a:r>
          </a:p>
          <a:p>
            <a:pPr marL="457200" indent="-457200">
              <a:buFontTx/>
              <a:buAutoNum type="arabicParenR"/>
              <a:defRPr/>
            </a:pPr>
            <a:endParaRPr lang="en-US" sz="1000" dirty="0">
              <a:solidFill>
                <a:schemeClr val="tx1"/>
              </a:solidFill>
            </a:endParaRPr>
          </a:p>
          <a:p>
            <a:pPr marL="457200" indent="-457200">
              <a:buFontTx/>
              <a:buAutoNum type="arabicParenR"/>
              <a:defRPr/>
            </a:pPr>
            <a:r>
              <a:rPr lang="en-US" sz="2000" b="1" dirty="0">
                <a:solidFill>
                  <a:schemeClr val="tx1"/>
                </a:solidFill>
              </a:rPr>
              <a:t>SING</a:t>
            </a:r>
            <a:r>
              <a:rPr lang="en-US" sz="2000" dirty="0">
                <a:solidFill>
                  <a:schemeClr val="tx1"/>
                </a:solidFill>
              </a:rPr>
              <a:t> </a:t>
            </a:r>
            <a:r>
              <a:rPr lang="en-US" dirty="0">
                <a:solidFill>
                  <a:schemeClr val="tx1"/>
                </a:solidFill>
              </a:rPr>
              <a:t>(</a:t>
            </a:r>
            <a:r>
              <a:rPr lang="en-US" dirty="0" err="1">
                <a:solidFill>
                  <a:schemeClr val="tx1"/>
                </a:solidFill>
              </a:rPr>
              <a:t>Path+Locality</a:t>
            </a:r>
            <a:r>
              <a:rPr lang="en-US" dirty="0">
                <a:solidFill>
                  <a:schemeClr val="tx1"/>
                </a:solidFill>
              </a:rPr>
              <a:t>) </a:t>
            </a:r>
            <a:r>
              <a:rPr lang="en-US" sz="1400" i="1" dirty="0" err="1">
                <a:solidFill>
                  <a:schemeClr val="tx1"/>
                </a:solidFill>
              </a:rPr>
              <a:t>Natale</a:t>
            </a:r>
            <a:r>
              <a:rPr lang="en-US" sz="1400" i="1" dirty="0">
                <a:solidFill>
                  <a:schemeClr val="tx1"/>
                </a:solidFill>
              </a:rPr>
              <a:t> et. al, BMC Bioinformatics ’10</a:t>
            </a:r>
          </a:p>
          <a:p>
            <a:pPr marL="457200" indent="-457200">
              <a:buFontTx/>
              <a:buAutoNum type="arabicParenR"/>
              <a:defRPr/>
            </a:pPr>
            <a:endParaRPr lang="en-US" sz="1000" i="1" dirty="0">
              <a:solidFill>
                <a:schemeClr val="tx1"/>
              </a:solidFill>
            </a:endParaRPr>
          </a:p>
          <a:p>
            <a:pPr marL="457200" indent="-457200">
              <a:buFontTx/>
              <a:buAutoNum type="arabicParenR"/>
              <a:defRPr/>
            </a:pPr>
            <a:r>
              <a:rPr lang="en-US" sz="2000" b="1" dirty="0">
                <a:solidFill>
                  <a:schemeClr val="tx1"/>
                </a:solidFill>
              </a:rPr>
              <a:t>CT-index</a:t>
            </a:r>
            <a:r>
              <a:rPr lang="en-US" sz="1400" b="1" dirty="0">
                <a:solidFill>
                  <a:schemeClr val="tx1"/>
                </a:solidFill>
              </a:rPr>
              <a:t> </a:t>
            </a:r>
            <a:r>
              <a:rPr lang="en-US" dirty="0">
                <a:solidFill>
                  <a:schemeClr val="tx1"/>
                </a:solidFill>
              </a:rPr>
              <a:t>(Tree) </a:t>
            </a:r>
            <a:r>
              <a:rPr lang="en-US" sz="1400" i="1" dirty="0">
                <a:solidFill>
                  <a:schemeClr val="tx1"/>
                </a:solidFill>
              </a:rPr>
              <a:t>Klein et. al. ICDE ’11</a:t>
            </a:r>
          </a:p>
          <a:p>
            <a:pPr marL="457200" indent="-457200">
              <a:buFontTx/>
              <a:buAutoNum type="arabicParenR"/>
              <a:defRPr/>
            </a:pPr>
            <a:endParaRPr lang="en-US" sz="1400" i="1" dirty="0">
              <a:solidFill>
                <a:schemeClr val="tx1"/>
              </a:solidFill>
            </a:endParaRPr>
          </a:p>
          <a:p>
            <a:pPr marL="457200" indent="-457200">
              <a:buFontTx/>
              <a:buAutoNum type="arabicParenR"/>
              <a:defRPr/>
            </a:pPr>
            <a:r>
              <a:rPr lang="en-US" b="1" dirty="0" err="1">
                <a:solidFill>
                  <a:schemeClr val="tx1"/>
                </a:solidFill>
              </a:rPr>
              <a:t>GDIndex</a:t>
            </a:r>
            <a:r>
              <a:rPr lang="en-US" i="1" dirty="0">
                <a:solidFill>
                  <a:schemeClr val="tx1"/>
                </a:solidFill>
              </a:rPr>
              <a:t> </a:t>
            </a:r>
            <a:r>
              <a:rPr lang="en-US" dirty="0">
                <a:solidFill>
                  <a:schemeClr val="tx1"/>
                </a:solidFill>
              </a:rPr>
              <a:t>(Graph) </a:t>
            </a:r>
            <a:r>
              <a:rPr lang="en-US" sz="1400" i="1" dirty="0">
                <a:solidFill>
                  <a:schemeClr val="tx1"/>
                </a:solidFill>
              </a:rPr>
              <a:t>Williams et. al. ICDE ‘07</a:t>
            </a:r>
          </a:p>
        </p:txBody>
      </p:sp>
      <p:sp>
        <p:nvSpPr>
          <p:cNvPr id="83" name="Content Placeholder 7"/>
          <p:cNvSpPr txBox="1">
            <a:spLocks/>
          </p:cNvSpPr>
          <p:nvPr/>
        </p:nvSpPr>
        <p:spPr bwMode="auto">
          <a:xfrm>
            <a:off x="531813" y="3278188"/>
            <a:ext cx="3582987" cy="1065212"/>
          </a:xfrm>
          <a:prstGeom prst="rect">
            <a:avLst/>
          </a:prstGeom>
          <a:noFill/>
          <a:ln w="9525">
            <a:noFill/>
            <a:miter lim="800000"/>
            <a:headEnd/>
            <a:tailEnd/>
          </a:ln>
        </p:spPr>
        <p:txBody>
          <a:bodyPr>
            <a:normAutofit/>
          </a:bodyPr>
          <a:lstStyle/>
          <a:p>
            <a:pPr marL="914400" lvl="1" indent="-396875" defTabSz="914363">
              <a:lnSpc>
                <a:spcPct val="90000"/>
              </a:lnSpc>
              <a:spcBef>
                <a:spcPct val="20000"/>
              </a:spcBef>
              <a:buBlip>
                <a:blip r:embed="rId5"/>
              </a:buBlip>
            </a:pPr>
            <a:r>
              <a:rPr lang="en-US" sz="2000" kern="0" dirty="0" smtClean="0">
                <a:latin typeface="+mn-lt"/>
                <a:ea typeface="+mn-ea"/>
                <a:sym typeface="Century Schoolbook" pitchFamily="18" charset="0"/>
              </a:rPr>
              <a:t>Detailed </a:t>
            </a:r>
            <a:r>
              <a:rPr lang="en-US" sz="2000" kern="0" dirty="0">
                <a:latin typeface="+mn-lt"/>
                <a:ea typeface="+mn-ea"/>
                <a:sym typeface="Century Schoolbook" pitchFamily="18" charset="0"/>
              </a:rPr>
              <a:t>Comparison and Evaluation in </a:t>
            </a:r>
            <a:r>
              <a:rPr lang="en-US" sz="2000" b="1" kern="0" dirty="0" err="1">
                <a:latin typeface="+mn-lt"/>
                <a:ea typeface="+mn-ea"/>
                <a:sym typeface="Century Schoolbook" pitchFamily="18" charset="0"/>
              </a:rPr>
              <a:t>iGraph</a:t>
            </a:r>
            <a:r>
              <a:rPr lang="en-US" sz="2000" kern="0" dirty="0">
                <a:latin typeface="+mn-lt"/>
                <a:ea typeface="+mn-ea"/>
                <a:sym typeface="Century Schoolbook" pitchFamily="18" charset="0"/>
              </a:rPr>
              <a:t>, </a:t>
            </a:r>
            <a:r>
              <a:rPr lang="en-US" sz="1400" i="1" kern="0" dirty="0">
                <a:latin typeface="+mn-lt"/>
                <a:ea typeface="+mn-ea"/>
                <a:sym typeface="Century Schoolbook" pitchFamily="18" charset="0"/>
              </a:rPr>
              <a:t>Han et. al., PVLDB ‘10 </a:t>
            </a: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85" name="Content Placeholder 7"/>
          <p:cNvSpPr txBox="1">
            <a:spLocks/>
          </p:cNvSpPr>
          <p:nvPr/>
        </p:nvSpPr>
        <p:spPr bwMode="auto">
          <a:xfrm>
            <a:off x="457200" y="3276600"/>
            <a:ext cx="8156575" cy="531812"/>
          </a:xfrm>
          <a:prstGeom prst="rect">
            <a:avLst/>
          </a:prstGeom>
          <a:noFill/>
          <a:ln w="9525">
            <a:noFill/>
            <a:miter lim="800000"/>
            <a:headEnd/>
            <a:tailEnd/>
          </a:ln>
        </p:spPr>
        <p:txBody>
          <a:bodyPr>
            <a:normAutofit/>
          </a:bodyPr>
          <a:lstStyle/>
          <a:p>
            <a:pPr marL="396875" lvl="0" indent="-396875" defTabSz="914363">
              <a:lnSpc>
                <a:spcPct val="90000"/>
              </a:lnSpc>
              <a:buBlip>
                <a:blip r:embed="rId4"/>
              </a:buBlip>
            </a:pPr>
            <a:r>
              <a:rPr lang="en-US" sz="2200" kern="0" dirty="0" smtClean="0">
                <a:latin typeface="+mn-lt"/>
                <a:ea typeface="+mn-ea"/>
                <a:sym typeface="Century Schoolbook" pitchFamily="18" charset="0"/>
              </a:rPr>
              <a:t>Precise </a:t>
            </a:r>
            <a:r>
              <a:rPr lang="en-US" sz="2200" kern="0" dirty="0">
                <a:latin typeface="+mn-lt"/>
                <a:ea typeface="+mn-ea"/>
                <a:sym typeface="Century Schoolbook" pitchFamily="18" charset="0"/>
              </a:rPr>
              <a:t>Subgraph Isomorphism Test in Verification Phase. </a:t>
            </a: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86" name="Content Placeholder 7"/>
          <p:cNvSpPr txBox="1">
            <a:spLocks/>
          </p:cNvSpPr>
          <p:nvPr/>
        </p:nvSpPr>
        <p:spPr bwMode="auto">
          <a:xfrm>
            <a:off x="533400" y="4038600"/>
            <a:ext cx="3735387" cy="2287588"/>
          </a:xfrm>
          <a:prstGeom prst="rect">
            <a:avLst/>
          </a:prstGeom>
          <a:noFill/>
          <a:ln w="9525">
            <a:noFill/>
            <a:miter lim="800000"/>
            <a:headEnd/>
            <a:tailEnd/>
          </a:ln>
        </p:spPr>
        <p:txBody>
          <a:bodyPr>
            <a:normAutofit fontScale="62500" lnSpcReduction="20000"/>
          </a:bodyPr>
          <a:lstStyle/>
          <a:p>
            <a:pPr marL="914400" lvl="1" indent="-396875" defTabSz="914363">
              <a:lnSpc>
                <a:spcPct val="90000"/>
              </a:lnSpc>
              <a:spcBef>
                <a:spcPct val="20000"/>
              </a:spcBef>
              <a:buBlip>
                <a:blip r:embed="rId5"/>
              </a:buBlip>
            </a:pPr>
            <a:r>
              <a:rPr lang="en-US" sz="3200" b="1" kern="0" dirty="0" err="1" smtClean="0">
                <a:latin typeface="+mn-lt"/>
                <a:ea typeface="+mn-ea"/>
                <a:sym typeface="Century Schoolbook" pitchFamily="18" charset="0"/>
              </a:rPr>
              <a:t>Ullamnn’s</a:t>
            </a:r>
            <a:r>
              <a:rPr lang="en-US" sz="3200" b="1" kern="0" dirty="0" smtClean="0">
                <a:latin typeface="+mn-lt"/>
                <a:ea typeface="+mn-ea"/>
                <a:sym typeface="Century Schoolbook" pitchFamily="18" charset="0"/>
              </a:rPr>
              <a:t> </a:t>
            </a:r>
            <a:r>
              <a:rPr lang="en-US" sz="3200" b="1" kern="0" dirty="0">
                <a:latin typeface="+mn-lt"/>
                <a:ea typeface="+mn-ea"/>
                <a:sym typeface="Century Schoolbook" pitchFamily="18" charset="0"/>
              </a:rPr>
              <a:t>Backtracking Algorithm. </a:t>
            </a:r>
            <a:r>
              <a:rPr lang="en-US" sz="2600" kern="0" dirty="0">
                <a:latin typeface="+mn-lt"/>
                <a:ea typeface="+mn-ea"/>
                <a:sym typeface="Century Schoolbook" pitchFamily="18" charset="0"/>
              </a:rPr>
              <a:t>J. ACM </a:t>
            </a:r>
            <a:r>
              <a:rPr lang="en-US" sz="2600" kern="0" dirty="0" smtClean="0">
                <a:latin typeface="+mn-lt"/>
                <a:ea typeface="+mn-ea"/>
                <a:sym typeface="Century Schoolbook" pitchFamily="18" charset="0"/>
              </a:rPr>
              <a:t>’76</a:t>
            </a:r>
          </a:p>
          <a:p>
            <a:pPr marL="914400" lvl="1" indent="-396875" defTabSz="914363">
              <a:lnSpc>
                <a:spcPct val="90000"/>
              </a:lnSpc>
              <a:spcBef>
                <a:spcPct val="20000"/>
              </a:spcBef>
            </a:pPr>
            <a:r>
              <a:rPr lang="en-US" sz="2600" kern="0" dirty="0" smtClean="0">
                <a:latin typeface="+mn-lt"/>
                <a:ea typeface="+mn-ea"/>
                <a:sym typeface="Century Schoolbook" pitchFamily="18" charset="0"/>
              </a:rPr>
              <a:t> </a:t>
            </a:r>
          </a:p>
          <a:p>
            <a:pPr marL="914400" lvl="1" indent="-396875" defTabSz="914363">
              <a:lnSpc>
                <a:spcPct val="90000"/>
              </a:lnSpc>
              <a:spcBef>
                <a:spcPct val="20000"/>
              </a:spcBef>
              <a:buBlip>
                <a:blip r:embed="rId5"/>
              </a:buBlip>
            </a:pPr>
            <a:r>
              <a:rPr lang="en-US" sz="3200" b="1" kern="0" dirty="0" smtClean="0">
                <a:latin typeface="+mn-lt"/>
                <a:ea typeface="+mn-ea"/>
                <a:sym typeface="Century Schoolbook" pitchFamily="18" charset="0"/>
              </a:rPr>
              <a:t>VF2</a:t>
            </a:r>
            <a:r>
              <a:rPr lang="en-US" sz="2200" kern="0" dirty="0">
                <a:latin typeface="+mn-lt"/>
                <a:ea typeface="+mn-ea"/>
                <a:sym typeface="Century Schoolbook" pitchFamily="18" charset="0"/>
              </a:rPr>
              <a:t>, </a:t>
            </a:r>
            <a:r>
              <a:rPr lang="en-US" sz="2600" kern="0" dirty="0" err="1">
                <a:latin typeface="+mn-lt"/>
                <a:ea typeface="+mn-ea"/>
                <a:sym typeface="Century Schoolbook" pitchFamily="18" charset="0"/>
              </a:rPr>
              <a:t>Cordella</a:t>
            </a:r>
            <a:r>
              <a:rPr lang="en-US" sz="2600" kern="0" dirty="0">
                <a:latin typeface="+mn-lt"/>
                <a:ea typeface="+mn-ea"/>
                <a:sym typeface="Century Schoolbook" pitchFamily="18" charset="0"/>
              </a:rPr>
              <a:t> et. Al., IEEE Tran. On Pattern Analysis and Machine Intelligence ‘04</a:t>
            </a:r>
            <a:r>
              <a:rPr lang="en-US" sz="2600" kern="0" dirty="0" smtClean="0">
                <a:latin typeface="+mn-lt"/>
                <a:ea typeface="+mn-ea"/>
                <a:sym typeface="Century Schoolbook" pitchFamily="18" charset="0"/>
              </a:rPr>
              <a:t>.</a:t>
            </a:r>
          </a:p>
          <a:p>
            <a:pPr marL="914400" lvl="1" indent="-396875" defTabSz="914363">
              <a:lnSpc>
                <a:spcPct val="90000"/>
              </a:lnSpc>
              <a:spcBef>
                <a:spcPct val="20000"/>
              </a:spcBef>
            </a:pPr>
            <a:r>
              <a:rPr lang="en-US" sz="2600" kern="0" dirty="0" smtClean="0">
                <a:latin typeface="+mn-lt"/>
                <a:ea typeface="+mn-ea"/>
                <a:sym typeface="Century Schoolbook" pitchFamily="18" charset="0"/>
              </a:rPr>
              <a:t> </a:t>
            </a:r>
          </a:p>
          <a:p>
            <a:pPr marL="914400" lvl="1" indent="-396875" defTabSz="914363">
              <a:lnSpc>
                <a:spcPct val="90000"/>
              </a:lnSpc>
              <a:spcBef>
                <a:spcPct val="20000"/>
              </a:spcBef>
              <a:buBlip>
                <a:blip r:embed="rId5"/>
              </a:buBlip>
            </a:pPr>
            <a:r>
              <a:rPr lang="en-US" sz="3300" b="1" kern="0" dirty="0" err="1" smtClean="0">
                <a:latin typeface="+mn-lt"/>
                <a:ea typeface="+mn-ea"/>
                <a:sym typeface="Century Schoolbook" pitchFamily="18" charset="0"/>
              </a:rPr>
              <a:t>SwiftIndex</a:t>
            </a:r>
            <a:r>
              <a:rPr lang="en-US" sz="3300" kern="0" dirty="0">
                <a:latin typeface="+mn-lt"/>
                <a:ea typeface="+mn-ea"/>
                <a:sym typeface="Century Schoolbook" pitchFamily="18" charset="0"/>
              </a:rPr>
              <a:t>.  </a:t>
            </a:r>
            <a:r>
              <a:rPr lang="en-US" sz="2900" kern="0" dirty="0">
                <a:latin typeface="+mn-lt"/>
                <a:ea typeface="+mn-ea"/>
                <a:sym typeface="Century Schoolbook" pitchFamily="18" charset="0"/>
              </a:rPr>
              <a:t>Shang et. Al., </a:t>
            </a:r>
            <a:r>
              <a:rPr lang="en-US" sz="2600" kern="0" dirty="0">
                <a:latin typeface="+mn-lt"/>
                <a:ea typeface="+mn-ea"/>
                <a:sym typeface="Century Schoolbook" pitchFamily="18" charset="0"/>
              </a:rPr>
              <a:t>VLDB ’08</a:t>
            </a:r>
            <a:r>
              <a:rPr lang="en-US" sz="2600" kern="0" dirty="0" smtClean="0">
                <a:latin typeface="+mn-lt"/>
                <a:ea typeface="+mn-ea"/>
                <a:sym typeface="Century Schoolbook" pitchFamily="18" charset="0"/>
              </a:rPr>
              <a:t>.</a:t>
            </a:r>
            <a:endParaRPr lang="en-US" kern="0" dirty="0">
              <a:latin typeface="+mn-lt"/>
              <a:ea typeface="+mn-ea"/>
              <a:sym typeface="Century Schoolbook" pitchFamily="18" charset="0"/>
            </a:endParaRPr>
          </a:p>
        </p:txBody>
      </p:sp>
      <p:pic>
        <p:nvPicPr>
          <p:cNvPr id="14"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linds(horizont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1"/>
                                        </p:tgtEl>
                                      </p:cBhvr>
                                    </p:animEffect>
                                    <p:set>
                                      <p:cBhvr>
                                        <p:cTn id="17" dur="1" fill="hold">
                                          <p:stCondLst>
                                            <p:cond delay="499"/>
                                          </p:stCondLst>
                                        </p:cTn>
                                        <p:tgtEl>
                                          <p:spTgt spid="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linds(horizontal)">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linds(horizontal)">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2"/>
                                        </p:tgtEl>
                                      </p:cBhvr>
                                    </p:animEffect>
                                    <p:set>
                                      <p:cBhvr>
                                        <p:cTn id="32" dur="1" fill="hold">
                                          <p:stCondLst>
                                            <p:cond delay="499"/>
                                          </p:stCondLst>
                                        </p:cTn>
                                        <p:tgtEl>
                                          <p:spTgt spid="8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83"/>
                                        </p:tgtEl>
                                      </p:cBhvr>
                                    </p:animEffect>
                                    <p:set>
                                      <p:cBhvr>
                                        <p:cTn id="37" dur="1" fill="hold">
                                          <p:stCondLst>
                                            <p:cond delay="499"/>
                                          </p:stCondLst>
                                        </p:cTn>
                                        <p:tgtEl>
                                          <p:spTgt spid="8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blinds(horizontal)">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linds(horizontal)">
                                      <p:cBhvr>
                                        <p:cTn id="4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P spid="81" grpId="1" animBg="1"/>
      <p:bldP spid="82" grpId="0" animBg="1"/>
      <p:bldP spid="82" grpId="1" animBg="1"/>
      <p:bldP spid="83" grpId="0"/>
      <p:bldP spid="83" grpId="1"/>
      <p:bldP spid="85"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38200" y="152400"/>
            <a:ext cx="7394575" cy="609600"/>
          </a:xfrm>
        </p:spPr>
        <p:txBody>
          <a:bodyPr>
            <a:normAutofit fontScale="90000"/>
          </a:bodyPr>
          <a:lstStyle/>
          <a:p>
            <a:pPr algn="ctr"/>
            <a:r>
              <a:rPr lang="en-US" b="1" dirty="0" smtClean="0"/>
              <a:t>Containment Query</a:t>
            </a:r>
            <a:br>
              <a:rPr lang="en-US" b="1" dirty="0" smtClean="0"/>
            </a:br>
            <a:r>
              <a:rPr lang="en-US" sz="2400" b="1" dirty="0" smtClean="0"/>
              <a:t>(Related Work)</a:t>
            </a:r>
          </a:p>
        </p:txBody>
      </p:sp>
      <p:sp>
        <p:nvSpPr>
          <p:cNvPr id="44035" name="Slide Number Placeholder 3"/>
          <p:cNvSpPr>
            <a:spLocks noGrp="1"/>
          </p:cNvSpPr>
          <p:nvPr>
            <p:ph type="sldNum" sz="quarter" idx="12"/>
          </p:nvPr>
        </p:nvSpPr>
        <p:spPr>
          <a:xfrm>
            <a:off x="8534400" y="6324600"/>
            <a:ext cx="609600" cy="520700"/>
          </a:xfrm>
          <a:noFill/>
        </p:spPr>
        <p:txBody>
          <a:bodyPr/>
          <a:lstStyle/>
          <a:p>
            <a:fld id="{23C075F7-5749-44E5-BE5E-853474BC990D}" type="slidenum">
              <a:rPr lang="en-US" smtClean="0">
                <a:solidFill>
                  <a:schemeClr val="bg2">
                    <a:lumMod val="10000"/>
                  </a:schemeClr>
                </a:solidFill>
              </a:rPr>
              <a:pPr/>
              <a:t>28</a:t>
            </a:fld>
            <a:endParaRPr lang="en-US" dirty="0" smtClean="0">
              <a:solidFill>
                <a:schemeClr val="bg2">
                  <a:lumMod val="10000"/>
                </a:schemeClr>
              </a:solidFill>
            </a:endParaRPr>
          </a:p>
        </p:txBody>
      </p:sp>
      <p:sp>
        <p:nvSpPr>
          <p:cNvPr id="52" name="Content Placeholder 7"/>
          <p:cNvSpPr txBox="1">
            <a:spLocks/>
          </p:cNvSpPr>
          <p:nvPr/>
        </p:nvSpPr>
        <p:spPr bwMode="auto">
          <a:xfrm>
            <a:off x="455613" y="992188"/>
            <a:ext cx="8156575" cy="531812"/>
          </a:xfrm>
          <a:prstGeom prst="rect">
            <a:avLst/>
          </a:prstGeom>
          <a:noFill/>
          <a:ln w="9525">
            <a:noFill/>
            <a:miter lim="800000"/>
            <a:headEnd/>
            <a:tailEnd/>
          </a:ln>
        </p:spPr>
        <p:txBody>
          <a:bodyPr>
            <a:normAutofit/>
          </a:bodyPr>
          <a:lstStyle/>
          <a:p>
            <a:pPr marL="396875" lvl="0" indent="-396875" defTabSz="914363">
              <a:lnSpc>
                <a:spcPct val="90000"/>
              </a:lnSpc>
              <a:buBlip>
                <a:blip r:embed="rId4"/>
              </a:buBlip>
            </a:pPr>
            <a:r>
              <a:rPr lang="en-US" sz="2600" kern="0" dirty="0" smtClean="0">
                <a:latin typeface="+mn-lt"/>
                <a:ea typeface="+mn-ea"/>
                <a:sym typeface="Century Schoolbook" pitchFamily="18" charset="0"/>
              </a:rPr>
              <a:t>Indexing </a:t>
            </a:r>
            <a:r>
              <a:rPr lang="en-US" sz="2600" kern="0" dirty="0">
                <a:latin typeface="+mn-lt"/>
                <a:ea typeface="+mn-ea"/>
                <a:sym typeface="Century Schoolbook" pitchFamily="18" charset="0"/>
              </a:rPr>
              <a:t>without Features in Filtering Phase. </a:t>
            </a: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80" name="Content Placeholder 7"/>
          <p:cNvSpPr txBox="1">
            <a:spLocks/>
          </p:cNvSpPr>
          <p:nvPr/>
        </p:nvSpPr>
        <p:spPr bwMode="auto">
          <a:xfrm>
            <a:off x="989013" y="1676400"/>
            <a:ext cx="5183187" cy="1752600"/>
          </a:xfrm>
          <a:prstGeom prst="rect">
            <a:avLst/>
          </a:prstGeom>
          <a:noFill/>
          <a:ln w="9525">
            <a:noFill/>
            <a:miter lim="800000"/>
            <a:headEnd/>
            <a:tailEnd/>
          </a:ln>
        </p:spPr>
        <p:txBody>
          <a:bodyPr>
            <a:normAutofit/>
          </a:bodyPr>
          <a:lstStyle/>
          <a:p>
            <a:pPr marL="914400" lvl="1" indent="-396875" defTabSz="914363">
              <a:lnSpc>
                <a:spcPct val="90000"/>
              </a:lnSpc>
              <a:spcBef>
                <a:spcPct val="20000"/>
              </a:spcBef>
              <a:buBlip>
                <a:blip r:embed="rId5"/>
              </a:buBlip>
            </a:pPr>
            <a:r>
              <a:rPr lang="en-US" sz="2000" b="1" kern="0" dirty="0" smtClean="0">
                <a:latin typeface="+mn-lt"/>
                <a:ea typeface="+mn-ea"/>
                <a:sym typeface="Century Schoolbook" pitchFamily="18" charset="0"/>
              </a:rPr>
              <a:t>C-Tree</a:t>
            </a:r>
            <a:r>
              <a:rPr lang="en-US" sz="2000" kern="0" dirty="0" smtClean="0">
                <a:latin typeface="+mn-lt"/>
                <a:ea typeface="+mn-ea"/>
                <a:sym typeface="Century Schoolbook" pitchFamily="18" charset="0"/>
              </a:rPr>
              <a:t> </a:t>
            </a:r>
            <a:r>
              <a:rPr lang="en-US" sz="2000" kern="0" dirty="0">
                <a:latin typeface="+mn-lt"/>
                <a:ea typeface="+mn-ea"/>
                <a:sym typeface="Century Schoolbook" pitchFamily="18" charset="0"/>
              </a:rPr>
              <a:t>(Closure Tree), </a:t>
            </a:r>
            <a:r>
              <a:rPr lang="en-US" sz="1700" i="1" kern="0" dirty="0">
                <a:latin typeface="+mn-lt"/>
                <a:ea typeface="+mn-ea"/>
                <a:sym typeface="Century Schoolbook" pitchFamily="18" charset="0"/>
              </a:rPr>
              <a:t>He et. al. ICDE </a:t>
            </a:r>
            <a:r>
              <a:rPr lang="en-US" sz="1700" i="1" kern="0" dirty="0" smtClean="0">
                <a:latin typeface="+mn-lt"/>
                <a:ea typeface="+mn-ea"/>
                <a:sym typeface="Century Schoolbook" pitchFamily="18" charset="0"/>
              </a:rPr>
              <a:t>’06</a:t>
            </a:r>
          </a:p>
          <a:p>
            <a:pPr marL="914400" lvl="1" indent="-396875" defTabSz="914363">
              <a:lnSpc>
                <a:spcPct val="90000"/>
              </a:lnSpc>
              <a:spcBef>
                <a:spcPct val="20000"/>
              </a:spcBef>
              <a:buBlip>
                <a:blip r:embed="rId5"/>
              </a:buBlip>
            </a:pPr>
            <a:endParaRPr lang="en-US" sz="1700" b="1" i="1" kern="0" dirty="0" smtClean="0">
              <a:sym typeface="Century Schoolbook" pitchFamily="18" charset="0"/>
            </a:endParaRPr>
          </a:p>
          <a:p>
            <a:pPr marL="914400" lvl="1" indent="-396875" defTabSz="914363">
              <a:lnSpc>
                <a:spcPct val="90000"/>
              </a:lnSpc>
              <a:spcBef>
                <a:spcPct val="20000"/>
              </a:spcBef>
              <a:buBlip>
                <a:blip r:embed="rId5"/>
              </a:buBlip>
            </a:pPr>
            <a:r>
              <a:rPr lang="en-US" sz="2000" b="1" kern="0" dirty="0" smtClean="0">
                <a:latin typeface="+mn-lt"/>
                <a:ea typeface="+mn-ea"/>
                <a:sym typeface="Century Schoolbook" pitchFamily="18" charset="0"/>
              </a:rPr>
              <a:t>GC-Coding</a:t>
            </a:r>
            <a:r>
              <a:rPr lang="en-US" sz="2000" kern="0" dirty="0" smtClean="0">
                <a:latin typeface="+mn-lt"/>
                <a:ea typeface="+mn-ea"/>
                <a:sym typeface="Century Schoolbook" pitchFamily="18" charset="0"/>
              </a:rPr>
              <a:t> </a:t>
            </a:r>
            <a:r>
              <a:rPr lang="en-US" sz="2000" kern="0" dirty="0">
                <a:latin typeface="+mn-lt"/>
                <a:ea typeface="+mn-ea"/>
                <a:sym typeface="Century Schoolbook" pitchFamily="18" charset="0"/>
              </a:rPr>
              <a:t>(Spectral encoding of neighborhood), </a:t>
            </a:r>
            <a:r>
              <a:rPr lang="en-US" sz="1900" i="1" kern="0" dirty="0" err="1">
                <a:latin typeface="+mn-lt"/>
                <a:ea typeface="+mn-ea"/>
                <a:sym typeface="Century Schoolbook" pitchFamily="18" charset="0"/>
              </a:rPr>
              <a:t>Zou</a:t>
            </a:r>
            <a:r>
              <a:rPr lang="en-US" sz="1900" i="1" kern="0" dirty="0">
                <a:latin typeface="+mn-lt"/>
                <a:ea typeface="+mn-ea"/>
                <a:sym typeface="Century Schoolbook" pitchFamily="18" charset="0"/>
              </a:rPr>
              <a:t> et. al., EDBT ‘08. </a:t>
            </a:r>
            <a:endParaRPr lang="en-US" kern="0" dirty="0">
              <a:latin typeface="+mn-lt"/>
              <a:ea typeface="+mn-ea"/>
              <a:sym typeface="Century Schoolbook" pitchFamily="18" charset="0"/>
            </a:endParaRPr>
          </a:p>
        </p:txBody>
      </p:sp>
      <p:sp>
        <p:nvSpPr>
          <p:cNvPr id="14" name="Content Placeholder 7"/>
          <p:cNvSpPr txBox="1">
            <a:spLocks/>
          </p:cNvSpPr>
          <p:nvPr/>
        </p:nvSpPr>
        <p:spPr bwMode="auto">
          <a:xfrm>
            <a:off x="455613" y="3733800"/>
            <a:ext cx="8156575" cy="531813"/>
          </a:xfrm>
          <a:prstGeom prst="rect">
            <a:avLst/>
          </a:prstGeom>
          <a:noFill/>
          <a:ln w="9525">
            <a:noFill/>
            <a:miter lim="800000"/>
            <a:headEnd/>
            <a:tailEnd/>
          </a:ln>
        </p:spPr>
        <p:txBody>
          <a:bodyPr>
            <a:normAutofit/>
          </a:bodyPr>
          <a:lstStyle/>
          <a:p>
            <a:pPr marL="396875" lvl="0" indent="-396875" defTabSz="914363">
              <a:lnSpc>
                <a:spcPct val="90000"/>
              </a:lnSpc>
              <a:buBlip>
                <a:blip r:embed="rId4"/>
              </a:buBlip>
            </a:pPr>
            <a:r>
              <a:rPr lang="en-US" sz="2600" kern="0" dirty="0" smtClean="0">
                <a:latin typeface="+mn-lt"/>
                <a:ea typeface="+mn-ea"/>
                <a:sym typeface="Century Schoolbook" pitchFamily="18" charset="0"/>
              </a:rPr>
              <a:t>Approximate </a:t>
            </a:r>
            <a:r>
              <a:rPr lang="en-US" sz="2600" kern="0" dirty="0">
                <a:latin typeface="+mn-lt"/>
                <a:ea typeface="+mn-ea"/>
                <a:sym typeface="Century Schoolbook" pitchFamily="18" charset="0"/>
              </a:rPr>
              <a:t>Containment Query. </a:t>
            </a: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15" name="Content Placeholder 7"/>
          <p:cNvSpPr txBox="1">
            <a:spLocks/>
          </p:cNvSpPr>
          <p:nvPr/>
        </p:nvSpPr>
        <p:spPr bwMode="auto">
          <a:xfrm>
            <a:off x="989013" y="4419600"/>
            <a:ext cx="4878387" cy="1754188"/>
          </a:xfrm>
          <a:prstGeom prst="rect">
            <a:avLst/>
          </a:prstGeom>
          <a:noFill/>
          <a:ln w="9525">
            <a:noFill/>
            <a:miter lim="800000"/>
            <a:headEnd/>
            <a:tailEnd/>
          </a:ln>
        </p:spPr>
        <p:txBody>
          <a:bodyPr>
            <a:normAutofit/>
          </a:bodyPr>
          <a:lstStyle/>
          <a:p>
            <a:pPr marL="914400" lvl="1" indent="-396875" defTabSz="914363">
              <a:lnSpc>
                <a:spcPct val="90000"/>
              </a:lnSpc>
              <a:spcBef>
                <a:spcPct val="20000"/>
              </a:spcBef>
              <a:buBlip>
                <a:blip r:embed="rId5"/>
              </a:buBlip>
            </a:pPr>
            <a:r>
              <a:rPr lang="en-US" sz="2000" b="1" kern="0" dirty="0" err="1" smtClean="0">
                <a:latin typeface="+mn-lt"/>
                <a:ea typeface="+mn-ea"/>
                <a:sym typeface="Century Schoolbook" pitchFamily="18" charset="0"/>
              </a:rPr>
              <a:t>Grafil</a:t>
            </a:r>
            <a:r>
              <a:rPr lang="en-US" sz="2000" kern="0" dirty="0">
                <a:latin typeface="+mn-lt"/>
                <a:ea typeface="+mn-ea"/>
                <a:sym typeface="Century Schoolbook" pitchFamily="18" charset="0"/>
              </a:rPr>
              <a:t>,  </a:t>
            </a:r>
            <a:r>
              <a:rPr lang="en-US" sz="1700" i="1" kern="0" dirty="0">
                <a:latin typeface="+mn-lt"/>
                <a:ea typeface="+mn-ea"/>
                <a:sym typeface="Century Schoolbook" pitchFamily="18" charset="0"/>
              </a:rPr>
              <a:t>Yan et. al. SIGMOD </a:t>
            </a:r>
            <a:r>
              <a:rPr lang="en-US" sz="1700" i="1" kern="0" dirty="0" smtClean="0">
                <a:latin typeface="+mn-lt"/>
                <a:ea typeface="+mn-ea"/>
                <a:sym typeface="Century Schoolbook" pitchFamily="18" charset="0"/>
              </a:rPr>
              <a:t>’05</a:t>
            </a:r>
          </a:p>
          <a:p>
            <a:pPr marL="914400" lvl="1" indent="-396875" defTabSz="914363">
              <a:lnSpc>
                <a:spcPct val="90000"/>
              </a:lnSpc>
              <a:spcBef>
                <a:spcPct val="20000"/>
              </a:spcBef>
              <a:buBlip>
                <a:blip r:embed="rId5"/>
              </a:buBlip>
            </a:pPr>
            <a:endParaRPr lang="en-US" sz="1700" i="1" kern="0" dirty="0" smtClean="0">
              <a:sym typeface="Century Schoolbook" pitchFamily="18" charset="0"/>
            </a:endParaRPr>
          </a:p>
          <a:p>
            <a:pPr marL="914400" lvl="1" indent="-396875" defTabSz="914363">
              <a:lnSpc>
                <a:spcPct val="90000"/>
              </a:lnSpc>
              <a:spcBef>
                <a:spcPct val="20000"/>
              </a:spcBef>
              <a:buBlip>
                <a:blip r:embed="rId5"/>
              </a:buBlip>
            </a:pPr>
            <a:r>
              <a:rPr lang="en-US" sz="2000" b="1" kern="0" dirty="0" err="1" smtClean="0">
                <a:latin typeface="+mn-lt"/>
                <a:ea typeface="+mn-ea"/>
                <a:sym typeface="Century Schoolbook" pitchFamily="18" charset="0"/>
              </a:rPr>
              <a:t>Grafil</a:t>
            </a:r>
            <a:r>
              <a:rPr lang="en-US" sz="2000" b="1" kern="0" dirty="0">
                <a:latin typeface="+mn-lt"/>
                <a:ea typeface="+mn-ea"/>
                <a:sym typeface="Century Schoolbook" pitchFamily="18" charset="0"/>
              </a:rPr>
              <a:t>+</a:t>
            </a:r>
            <a:r>
              <a:rPr lang="en-US" sz="2000" kern="0" dirty="0">
                <a:latin typeface="+mn-lt"/>
                <a:ea typeface="+mn-ea"/>
                <a:sym typeface="Century Schoolbook" pitchFamily="18" charset="0"/>
              </a:rPr>
              <a:t>, </a:t>
            </a:r>
            <a:r>
              <a:rPr lang="en-US" sz="1900" i="1" kern="0" dirty="0">
                <a:latin typeface="+mn-lt"/>
                <a:ea typeface="+mn-ea"/>
                <a:sym typeface="Century Schoolbook" pitchFamily="18" charset="0"/>
              </a:rPr>
              <a:t>Shang et. al., SIGMOD ‘10. </a:t>
            </a: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pic>
        <p:nvPicPr>
          <p:cNvPr id="10"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5025" y="228600"/>
            <a:ext cx="7394575" cy="609600"/>
          </a:xfrm>
        </p:spPr>
        <p:txBody>
          <a:bodyPr>
            <a:normAutofit fontScale="90000"/>
          </a:bodyPr>
          <a:lstStyle/>
          <a:p>
            <a:pPr algn="ctr"/>
            <a:r>
              <a:rPr lang="en-US" b="1" dirty="0" smtClean="0"/>
              <a:t>Similarity Query</a:t>
            </a:r>
            <a:br>
              <a:rPr lang="en-US" b="1" dirty="0" smtClean="0"/>
            </a:br>
            <a:endParaRPr lang="en-US" sz="2400" b="1" dirty="0" smtClean="0"/>
          </a:p>
        </p:txBody>
      </p:sp>
      <p:sp>
        <p:nvSpPr>
          <p:cNvPr id="45059" name="Slide Number Placeholder 3"/>
          <p:cNvSpPr>
            <a:spLocks noGrp="1"/>
          </p:cNvSpPr>
          <p:nvPr>
            <p:ph type="sldNum" sz="quarter" idx="12"/>
          </p:nvPr>
        </p:nvSpPr>
        <p:spPr>
          <a:xfrm>
            <a:off x="8534400" y="6337300"/>
            <a:ext cx="609600" cy="520700"/>
          </a:xfrm>
          <a:noFill/>
        </p:spPr>
        <p:txBody>
          <a:bodyPr/>
          <a:lstStyle/>
          <a:p>
            <a:fld id="{FFF356CC-36EF-45D6-8B44-783895D49022}" type="slidenum">
              <a:rPr lang="en-US" smtClean="0">
                <a:solidFill>
                  <a:schemeClr val="bg2">
                    <a:lumMod val="10000"/>
                  </a:schemeClr>
                </a:solidFill>
              </a:rPr>
              <a:pPr/>
              <a:t>29</a:t>
            </a:fld>
            <a:endParaRPr lang="en-US" dirty="0" smtClean="0">
              <a:solidFill>
                <a:schemeClr val="bg2">
                  <a:lumMod val="10000"/>
                </a:schemeClr>
              </a:solidFill>
            </a:endParaRPr>
          </a:p>
        </p:txBody>
      </p:sp>
      <p:sp>
        <p:nvSpPr>
          <p:cNvPr id="10" name="Content Placeholder 7"/>
          <p:cNvSpPr txBox="1">
            <a:spLocks/>
          </p:cNvSpPr>
          <p:nvPr/>
        </p:nvSpPr>
        <p:spPr bwMode="auto">
          <a:xfrm>
            <a:off x="303213" y="914400"/>
            <a:ext cx="4573587" cy="1524000"/>
          </a:xfrm>
          <a:prstGeom prst="rect">
            <a:avLst/>
          </a:prstGeom>
          <a:noFill/>
          <a:ln w="9525">
            <a:noFill/>
            <a:miter lim="800000"/>
            <a:headEnd/>
            <a:tailEnd/>
          </a:ln>
        </p:spPr>
        <p:txBody>
          <a:bodyPr>
            <a:normAutofit/>
          </a:bodyPr>
          <a:lstStyle/>
          <a:p>
            <a:pPr marL="396875" lvl="0" indent="-396875" defTabSz="914363">
              <a:lnSpc>
                <a:spcPct val="90000"/>
              </a:lnSpc>
              <a:buBlip>
                <a:blip r:embed="rId4"/>
              </a:buBlip>
            </a:pPr>
            <a:r>
              <a:rPr lang="en-US" sz="2200" kern="0" dirty="0" smtClean="0">
                <a:latin typeface="+mn-lt"/>
                <a:ea typeface="+mn-ea"/>
                <a:sym typeface="Century Schoolbook" pitchFamily="18" charset="0"/>
              </a:rPr>
              <a:t>Graph </a:t>
            </a:r>
            <a:r>
              <a:rPr lang="en-US" sz="2200" kern="0" dirty="0">
                <a:latin typeface="+mn-lt"/>
                <a:ea typeface="+mn-ea"/>
                <a:sym typeface="Century Schoolbook" pitchFamily="18" charset="0"/>
              </a:rPr>
              <a:t>Isomorphism is </a:t>
            </a:r>
            <a:r>
              <a:rPr lang="en-US" sz="2200" b="1" kern="0" dirty="0">
                <a:latin typeface="+mn-lt"/>
                <a:ea typeface="+mn-ea"/>
                <a:sym typeface="Century Schoolbook" pitchFamily="18" charset="0"/>
              </a:rPr>
              <a:t>neither known to be Polynomial or NP-Complete</a:t>
            </a:r>
            <a:r>
              <a:rPr lang="en-US" sz="2200" b="1" kern="0" dirty="0" smtClean="0">
                <a:latin typeface="+mn-lt"/>
                <a:ea typeface="+mn-ea"/>
                <a:sym typeface="Century Schoolbook" pitchFamily="18" charset="0"/>
              </a:rPr>
              <a:t>. </a:t>
            </a:r>
          </a:p>
          <a:p>
            <a:pPr marL="396875" lvl="0" indent="-396875" defTabSz="914363">
              <a:lnSpc>
                <a:spcPct val="90000"/>
              </a:lnSpc>
              <a:buBlip>
                <a:blip r:embed="rId4"/>
              </a:buBlip>
            </a:pPr>
            <a:endParaRPr lang="en-US" sz="600" b="1" kern="0" dirty="0" smtClean="0">
              <a:sym typeface="Century Schoolbook" pitchFamily="18" charset="0"/>
            </a:endParaRPr>
          </a:p>
          <a:p>
            <a:pPr marL="396875" lvl="0" indent="-396875" defTabSz="914363">
              <a:lnSpc>
                <a:spcPct val="90000"/>
              </a:lnSpc>
              <a:buBlip>
                <a:blip r:embed="rId4"/>
              </a:buBlip>
            </a:pPr>
            <a:r>
              <a:rPr lang="en-US" sz="2200" b="1" kern="0" dirty="0" smtClean="0">
                <a:latin typeface="+mn-lt"/>
                <a:ea typeface="+mn-ea"/>
                <a:sym typeface="Century Schoolbook" pitchFamily="18" charset="0"/>
              </a:rPr>
              <a:t>Graph </a:t>
            </a:r>
            <a:r>
              <a:rPr lang="en-US" sz="2200" b="1" kern="0" dirty="0">
                <a:latin typeface="+mn-lt"/>
                <a:ea typeface="+mn-ea"/>
                <a:sym typeface="Century Schoolbook" pitchFamily="18" charset="0"/>
              </a:rPr>
              <a:t>Edit Distance </a:t>
            </a:r>
            <a:r>
              <a:rPr lang="en-US" sz="2200" kern="0" dirty="0">
                <a:latin typeface="+mn-lt"/>
                <a:ea typeface="+mn-ea"/>
                <a:sym typeface="Century Schoolbook" pitchFamily="18" charset="0"/>
              </a:rPr>
              <a:t>NP-hard</a:t>
            </a:r>
            <a:r>
              <a:rPr lang="en-US" sz="2200" b="1" kern="0" dirty="0">
                <a:latin typeface="+mn-lt"/>
                <a:ea typeface="+mn-ea"/>
                <a:sym typeface="Century Schoolbook" pitchFamily="18" charset="0"/>
              </a:rPr>
              <a:t>.</a:t>
            </a:r>
          </a:p>
          <a:p>
            <a:pPr marL="274638" indent="-274638" algn="just" defTabSz="0" eaLnBrk="0" hangingPunct="0">
              <a:spcBef>
                <a:spcPts val="600"/>
              </a:spcBef>
              <a:buClr>
                <a:schemeClr val="accent1"/>
              </a:buClr>
              <a:buSzPct val="70000"/>
              <a:buFont typeface="Wingdings" pitchFamily="2" charset="2"/>
              <a:buChar char="v"/>
              <a:defRPr/>
            </a:pPr>
            <a:endParaRPr lang="en-US" sz="10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11" name="Oval 10"/>
          <p:cNvSpPr/>
          <p:nvPr/>
        </p:nvSpPr>
        <p:spPr>
          <a:xfrm>
            <a:off x="7848600" y="15240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7315200" y="3865562"/>
            <a:ext cx="479425"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1</a:t>
            </a:r>
          </a:p>
        </p:txBody>
      </p:sp>
      <p:sp>
        <p:nvSpPr>
          <p:cNvPr id="13" name="TextBox 12"/>
          <p:cNvSpPr txBox="1"/>
          <p:nvPr/>
        </p:nvSpPr>
        <p:spPr>
          <a:xfrm>
            <a:off x="7313613" y="1906587"/>
            <a:ext cx="384175" cy="400050"/>
          </a:xfrm>
          <a:prstGeom prst="rect">
            <a:avLst/>
          </a:prstGeom>
          <a:noFill/>
        </p:spPr>
        <p:txBody>
          <a:bodyPr wrap="none">
            <a:spAutoFit/>
          </a:bodyPr>
          <a:lstStyle/>
          <a:p>
            <a:pPr>
              <a:defRPr/>
            </a:pPr>
            <a:r>
              <a:rPr lang="en-US" sz="2000" dirty="0">
                <a:solidFill>
                  <a:schemeClr val="accent5">
                    <a:lumMod val="50000"/>
                  </a:schemeClr>
                </a:solidFill>
              </a:rPr>
              <a:t>Q</a:t>
            </a:r>
          </a:p>
        </p:txBody>
      </p:sp>
      <p:sp>
        <p:nvSpPr>
          <p:cNvPr id="16" name="Oval 15"/>
          <p:cNvSpPr/>
          <p:nvPr/>
        </p:nvSpPr>
        <p:spPr>
          <a:xfrm>
            <a:off x="8383588" y="990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8383588" y="2057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315200" y="15240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781800" y="1524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20" name="Oval 19"/>
          <p:cNvSpPr/>
          <p:nvPr/>
        </p:nvSpPr>
        <p:spPr>
          <a:xfrm>
            <a:off x="6248400" y="990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6248400" y="20574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a:stCxn id="19" idx="6"/>
            <a:endCxn id="18" idx="2"/>
          </p:cNvCxnSpPr>
          <p:nvPr/>
        </p:nvCxnSpPr>
        <p:spPr>
          <a:xfrm>
            <a:off x="7162800" y="17145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6"/>
            <a:endCxn id="11" idx="2"/>
          </p:cNvCxnSpPr>
          <p:nvPr/>
        </p:nvCxnSpPr>
        <p:spPr>
          <a:xfrm>
            <a:off x="7696200" y="17145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5"/>
            <a:endCxn id="19" idx="1"/>
          </p:cNvCxnSpPr>
          <p:nvPr/>
        </p:nvCxnSpPr>
        <p:spPr>
          <a:xfrm>
            <a:off x="6573838" y="1316037"/>
            <a:ext cx="263525" cy="263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9" idx="3"/>
            <a:endCxn id="21" idx="7"/>
          </p:cNvCxnSpPr>
          <p:nvPr/>
        </p:nvCxnSpPr>
        <p:spPr>
          <a:xfrm flipH="1">
            <a:off x="6573838" y="1849437"/>
            <a:ext cx="263525" cy="263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4"/>
            <a:endCxn id="21" idx="0"/>
          </p:cNvCxnSpPr>
          <p:nvPr/>
        </p:nvCxnSpPr>
        <p:spPr>
          <a:xfrm>
            <a:off x="6438900" y="1371600"/>
            <a:ext cx="0"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3"/>
            <a:endCxn id="11" idx="7"/>
          </p:cNvCxnSpPr>
          <p:nvPr/>
        </p:nvCxnSpPr>
        <p:spPr>
          <a:xfrm flipH="1">
            <a:off x="8174038" y="1316037"/>
            <a:ext cx="265112" cy="263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5"/>
            <a:endCxn id="17" idx="1"/>
          </p:cNvCxnSpPr>
          <p:nvPr/>
        </p:nvCxnSpPr>
        <p:spPr>
          <a:xfrm>
            <a:off x="8174038" y="1849437"/>
            <a:ext cx="265112" cy="263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4"/>
            <a:endCxn id="17" idx="0"/>
          </p:cNvCxnSpPr>
          <p:nvPr/>
        </p:nvCxnSpPr>
        <p:spPr>
          <a:xfrm>
            <a:off x="8574088" y="1371600"/>
            <a:ext cx="0"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850188" y="3332162"/>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8383588" y="2797175"/>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8383588" y="3865562"/>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7315200" y="3332162"/>
            <a:ext cx="382588" cy="381000"/>
          </a:xfrm>
          <a:prstGeom prst="ellipse">
            <a:avLst/>
          </a:prstGeom>
          <a:solidFill>
            <a:schemeClr val="accent4">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6781800" y="3332162"/>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35" name="Oval 34"/>
          <p:cNvSpPr/>
          <p:nvPr/>
        </p:nvSpPr>
        <p:spPr>
          <a:xfrm>
            <a:off x="6248400" y="2797175"/>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6248400" y="3865562"/>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Connector 36"/>
          <p:cNvCxnSpPr>
            <a:stCxn id="34" idx="6"/>
            <a:endCxn id="33" idx="2"/>
          </p:cNvCxnSpPr>
          <p:nvPr/>
        </p:nvCxnSpPr>
        <p:spPr>
          <a:xfrm>
            <a:off x="7162800" y="3522662"/>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3" idx="6"/>
            <a:endCxn id="30" idx="2"/>
          </p:cNvCxnSpPr>
          <p:nvPr/>
        </p:nvCxnSpPr>
        <p:spPr>
          <a:xfrm>
            <a:off x="7697788" y="3522662"/>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5"/>
            <a:endCxn id="34" idx="1"/>
          </p:cNvCxnSpPr>
          <p:nvPr/>
        </p:nvCxnSpPr>
        <p:spPr>
          <a:xfrm>
            <a:off x="6573838" y="3122612"/>
            <a:ext cx="265112" cy="265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4" idx="3"/>
            <a:endCxn id="36" idx="7"/>
          </p:cNvCxnSpPr>
          <p:nvPr/>
        </p:nvCxnSpPr>
        <p:spPr>
          <a:xfrm flipH="1">
            <a:off x="6573838" y="3656012"/>
            <a:ext cx="265112" cy="265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4"/>
            <a:endCxn id="36" idx="0"/>
          </p:cNvCxnSpPr>
          <p:nvPr/>
        </p:nvCxnSpPr>
        <p:spPr>
          <a:xfrm>
            <a:off x="6438900" y="3178175"/>
            <a:ext cx="0" cy="687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3"/>
            <a:endCxn id="30" idx="7"/>
          </p:cNvCxnSpPr>
          <p:nvPr/>
        </p:nvCxnSpPr>
        <p:spPr>
          <a:xfrm flipH="1">
            <a:off x="8175625" y="3122612"/>
            <a:ext cx="263525" cy="265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5"/>
            <a:endCxn id="32" idx="1"/>
          </p:cNvCxnSpPr>
          <p:nvPr/>
        </p:nvCxnSpPr>
        <p:spPr>
          <a:xfrm>
            <a:off x="8175625" y="3656012"/>
            <a:ext cx="263525" cy="265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4"/>
            <a:endCxn id="32" idx="0"/>
          </p:cNvCxnSpPr>
          <p:nvPr/>
        </p:nvCxnSpPr>
        <p:spPr>
          <a:xfrm>
            <a:off x="8574088" y="3178175"/>
            <a:ext cx="0" cy="687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694612" y="52578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8229600" y="4724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8229600" y="57912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6627812" y="4724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6627812" y="52578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50" name="Oval 49"/>
          <p:cNvSpPr/>
          <p:nvPr/>
        </p:nvSpPr>
        <p:spPr>
          <a:xfrm>
            <a:off x="6094412" y="4724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6094412" y="57912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3" name="Straight Connector 52"/>
          <p:cNvCxnSpPr>
            <a:stCxn id="50" idx="5"/>
            <a:endCxn id="49" idx="1"/>
          </p:cNvCxnSpPr>
          <p:nvPr/>
        </p:nvCxnSpPr>
        <p:spPr>
          <a:xfrm>
            <a:off x="6419850" y="5049837"/>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3"/>
            <a:endCxn id="51" idx="7"/>
          </p:cNvCxnSpPr>
          <p:nvPr/>
        </p:nvCxnSpPr>
        <p:spPr>
          <a:xfrm flipH="1">
            <a:off x="6419850" y="5583237"/>
            <a:ext cx="263525" cy="265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3"/>
            <a:endCxn id="45" idx="7"/>
          </p:cNvCxnSpPr>
          <p:nvPr/>
        </p:nvCxnSpPr>
        <p:spPr>
          <a:xfrm flipH="1">
            <a:off x="8020050" y="5049837"/>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5" idx="5"/>
            <a:endCxn id="47" idx="1"/>
          </p:cNvCxnSpPr>
          <p:nvPr/>
        </p:nvCxnSpPr>
        <p:spPr>
          <a:xfrm>
            <a:off x="8020050" y="5583237"/>
            <a:ext cx="265112" cy="265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694612" y="4724400"/>
            <a:ext cx="382588"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6627812" y="57912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7694612" y="5791200"/>
            <a:ext cx="382588"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0" name="Straight Connector 59"/>
          <p:cNvCxnSpPr>
            <a:stCxn id="48" idx="6"/>
            <a:endCxn id="57" idx="2"/>
          </p:cNvCxnSpPr>
          <p:nvPr/>
        </p:nvCxnSpPr>
        <p:spPr>
          <a:xfrm>
            <a:off x="7008812" y="49149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8" idx="4"/>
            <a:endCxn id="49" idx="0"/>
          </p:cNvCxnSpPr>
          <p:nvPr/>
        </p:nvCxnSpPr>
        <p:spPr>
          <a:xfrm>
            <a:off x="6818312"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9" idx="4"/>
            <a:endCxn id="58" idx="0"/>
          </p:cNvCxnSpPr>
          <p:nvPr/>
        </p:nvCxnSpPr>
        <p:spPr>
          <a:xfrm>
            <a:off x="6818312" y="5638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6"/>
            <a:endCxn id="59" idx="2"/>
          </p:cNvCxnSpPr>
          <p:nvPr/>
        </p:nvCxnSpPr>
        <p:spPr>
          <a:xfrm>
            <a:off x="7008812" y="59817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7" idx="4"/>
            <a:endCxn id="45" idx="0"/>
          </p:cNvCxnSpPr>
          <p:nvPr/>
        </p:nvCxnSpPr>
        <p:spPr>
          <a:xfrm>
            <a:off x="7885112"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5" idx="4"/>
            <a:endCxn id="59" idx="0"/>
          </p:cNvCxnSpPr>
          <p:nvPr/>
        </p:nvCxnSpPr>
        <p:spPr>
          <a:xfrm>
            <a:off x="7885112" y="5638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6" idx="4"/>
            <a:endCxn id="47" idx="0"/>
          </p:cNvCxnSpPr>
          <p:nvPr/>
        </p:nvCxnSpPr>
        <p:spPr>
          <a:xfrm>
            <a:off x="8420100" y="5105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161212" y="5257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8" name="Straight Connector 67"/>
          <p:cNvCxnSpPr>
            <a:stCxn id="50" idx="4"/>
            <a:endCxn id="51" idx="0"/>
          </p:cNvCxnSpPr>
          <p:nvPr/>
        </p:nvCxnSpPr>
        <p:spPr>
          <a:xfrm>
            <a:off x="6284912" y="5105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9" idx="6"/>
            <a:endCxn id="67" idx="2"/>
          </p:cNvCxnSpPr>
          <p:nvPr/>
        </p:nvCxnSpPr>
        <p:spPr>
          <a:xfrm>
            <a:off x="7008812" y="5448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7" idx="6"/>
            <a:endCxn id="45" idx="2"/>
          </p:cNvCxnSpPr>
          <p:nvPr/>
        </p:nvCxnSpPr>
        <p:spPr>
          <a:xfrm>
            <a:off x="7542212" y="5448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5713412" y="52578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8686800" y="52578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3" name="Straight Connector 72"/>
          <p:cNvCxnSpPr>
            <a:stCxn id="50" idx="3"/>
            <a:endCxn id="71" idx="0"/>
          </p:cNvCxnSpPr>
          <p:nvPr/>
        </p:nvCxnSpPr>
        <p:spPr>
          <a:xfrm flipH="1">
            <a:off x="5903912" y="5049837"/>
            <a:ext cx="246063" cy="207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1" idx="4"/>
            <a:endCxn id="51" idx="1"/>
          </p:cNvCxnSpPr>
          <p:nvPr/>
        </p:nvCxnSpPr>
        <p:spPr>
          <a:xfrm>
            <a:off x="5903912" y="56388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6" idx="6"/>
            <a:endCxn id="72" idx="0"/>
          </p:cNvCxnSpPr>
          <p:nvPr/>
        </p:nvCxnSpPr>
        <p:spPr>
          <a:xfrm>
            <a:off x="8610600" y="49149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2" idx="4"/>
            <a:endCxn id="47" idx="6"/>
          </p:cNvCxnSpPr>
          <p:nvPr/>
        </p:nvCxnSpPr>
        <p:spPr>
          <a:xfrm flipH="1">
            <a:off x="8610600" y="56388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715000" y="2590800"/>
            <a:ext cx="3354388" cy="1981200"/>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TextBox 77"/>
          <p:cNvSpPr txBox="1"/>
          <p:nvPr/>
        </p:nvSpPr>
        <p:spPr>
          <a:xfrm>
            <a:off x="7162800" y="6076950"/>
            <a:ext cx="477837" cy="400050"/>
          </a:xfrm>
          <a:prstGeom prst="rect">
            <a:avLst/>
          </a:prstGeom>
          <a:noFill/>
        </p:spPr>
        <p:txBody>
          <a:bodyPr wrap="none">
            <a:spAutoFit/>
          </a:bodyPr>
          <a:lstStyle/>
          <a:p>
            <a:pPr>
              <a:defRPr/>
            </a:pPr>
            <a:r>
              <a:rPr lang="en-US" sz="2000" dirty="0">
                <a:solidFill>
                  <a:schemeClr val="accent5">
                    <a:lumMod val="50000"/>
                  </a:schemeClr>
                </a:solidFill>
              </a:rPr>
              <a:t>G</a:t>
            </a:r>
            <a:r>
              <a:rPr lang="en-US" sz="2000" baseline="-25000" dirty="0">
                <a:solidFill>
                  <a:schemeClr val="accent5">
                    <a:lumMod val="50000"/>
                  </a:schemeClr>
                </a:solidFill>
              </a:rPr>
              <a:t>2</a:t>
            </a:r>
          </a:p>
        </p:txBody>
      </p:sp>
      <p:sp>
        <p:nvSpPr>
          <p:cNvPr id="79" name="Content Placeholder 7"/>
          <p:cNvSpPr txBox="1">
            <a:spLocks/>
          </p:cNvSpPr>
          <p:nvPr/>
        </p:nvSpPr>
        <p:spPr bwMode="auto">
          <a:xfrm>
            <a:off x="303213" y="2590800"/>
            <a:ext cx="4802187" cy="2514600"/>
          </a:xfrm>
          <a:prstGeom prst="rect">
            <a:avLst/>
          </a:prstGeom>
          <a:noFill/>
          <a:ln w="9525">
            <a:noFill/>
            <a:miter lim="800000"/>
            <a:headEnd/>
            <a:tailEnd/>
          </a:ln>
        </p:spPr>
        <p:txBody>
          <a:bodyPr>
            <a:normAutofit/>
          </a:bodyPr>
          <a:lstStyle/>
          <a:p>
            <a:pPr marL="396875" lvl="0" indent="-396875" defTabSz="914363">
              <a:lnSpc>
                <a:spcPct val="90000"/>
              </a:lnSpc>
              <a:buBlip>
                <a:blip r:embed="rId4"/>
              </a:buBlip>
            </a:pPr>
            <a:r>
              <a:rPr lang="en-US" sz="2200" b="1" kern="0" dirty="0" smtClean="0">
                <a:latin typeface="+mn-lt"/>
                <a:ea typeface="+mn-ea"/>
                <a:sym typeface="Century Schoolbook" pitchFamily="18" charset="0"/>
              </a:rPr>
              <a:t>Maximum </a:t>
            </a:r>
            <a:r>
              <a:rPr lang="en-US" sz="2200" b="1" kern="0" dirty="0">
                <a:latin typeface="+mn-lt"/>
                <a:ea typeface="+mn-ea"/>
                <a:sym typeface="Century Schoolbook" pitchFamily="18" charset="0"/>
              </a:rPr>
              <a:t>Common Subgraph (MCS) </a:t>
            </a:r>
            <a:r>
              <a:rPr lang="en-US" sz="2200" kern="0" dirty="0">
                <a:latin typeface="+mn-lt"/>
                <a:ea typeface="+mn-ea"/>
                <a:sym typeface="Century Schoolbook" pitchFamily="18" charset="0"/>
              </a:rPr>
              <a:t>based approach.</a:t>
            </a:r>
          </a:p>
          <a:p>
            <a:pPr marL="274638" indent="-274638" defTabSz="0" eaLnBrk="0" hangingPunct="0">
              <a:spcBef>
                <a:spcPts val="600"/>
              </a:spcBef>
              <a:buClr>
                <a:schemeClr val="accent1"/>
              </a:buClr>
              <a:buSzPct val="70000"/>
              <a:buFont typeface="Wingdings" pitchFamily="2" charset="2"/>
              <a:buChar char="v"/>
              <a:defRPr/>
            </a:pPr>
            <a:endParaRPr lang="en-US" sz="1100" kern="0" dirty="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200" kern="0" dirty="0" smtClean="0">
                <a:latin typeface="+mj-lt"/>
                <a:ea typeface="+mn-ea"/>
                <a:sym typeface="Century Schoolbook" pitchFamily="18" charset="0"/>
              </a:rPr>
              <a:t>| </a:t>
            </a:r>
            <a:r>
              <a:rPr lang="en-US" sz="2200" kern="0" dirty="0">
                <a:latin typeface="+mj-lt"/>
                <a:ea typeface="+mn-ea"/>
                <a:sym typeface="Century Schoolbook" pitchFamily="18" charset="0"/>
              </a:rPr>
              <a:t>d( Q, MCS(Q,G</a:t>
            </a:r>
            <a:r>
              <a:rPr lang="en-US" sz="2200" kern="0" baseline="-25000" dirty="0">
                <a:latin typeface="+mj-lt"/>
                <a:ea typeface="+mn-ea"/>
                <a:sym typeface="Century Schoolbook" pitchFamily="18" charset="0"/>
              </a:rPr>
              <a:t>1</a:t>
            </a:r>
            <a:r>
              <a:rPr lang="en-US" sz="2200" kern="0" dirty="0">
                <a:latin typeface="+mj-lt"/>
                <a:ea typeface="+mn-ea"/>
                <a:sym typeface="Century Schoolbook" pitchFamily="18" charset="0"/>
              </a:rPr>
              <a:t>) ) | = </a:t>
            </a:r>
            <a:r>
              <a:rPr lang="en-US" sz="2200" kern="0" dirty="0" smtClean="0">
                <a:latin typeface="+mj-lt"/>
                <a:ea typeface="+mn-ea"/>
                <a:sym typeface="Century Schoolbook" pitchFamily="18" charset="0"/>
              </a:rPr>
              <a:t>2</a:t>
            </a:r>
          </a:p>
          <a:p>
            <a:pPr marL="914400" lvl="1" indent="-396875" defTabSz="914363">
              <a:lnSpc>
                <a:spcPct val="90000"/>
              </a:lnSpc>
              <a:spcBef>
                <a:spcPct val="20000"/>
              </a:spcBef>
              <a:buBlip>
                <a:blip r:embed="rId5"/>
              </a:buBlip>
            </a:pPr>
            <a:r>
              <a:rPr lang="en-US" sz="2200" kern="0" dirty="0" smtClean="0">
                <a:latin typeface="+mj-lt"/>
                <a:sym typeface="Century Schoolbook" pitchFamily="18" charset="0"/>
              </a:rPr>
              <a:t>| </a:t>
            </a:r>
            <a:r>
              <a:rPr lang="en-US" sz="2200" kern="0" dirty="0">
                <a:latin typeface="+mj-lt"/>
                <a:sym typeface="Century Schoolbook" pitchFamily="18" charset="0"/>
              </a:rPr>
              <a:t>d(G</a:t>
            </a:r>
            <a:r>
              <a:rPr lang="en-US" sz="2200" kern="0" baseline="-25000" dirty="0">
                <a:latin typeface="+mj-lt"/>
                <a:sym typeface="Century Schoolbook" pitchFamily="18" charset="0"/>
              </a:rPr>
              <a:t>1</a:t>
            </a:r>
            <a:r>
              <a:rPr lang="en-US" sz="2200" kern="0" dirty="0">
                <a:latin typeface="+mj-lt"/>
                <a:sym typeface="Century Schoolbook" pitchFamily="18" charset="0"/>
              </a:rPr>
              <a:t>, MCS(Q,G</a:t>
            </a:r>
            <a:r>
              <a:rPr lang="en-US" sz="2200" kern="0" baseline="-25000" dirty="0">
                <a:latin typeface="+mj-lt"/>
                <a:sym typeface="Century Schoolbook" pitchFamily="18" charset="0"/>
              </a:rPr>
              <a:t>1</a:t>
            </a:r>
            <a:r>
              <a:rPr lang="en-US" sz="2200" kern="0" dirty="0">
                <a:latin typeface="+mj-lt"/>
                <a:sym typeface="Century Schoolbook" pitchFamily="18" charset="0"/>
              </a:rPr>
              <a:t>)) | = </a:t>
            </a:r>
            <a:r>
              <a:rPr lang="en-US" sz="2200" kern="0" dirty="0" smtClean="0">
                <a:latin typeface="+mj-lt"/>
                <a:sym typeface="Century Schoolbook" pitchFamily="18" charset="0"/>
              </a:rPr>
              <a:t>2</a:t>
            </a:r>
          </a:p>
          <a:p>
            <a:pPr marL="914400" lvl="1" indent="-396875" defTabSz="914363">
              <a:lnSpc>
                <a:spcPct val="90000"/>
              </a:lnSpc>
              <a:spcBef>
                <a:spcPct val="20000"/>
              </a:spcBef>
              <a:buBlip>
                <a:blip r:embed="rId5"/>
              </a:buBlip>
            </a:pPr>
            <a:r>
              <a:rPr lang="en-US" sz="2200" kern="0" dirty="0" smtClean="0">
                <a:latin typeface="+mj-lt"/>
                <a:sym typeface="Century Schoolbook" pitchFamily="18" charset="0"/>
              </a:rPr>
              <a:t>Δ </a:t>
            </a:r>
            <a:r>
              <a:rPr lang="en-US" sz="2200" kern="0" dirty="0">
                <a:latin typeface="+mj-lt"/>
                <a:sym typeface="Century Schoolbook" pitchFamily="18" charset="0"/>
              </a:rPr>
              <a:t>= |d( Q, MCS(Q,G</a:t>
            </a:r>
            <a:r>
              <a:rPr lang="en-US" sz="2200" kern="0" baseline="-25000" dirty="0">
                <a:latin typeface="+mj-lt"/>
                <a:sym typeface="Century Schoolbook" pitchFamily="18" charset="0"/>
              </a:rPr>
              <a:t>1</a:t>
            </a:r>
            <a:r>
              <a:rPr lang="en-US" sz="2200" kern="0" dirty="0">
                <a:latin typeface="+mj-lt"/>
                <a:sym typeface="Century Schoolbook" pitchFamily="18" charset="0"/>
              </a:rPr>
              <a:t>) )| + |d(G</a:t>
            </a:r>
            <a:r>
              <a:rPr lang="en-US" sz="2200" kern="0" baseline="-25000" dirty="0">
                <a:latin typeface="+mj-lt"/>
                <a:sym typeface="Century Schoolbook" pitchFamily="18" charset="0"/>
              </a:rPr>
              <a:t>1</a:t>
            </a:r>
            <a:r>
              <a:rPr lang="en-US" sz="2200" kern="0" dirty="0">
                <a:latin typeface="+mj-lt"/>
                <a:sym typeface="Century Schoolbook" pitchFamily="18" charset="0"/>
              </a:rPr>
              <a:t>, MCS(Q,G</a:t>
            </a:r>
            <a:r>
              <a:rPr lang="en-US" sz="2200" kern="0" baseline="-25000" dirty="0">
                <a:latin typeface="+mj-lt"/>
                <a:sym typeface="Century Schoolbook" pitchFamily="18" charset="0"/>
              </a:rPr>
              <a:t>1</a:t>
            </a:r>
            <a:r>
              <a:rPr lang="en-US" sz="2200" kern="0" dirty="0">
                <a:latin typeface="+mj-lt"/>
                <a:sym typeface="Century Schoolbook" pitchFamily="18" charset="0"/>
              </a:rPr>
              <a:t>))| = 4</a:t>
            </a:r>
            <a:endParaRPr lang="en-US" sz="2200" kern="0" dirty="0">
              <a:latin typeface="+mj-lt"/>
              <a:ea typeface="+mn-ea"/>
              <a:sym typeface="Century Schoolbook" pitchFamily="18" charset="0"/>
            </a:endParaRPr>
          </a:p>
          <a:p>
            <a:pPr marL="274638" indent="-274638" defTabSz="0" eaLnBrk="0" hangingPunct="0">
              <a:spcBef>
                <a:spcPts val="600"/>
              </a:spcBef>
              <a:buClr>
                <a:schemeClr val="accent1"/>
              </a:buClr>
              <a:buSzPct val="70000"/>
              <a:buFont typeface="Wingdings" pitchFamily="2" charset="2"/>
              <a:buChar char="v"/>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v"/>
              <a:defRPr/>
            </a:pPr>
            <a:endParaRPr lang="en-US" sz="10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81" name="Content Placeholder 7"/>
          <p:cNvSpPr txBox="1">
            <a:spLocks/>
          </p:cNvSpPr>
          <p:nvPr/>
        </p:nvSpPr>
        <p:spPr bwMode="auto">
          <a:xfrm>
            <a:off x="303213" y="4951412"/>
            <a:ext cx="4802187" cy="2516188"/>
          </a:xfrm>
          <a:prstGeom prst="rect">
            <a:avLst/>
          </a:prstGeom>
          <a:noFill/>
          <a:ln w="9525">
            <a:noFill/>
            <a:miter lim="800000"/>
            <a:headEnd/>
            <a:tailEnd/>
          </a:ln>
        </p:spPr>
        <p:txBody>
          <a:bodyPr>
            <a:normAutofit/>
          </a:bodyPr>
          <a:lstStyle/>
          <a:p>
            <a:pPr marL="274638" indent="-274638" defTabSz="0" eaLnBrk="0" hangingPunct="0">
              <a:spcBef>
                <a:spcPts val="600"/>
              </a:spcBef>
              <a:buClr>
                <a:schemeClr val="accent1"/>
              </a:buClr>
              <a:buSzPct val="70000"/>
              <a:buFont typeface="Wingdings" pitchFamily="2" charset="2"/>
              <a:buChar char="v"/>
              <a:defRPr/>
            </a:pPr>
            <a:endParaRPr lang="en-US" sz="1100" kern="0" dirty="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000" kern="0" dirty="0" smtClean="0">
                <a:latin typeface="+mj-lt"/>
                <a:ea typeface="+mn-ea"/>
                <a:sym typeface="Century Schoolbook" pitchFamily="18" charset="0"/>
              </a:rPr>
              <a:t>| </a:t>
            </a:r>
            <a:r>
              <a:rPr lang="en-US" sz="2000" kern="0" dirty="0">
                <a:latin typeface="+mj-lt"/>
                <a:ea typeface="+mn-ea"/>
                <a:sym typeface="Century Schoolbook" pitchFamily="18" charset="0"/>
              </a:rPr>
              <a:t>d( Q, MCS(Q,G</a:t>
            </a:r>
            <a:r>
              <a:rPr lang="en-US" sz="2000" kern="0" baseline="-25000" dirty="0">
                <a:latin typeface="+mj-lt"/>
                <a:ea typeface="+mn-ea"/>
                <a:sym typeface="Century Schoolbook" pitchFamily="18" charset="0"/>
              </a:rPr>
              <a:t>2</a:t>
            </a:r>
            <a:r>
              <a:rPr lang="en-US" sz="2000" kern="0" dirty="0">
                <a:latin typeface="+mj-lt"/>
                <a:ea typeface="+mn-ea"/>
                <a:sym typeface="Century Schoolbook" pitchFamily="18" charset="0"/>
              </a:rPr>
              <a:t>) ) | = </a:t>
            </a:r>
            <a:r>
              <a:rPr lang="en-US" sz="2000" kern="0" dirty="0" smtClean="0">
                <a:latin typeface="+mj-lt"/>
                <a:ea typeface="+mn-ea"/>
                <a:sym typeface="Century Schoolbook" pitchFamily="18" charset="0"/>
              </a:rPr>
              <a:t>0 </a:t>
            </a:r>
          </a:p>
          <a:p>
            <a:pPr marL="914400" lvl="1" indent="-396875" defTabSz="914363">
              <a:lnSpc>
                <a:spcPct val="90000"/>
              </a:lnSpc>
              <a:spcBef>
                <a:spcPct val="20000"/>
              </a:spcBef>
              <a:buBlip>
                <a:blip r:embed="rId5"/>
              </a:buBlip>
            </a:pPr>
            <a:r>
              <a:rPr lang="en-US" sz="2000" kern="0" dirty="0" smtClean="0">
                <a:latin typeface="+mj-lt"/>
                <a:ea typeface="+mn-ea"/>
                <a:sym typeface="Century Schoolbook" pitchFamily="18" charset="0"/>
              </a:rPr>
              <a:t>|</a:t>
            </a:r>
            <a:r>
              <a:rPr lang="en-US" sz="2000" kern="0" dirty="0" smtClean="0">
                <a:latin typeface="+mj-lt"/>
                <a:sym typeface="Century Schoolbook" pitchFamily="18" charset="0"/>
              </a:rPr>
              <a:t> </a:t>
            </a:r>
            <a:r>
              <a:rPr lang="en-US" sz="2000" kern="0" dirty="0">
                <a:latin typeface="+mj-lt"/>
                <a:sym typeface="Century Schoolbook" pitchFamily="18" charset="0"/>
              </a:rPr>
              <a:t>d(G</a:t>
            </a:r>
            <a:r>
              <a:rPr lang="en-US" sz="2000" kern="0" baseline="-25000" dirty="0">
                <a:latin typeface="+mj-lt"/>
                <a:sym typeface="Century Schoolbook" pitchFamily="18" charset="0"/>
              </a:rPr>
              <a:t>2</a:t>
            </a:r>
            <a:r>
              <a:rPr lang="en-US" sz="2000" kern="0" dirty="0">
                <a:latin typeface="+mj-lt"/>
                <a:sym typeface="Century Schoolbook" pitchFamily="18" charset="0"/>
              </a:rPr>
              <a:t>, MCS(Q,G</a:t>
            </a:r>
            <a:r>
              <a:rPr lang="en-US" sz="2000" kern="0" baseline="-25000" dirty="0">
                <a:latin typeface="+mj-lt"/>
                <a:sym typeface="Century Schoolbook" pitchFamily="18" charset="0"/>
              </a:rPr>
              <a:t>2</a:t>
            </a:r>
            <a:r>
              <a:rPr lang="en-US" sz="2000" kern="0" dirty="0">
                <a:latin typeface="+mj-lt"/>
                <a:sym typeface="Century Schoolbook" pitchFamily="18" charset="0"/>
              </a:rPr>
              <a:t>)) | = </a:t>
            </a:r>
            <a:r>
              <a:rPr lang="en-US" sz="2000" kern="0" dirty="0" smtClean="0">
                <a:latin typeface="+mj-lt"/>
                <a:sym typeface="Century Schoolbook" pitchFamily="18" charset="0"/>
              </a:rPr>
              <a:t>10</a:t>
            </a:r>
          </a:p>
          <a:p>
            <a:pPr marL="914400" lvl="1" indent="-396875" defTabSz="914363">
              <a:lnSpc>
                <a:spcPct val="90000"/>
              </a:lnSpc>
              <a:spcBef>
                <a:spcPct val="20000"/>
              </a:spcBef>
              <a:buBlip>
                <a:blip r:embed="rId5"/>
              </a:buBlip>
            </a:pPr>
            <a:r>
              <a:rPr lang="en-US" sz="2000" kern="0" dirty="0" smtClean="0">
                <a:latin typeface="+mj-lt"/>
                <a:sym typeface="Century Schoolbook" pitchFamily="18" charset="0"/>
              </a:rPr>
              <a:t>Δ </a:t>
            </a:r>
            <a:r>
              <a:rPr lang="en-US" sz="2000" kern="0" dirty="0">
                <a:latin typeface="+mj-lt"/>
                <a:sym typeface="Century Schoolbook" pitchFamily="18" charset="0"/>
              </a:rPr>
              <a:t>= |d( Q, MCS(Q,G</a:t>
            </a:r>
            <a:r>
              <a:rPr lang="en-US" sz="2000" kern="0" baseline="-25000" dirty="0">
                <a:latin typeface="+mj-lt"/>
                <a:sym typeface="Century Schoolbook" pitchFamily="18" charset="0"/>
              </a:rPr>
              <a:t>1</a:t>
            </a:r>
            <a:r>
              <a:rPr lang="en-US" sz="2000" kern="0" dirty="0">
                <a:latin typeface="+mj-lt"/>
                <a:sym typeface="Century Schoolbook" pitchFamily="18" charset="0"/>
              </a:rPr>
              <a:t>) )| + |d(G</a:t>
            </a:r>
            <a:r>
              <a:rPr lang="en-US" sz="2000" kern="0" baseline="-25000" dirty="0">
                <a:latin typeface="+mj-lt"/>
                <a:sym typeface="Century Schoolbook" pitchFamily="18" charset="0"/>
              </a:rPr>
              <a:t>1</a:t>
            </a:r>
            <a:r>
              <a:rPr lang="en-US" sz="2000" kern="0" dirty="0">
                <a:latin typeface="+mj-lt"/>
                <a:sym typeface="Century Schoolbook" pitchFamily="18" charset="0"/>
              </a:rPr>
              <a:t>, MCS(Q,G</a:t>
            </a:r>
            <a:r>
              <a:rPr lang="en-US" sz="2000" kern="0" baseline="-25000" dirty="0">
                <a:latin typeface="+mj-lt"/>
                <a:sym typeface="Century Schoolbook" pitchFamily="18" charset="0"/>
              </a:rPr>
              <a:t>1</a:t>
            </a:r>
            <a:r>
              <a:rPr lang="en-US" sz="2000" kern="0" dirty="0">
                <a:latin typeface="+mj-lt"/>
                <a:sym typeface="Century Schoolbook" pitchFamily="18" charset="0"/>
              </a:rPr>
              <a:t>))| = 10</a:t>
            </a:r>
            <a:endParaRPr lang="en-US" sz="2000" kern="0" dirty="0">
              <a:latin typeface="+mj-lt"/>
              <a:ea typeface="+mn-ea"/>
              <a:sym typeface="Century Schoolbook" pitchFamily="18" charset="0"/>
            </a:endParaRPr>
          </a:p>
          <a:p>
            <a:pPr marL="274638" indent="-274638" defTabSz="0" eaLnBrk="0" hangingPunct="0">
              <a:spcBef>
                <a:spcPts val="600"/>
              </a:spcBef>
              <a:buClr>
                <a:schemeClr val="accent1"/>
              </a:buClr>
              <a:buSzPct val="70000"/>
              <a:buFont typeface="Wingdings" pitchFamily="2" charset="2"/>
              <a:buChar char="v"/>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v"/>
              <a:defRPr/>
            </a:pPr>
            <a:endParaRPr lang="en-US" sz="10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82" name="Content Placeholder 7"/>
          <p:cNvSpPr txBox="1">
            <a:spLocks/>
          </p:cNvSpPr>
          <p:nvPr/>
        </p:nvSpPr>
        <p:spPr bwMode="auto">
          <a:xfrm>
            <a:off x="303213" y="2589212"/>
            <a:ext cx="4802187" cy="4268788"/>
          </a:xfrm>
          <a:prstGeom prst="rect">
            <a:avLst/>
          </a:prstGeom>
          <a:noFill/>
          <a:ln w="9525">
            <a:noFill/>
            <a:miter lim="800000"/>
            <a:headEnd/>
            <a:tailEnd/>
          </a:ln>
        </p:spPr>
        <p:txBody>
          <a:bodyPr>
            <a:normAutofit fontScale="92500" lnSpcReduction="10000"/>
          </a:bodyPr>
          <a:lstStyle/>
          <a:p>
            <a:pPr marL="396875" lvl="0" indent="-396875" defTabSz="914363">
              <a:lnSpc>
                <a:spcPct val="90000"/>
              </a:lnSpc>
              <a:buBlip>
                <a:blip r:embed="rId4"/>
              </a:buBlip>
            </a:pPr>
            <a:r>
              <a:rPr lang="en-US" sz="2600" b="1" kern="0" dirty="0" smtClean="0">
                <a:latin typeface="+mn-lt"/>
                <a:ea typeface="+mn-ea"/>
                <a:sym typeface="Century Schoolbook" pitchFamily="18" charset="0"/>
              </a:rPr>
              <a:t>Maximum </a:t>
            </a:r>
            <a:r>
              <a:rPr lang="en-US" sz="2600" b="1" kern="0" dirty="0">
                <a:latin typeface="+mn-lt"/>
                <a:ea typeface="+mn-ea"/>
                <a:sym typeface="Century Schoolbook" pitchFamily="18" charset="0"/>
              </a:rPr>
              <a:t>Common Subgraph (MCS) </a:t>
            </a:r>
            <a:r>
              <a:rPr lang="en-US" sz="2600" kern="0" dirty="0">
                <a:latin typeface="+mn-lt"/>
                <a:ea typeface="+mn-ea"/>
                <a:sym typeface="Century Schoolbook" pitchFamily="18" charset="0"/>
              </a:rPr>
              <a:t>based approach.</a:t>
            </a:r>
          </a:p>
          <a:p>
            <a:pPr marL="274638" indent="-274638" defTabSz="0" eaLnBrk="0" hangingPunct="0">
              <a:spcBef>
                <a:spcPts val="600"/>
              </a:spcBef>
              <a:buClr>
                <a:schemeClr val="accent1"/>
              </a:buClr>
              <a:buSzPct val="70000"/>
              <a:buFont typeface="Wingdings" pitchFamily="2" charset="2"/>
              <a:buChar char="v"/>
              <a:defRPr/>
            </a:pPr>
            <a:endParaRPr lang="en-US" sz="2600" kern="0" dirty="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600" kern="0" dirty="0" smtClean="0">
                <a:latin typeface="+mj-lt"/>
                <a:sym typeface="Century Schoolbook" pitchFamily="18" charset="0"/>
              </a:rPr>
              <a:t>Δ </a:t>
            </a:r>
            <a:r>
              <a:rPr lang="en-US" sz="2600" kern="0" dirty="0">
                <a:latin typeface="+mj-lt"/>
                <a:sym typeface="Century Schoolbook" pitchFamily="18" charset="0"/>
              </a:rPr>
              <a:t>= |d( Q, MCS(Q,G) )| + |d(G, MCS(Q,G</a:t>
            </a:r>
            <a:r>
              <a:rPr lang="en-US" sz="2600" kern="0" dirty="0" smtClean="0">
                <a:latin typeface="+mj-lt"/>
                <a:sym typeface="Century Schoolbook" pitchFamily="18" charset="0"/>
              </a:rPr>
              <a:t>))|</a:t>
            </a:r>
          </a:p>
          <a:p>
            <a:pPr marL="914400" lvl="1" indent="-396875" defTabSz="914363">
              <a:lnSpc>
                <a:spcPct val="90000"/>
              </a:lnSpc>
              <a:spcBef>
                <a:spcPct val="20000"/>
              </a:spcBef>
              <a:buBlip>
                <a:blip r:embed="rId5"/>
              </a:buBlip>
            </a:pPr>
            <a:r>
              <a:rPr lang="en-US" sz="2600" kern="0" dirty="0" smtClean="0">
                <a:latin typeface="+mj-lt"/>
                <a:sym typeface="Century Schoolbook" pitchFamily="18" charset="0"/>
              </a:rPr>
              <a:t>MCS </a:t>
            </a:r>
            <a:r>
              <a:rPr lang="en-US" sz="2600" kern="0" dirty="0">
                <a:latin typeface="+mj-lt"/>
                <a:sym typeface="Century Schoolbook" pitchFamily="18" charset="0"/>
              </a:rPr>
              <a:t>is NP-hard. </a:t>
            </a:r>
          </a:p>
          <a:p>
            <a:pPr marL="914400" lvl="1" indent="-396875" defTabSz="914363">
              <a:lnSpc>
                <a:spcPct val="90000"/>
              </a:lnSpc>
              <a:spcBef>
                <a:spcPct val="20000"/>
              </a:spcBef>
              <a:buBlip>
                <a:blip r:embed="rId5"/>
              </a:buBlip>
            </a:pPr>
            <a:r>
              <a:rPr lang="en-US" sz="2600" kern="0" dirty="0" smtClean="0">
                <a:latin typeface="+mj-lt"/>
                <a:ea typeface="+mn-ea"/>
                <a:sym typeface="Century Schoolbook" pitchFamily="18" charset="0"/>
              </a:rPr>
              <a:t>Efficiently </a:t>
            </a:r>
            <a:r>
              <a:rPr lang="en-US" sz="2600" kern="0" dirty="0">
                <a:latin typeface="+mj-lt"/>
                <a:ea typeface="+mn-ea"/>
                <a:sym typeface="Century Schoolbook" pitchFamily="18" charset="0"/>
              </a:rPr>
              <a:t>Finding MCS of two large networks (Approximate)  - </a:t>
            </a:r>
            <a:r>
              <a:rPr lang="en-US" sz="2100" i="1" kern="0" dirty="0">
                <a:latin typeface="+mj-lt"/>
                <a:ea typeface="+mn-ea"/>
                <a:sym typeface="Century Schoolbook" pitchFamily="18" charset="0"/>
              </a:rPr>
              <a:t>Zhu et al., CIKM </a:t>
            </a:r>
            <a:r>
              <a:rPr lang="en-US" sz="2100" i="1" kern="0" dirty="0" smtClean="0">
                <a:latin typeface="+mj-lt"/>
                <a:ea typeface="+mn-ea"/>
                <a:sym typeface="Century Schoolbook" pitchFamily="18" charset="0"/>
              </a:rPr>
              <a:t>’11</a:t>
            </a:r>
          </a:p>
          <a:p>
            <a:pPr marL="914400" lvl="1" indent="-396875" defTabSz="914363">
              <a:lnSpc>
                <a:spcPct val="90000"/>
              </a:lnSpc>
              <a:spcBef>
                <a:spcPct val="20000"/>
              </a:spcBef>
              <a:buBlip>
                <a:blip r:embed="rId5"/>
              </a:buBlip>
            </a:pPr>
            <a:r>
              <a:rPr lang="en-US" sz="2600" kern="0" dirty="0" smtClean="0">
                <a:latin typeface="+mj-lt"/>
                <a:ea typeface="+mn-ea"/>
                <a:sym typeface="Century Schoolbook" pitchFamily="18" charset="0"/>
              </a:rPr>
              <a:t>Indexing </a:t>
            </a:r>
            <a:r>
              <a:rPr lang="en-US" sz="2600" kern="0" dirty="0">
                <a:latin typeface="+mj-lt"/>
                <a:ea typeface="+mn-ea"/>
                <a:sym typeface="Century Schoolbook" pitchFamily="18" charset="0"/>
              </a:rPr>
              <a:t>based on MCS in Filtering Phase </a:t>
            </a:r>
            <a:r>
              <a:rPr lang="en-US" sz="2100" i="1" kern="0" dirty="0">
                <a:latin typeface="+mj-lt"/>
                <a:ea typeface="+mn-ea"/>
                <a:sym typeface="Century Schoolbook" pitchFamily="18" charset="0"/>
              </a:rPr>
              <a:t>– Zhu et. </a:t>
            </a:r>
            <a:r>
              <a:rPr lang="en-US" sz="2100" i="1" kern="0" dirty="0" smtClean="0">
                <a:latin typeface="+mj-lt"/>
                <a:ea typeface="+mn-ea"/>
                <a:sym typeface="Century Schoolbook" pitchFamily="18" charset="0"/>
              </a:rPr>
              <a:t>al</a:t>
            </a:r>
            <a:r>
              <a:rPr lang="en-US" sz="2100" i="1" kern="0" dirty="0">
                <a:latin typeface="+mj-lt"/>
                <a:ea typeface="+mn-ea"/>
                <a:sym typeface="Century Schoolbook" pitchFamily="18" charset="0"/>
              </a:rPr>
              <a:t>., EDBT ‘12</a:t>
            </a: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v"/>
              <a:defRPr/>
            </a:pPr>
            <a:endParaRPr lang="en-US" sz="10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pic>
        <p:nvPicPr>
          <p:cNvPr id="83"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linds(horizont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1"/>
                                        </p:tgtEl>
                                      </p:cBhvr>
                                    </p:animEffect>
                                    <p:set>
                                      <p:cBhvr>
                                        <p:cTn id="17" dur="1" fill="hold">
                                          <p:stCondLst>
                                            <p:cond delay="499"/>
                                          </p:stCondLst>
                                        </p:cTn>
                                        <p:tgtEl>
                                          <p:spTgt spid="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9"/>
                                        </p:tgtEl>
                                      </p:cBhvr>
                                    </p:animEffect>
                                    <p:set>
                                      <p:cBhvr>
                                        <p:cTn id="22" dur="1" fill="hold">
                                          <p:stCondLst>
                                            <p:cond delay="499"/>
                                          </p:stCondLst>
                                        </p:cTn>
                                        <p:tgtEl>
                                          <p:spTgt spid="7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blinds(horizontal)">
                                      <p:cBhvr>
                                        <p:cTn id="2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81" grpId="0"/>
      <p:bldP spid="81" grpId="1"/>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525"/>
            <a:ext cx="9144000" cy="923925"/>
          </a:xfrm>
        </p:spPr>
        <p:txBody>
          <a:bodyPr/>
          <a:lstStyle/>
          <a:p>
            <a:r>
              <a:rPr lang="en-US" dirty="0" smtClean="0"/>
              <a:t>Complex Graphs</a:t>
            </a:r>
            <a:endParaRPr sz="2400" dirty="0" smtClean="0"/>
          </a:p>
        </p:txBody>
      </p:sp>
      <p:sp>
        <p:nvSpPr>
          <p:cNvPr id="19" name="Slide Number Placeholder 1"/>
          <p:cNvSpPr txBox="1">
            <a:spLocks noGrp="1"/>
          </p:cNvSpPr>
          <p:nvPr/>
        </p:nvSpPr>
        <p:spPr bwMode="auto">
          <a:xfrm>
            <a:off x="8739498" y="6489700"/>
            <a:ext cx="404501"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3242CF0-267E-482D-9ED3-A004C5841BB2}" type="slidenum">
              <a:rPr lang="en-US" sz="1600"/>
              <a:pPr algn="r" eaLnBrk="1" hangingPunct="1"/>
              <a:t>3</a:t>
            </a:fld>
            <a:endParaRPr lang="en-US" sz="1600" dirty="0"/>
          </a:p>
        </p:txBody>
      </p:sp>
      <p:sp>
        <p:nvSpPr>
          <p:cNvPr id="15" name="Text Placeholder 2"/>
          <p:cNvSpPr txBox="1">
            <a:spLocks/>
          </p:cNvSpPr>
          <p:nvPr/>
        </p:nvSpPr>
        <p:spPr>
          <a:xfrm>
            <a:off x="381000" y="990600"/>
            <a:ext cx="8382000" cy="1428083"/>
          </a:xfrm>
          <a:prstGeom prst="rect">
            <a:avLst/>
          </a:prstGeom>
        </p:spPr>
        <p:txBody>
          <a:bodyPr vert="horz" lIns="0" tIns="0" rIns="0" bIns="0" rtlCol="0">
            <a:spAutoFit/>
          </a:bodyPr>
          <a:lstStyle/>
          <a:p>
            <a:pPr marL="396875" indent="-396875" algn="just" defTabSz="914363">
              <a:lnSpc>
                <a:spcPct val="90000"/>
              </a:lnSpc>
              <a:spcBef>
                <a:spcPct val="20000"/>
              </a:spcBef>
              <a:buBlip>
                <a:blip r:embed="rId4"/>
              </a:buBlip>
            </a:pPr>
            <a:r>
              <a:rPr lang="en-US" sz="3200" dirty="0" smtClean="0">
                <a:solidFill>
                  <a:srgbClr val="000000"/>
                </a:solidFill>
              </a:rPr>
              <a:t>Real-life graph contains complex contents – labels associated with nodes, edges and graphs.</a:t>
            </a:r>
          </a:p>
          <a:p>
            <a:pPr marL="396875" indent="-396875" defTabSz="914363">
              <a:lnSpc>
                <a:spcPct val="90000"/>
              </a:lnSpc>
              <a:spcBef>
                <a:spcPct val="20000"/>
              </a:spcBef>
              <a:buBlip>
                <a:blip r:embed="rId4"/>
              </a:buBlip>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6"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pic>
        <p:nvPicPr>
          <p:cNvPr id="17" name="Picture 3"/>
          <p:cNvPicPr>
            <a:picLocks noChangeAspect="1" noChangeArrowheads="1"/>
          </p:cNvPicPr>
          <p:nvPr/>
        </p:nvPicPr>
        <p:blipFill>
          <a:blip r:embed="rId6" cstate="print"/>
          <a:srcRect/>
          <a:stretch>
            <a:fillRect/>
          </a:stretch>
        </p:blipFill>
        <p:spPr bwMode="auto">
          <a:xfrm>
            <a:off x="838200" y="2085975"/>
            <a:ext cx="5248275" cy="4467225"/>
          </a:xfrm>
          <a:prstGeom prst="rect">
            <a:avLst/>
          </a:prstGeom>
          <a:noFill/>
          <a:ln w="9525">
            <a:noFill/>
            <a:miter lim="800000"/>
            <a:headEnd/>
            <a:tailEnd/>
          </a:ln>
        </p:spPr>
      </p:pic>
      <p:sp>
        <p:nvSpPr>
          <p:cNvPr id="22" name="TextBox 9"/>
          <p:cNvSpPr>
            <a:spLocks noChangeArrowheads="1"/>
          </p:cNvSpPr>
          <p:nvPr/>
        </p:nvSpPr>
        <p:spPr bwMode="auto">
          <a:xfrm>
            <a:off x="6705600" y="2816225"/>
            <a:ext cx="2133600" cy="190817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mj-lt"/>
                <a:sym typeface="Century Schoolbook" pitchFamily="18" charset="0"/>
              </a:rPr>
              <a:t>Node Labels:</a:t>
            </a:r>
            <a:endParaRPr kumimoji="0" lang="en-US" altLang="en-US" sz="1800" b="1" i="0" u="none" strike="noStrike" kern="0" cap="none" spc="0" normalizeH="0" baseline="0" noProof="0" dirty="0" smtClean="0">
              <a:ln>
                <a:noFill/>
              </a:ln>
              <a:solidFill>
                <a:sysClr val="windowText" lastClr="000000"/>
              </a:solidFill>
              <a:effectLst/>
              <a:uLnTx/>
              <a:uFillTx/>
              <a:latin typeface="+mj-lt"/>
              <a:sym typeface="Century Schoolbook"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000" b="0" i="0" u="none" strike="noStrike" kern="0" cap="none" spc="0" normalizeH="0" baseline="0" noProof="0" dirty="0" smtClean="0">
              <a:ln>
                <a:noFill/>
              </a:ln>
              <a:solidFill>
                <a:sysClr val="windowText" lastClr="000000"/>
              </a:solidFill>
              <a:effectLst/>
              <a:uLnTx/>
              <a:uFillTx/>
              <a:latin typeface="+mj-lt"/>
              <a:sym typeface="Century Schoolbook"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mj-lt"/>
                <a:sym typeface="Century Schoolbook" pitchFamily="18" charset="0"/>
              </a:rPr>
              <a:t>Location,  Gender,  Charts, Library, Events, Groups, Journal, Tags, Age, Tracks.</a:t>
            </a:r>
            <a:endParaRPr kumimoji="0" lang="en-US" sz="1800" b="0" i="0" u="none" strike="noStrike" kern="0" cap="none" spc="0" normalizeH="0" baseline="0" noProof="0" dirty="0" smtClean="0">
              <a:ln>
                <a:noFill/>
              </a:ln>
              <a:solidFill>
                <a:sysClr val="windowText" lastClr="000000"/>
              </a:solidFill>
              <a:effectLst/>
              <a:uLnTx/>
              <a:uFillTx/>
              <a:latin typeface="+mj-lt"/>
            </a:endParaRPr>
          </a:p>
        </p:txBody>
      </p:sp>
    </p:spTree>
    <p:custDataLst>
      <p:tags r:id="rId1"/>
    </p:custDataLst>
    <p:extLst>
      <p:ext uri="{BB962C8B-B14F-4D97-AF65-F5344CB8AC3E}">
        <p14:creationId xmlns:p14="http://schemas.microsoft.com/office/powerpoint/2010/main" xmlns="" val="9067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3"/>
          <p:cNvSpPr>
            <a:spLocks noGrp="1"/>
          </p:cNvSpPr>
          <p:nvPr>
            <p:ph type="sldNum" sz="quarter" idx="12"/>
          </p:nvPr>
        </p:nvSpPr>
        <p:spPr>
          <a:xfrm>
            <a:off x="8458200" y="6261100"/>
            <a:ext cx="609600" cy="520700"/>
          </a:xfrm>
          <a:noFill/>
        </p:spPr>
        <p:txBody>
          <a:bodyPr/>
          <a:lstStyle/>
          <a:p>
            <a:fld id="{257F5560-BE23-423F-AA72-296EA17ED609}" type="slidenum">
              <a:rPr lang="en-US" smtClean="0">
                <a:solidFill>
                  <a:schemeClr val="bg2">
                    <a:lumMod val="10000"/>
                  </a:schemeClr>
                </a:solidFill>
              </a:rPr>
              <a:pPr/>
              <a:t>30</a:t>
            </a:fld>
            <a:endParaRPr lang="en-US" dirty="0" smtClean="0">
              <a:solidFill>
                <a:schemeClr val="bg2">
                  <a:lumMod val="10000"/>
                </a:schemeClr>
              </a:solidFill>
            </a:endParaRPr>
          </a:p>
        </p:txBody>
      </p:sp>
      <p:sp>
        <p:nvSpPr>
          <p:cNvPr id="10" name="Content Placeholder 7"/>
          <p:cNvSpPr txBox="1">
            <a:spLocks/>
          </p:cNvSpPr>
          <p:nvPr/>
        </p:nvSpPr>
        <p:spPr bwMode="auto">
          <a:xfrm>
            <a:off x="227013" y="914400"/>
            <a:ext cx="4573587" cy="608012"/>
          </a:xfrm>
          <a:prstGeom prst="rect">
            <a:avLst/>
          </a:prstGeom>
          <a:noFill/>
          <a:ln w="9525">
            <a:noFill/>
            <a:miter lim="800000"/>
            <a:headEnd/>
            <a:tailEnd/>
          </a:ln>
        </p:spPr>
        <p:txBody>
          <a:bodyPr>
            <a:normAutofit/>
          </a:bodyPr>
          <a:lstStyle/>
          <a:p>
            <a:pPr marL="396875" lvl="0" indent="-396875" defTabSz="914363">
              <a:lnSpc>
                <a:spcPct val="90000"/>
              </a:lnSpc>
              <a:buBlip>
                <a:blip r:embed="rId4"/>
              </a:buBlip>
            </a:pPr>
            <a:r>
              <a:rPr lang="en-US" sz="2600" b="1" kern="0" dirty="0" smtClean="0">
                <a:latin typeface="+mn-lt"/>
                <a:ea typeface="+mn-ea"/>
                <a:sym typeface="Century Schoolbook" pitchFamily="18" charset="0"/>
              </a:rPr>
              <a:t>Kernel </a:t>
            </a:r>
            <a:r>
              <a:rPr lang="en-US" sz="2600" b="1" kern="0" dirty="0">
                <a:latin typeface="+mn-lt"/>
                <a:ea typeface="+mn-ea"/>
                <a:sym typeface="Century Schoolbook" pitchFamily="18" charset="0"/>
              </a:rPr>
              <a:t>Based Approach.</a:t>
            </a:r>
          </a:p>
          <a:p>
            <a:pPr marL="274638" indent="-274638" algn="just" defTabSz="0" eaLnBrk="0" hangingPunct="0">
              <a:spcBef>
                <a:spcPts val="600"/>
              </a:spcBef>
              <a:buClr>
                <a:schemeClr val="accent1"/>
              </a:buClr>
              <a:buSzPct val="70000"/>
              <a:buFont typeface="Wingdings" pitchFamily="2" charset="2"/>
              <a:buChar char="v"/>
              <a:defRPr/>
            </a:pPr>
            <a:endParaRPr lang="en-US" sz="10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15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sz="2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buFont typeface="Wingdings" pitchFamily="2" charset="2"/>
              <a:buChar char="q"/>
              <a:defRPr/>
            </a:pPr>
            <a:endParaRPr lang="en-US" kern="0" dirty="0">
              <a:latin typeface="+mn-lt"/>
              <a:ea typeface="+mn-ea"/>
              <a:sym typeface="Century Schoolbook" pitchFamily="18" charset="0"/>
            </a:endParaRPr>
          </a:p>
        </p:txBody>
      </p:sp>
      <p:sp>
        <p:nvSpPr>
          <p:cNvPr id="7" name="Rectangle 6"/>
          <p:cNvSpPr/>
          <p:nvPr/>
        </p:nvSpPr>
        <p:spPr>
          <a:xfrm>
            <a:off x="533400" y="1420813"/>
            <a:ext cx="7697788" cy="1046440"/>
          </a:xfrm>
          <a:prstGeom prst="rect">
            <a:avLst/>
          </a:prstGeom>
        </p:spPr>
        <p:txBody>
          <a:bodyPr wrap="square">
            <a:spAutoFit/>
          </a:bodyPr>
          <a:lstStyle/>
          <a:p>
            <a:pPr marL="457200" indent="-396875" defTabSz="914363">
              <a:lnSpc>
                <a:spcPct val="90000"/>
              </a:lnSpc>
              <a:spcBef>
                <a:spcPct val="20000"/>
              </a:spcBef>
              <a:buBlip>
                <a:blip r:embed="rId5"/>
              </a:buBlip>
            </a:pPr>
            <a:r>
              <a:rPr lang="en-US" sz="2000" dirty="0" smtClean="0">
                <a:latin typeface="+mj-lt"/>
              </a:rPr>
              <a:t>Measure </a:t>
            </a:r>
            <a:r>
              <a:rPr lang="en-US" sz="2000" dirty="0">
                <a:latin typeface="+mj-lt"/>
              </a:rPr>
              <a:t>similarity of two graphs by comparing their substructures</a:t>
            </a:r>
            <a:r>
              <a:rPr lang="en-US" sz="2000" dirty="0" smtClean="0">
                <a:latin typeface="+mj-lt"/>
              </a:rPr>
              <a:t>.</a:t>
            </a:r>
          </a:p>
          <a:p>
            <a:pPr marL="457200" indent="-396875" defTabSz="914363">
              <a:lnSpc>
                <a:spcPct val="90000"/>
              </a:lnSpc>
              <a:spcBef>
                <a:spcPct val="20000"/>
              </a:spcBef>
            </a:pPr>
            <a:r>
              <a:rPr lang="en-US" sz="2000" dirty="0" smtClean="0">
                <a:latin typeface="+mj-lt"/>
              </a:rPr>
              <a:t>  </a:t>
            </a:r>
            <a:r>
              <a:rPr lang="en-US" sz="1000" dirty="0" smtClean="0">
                <a:latin typeface="+mj-lt"/>
              </a:rPr>
              <a:t>   </a:t>
            </a:r>
            <a:endParaRPr lang="en-US" sz="2000" dirty="0" smtClean="0">
              <a:latin typeface="+mj-lt"/>
            </a:endParaRPr>
          </a:p>
          <a:p>
            <a:pPr marL="457200" indent="-396875" defTabSz="914363">
              <a:lnSpc>
                <a:spcPct val="90000"/>
              </a:lnSpc>
              <a:spcBef>
                <a:spcPct val="20000"/>
              </a:spcBef>
              <a:buBlip>
                <a:blip r:embed="rId5"/>
              </a:buBlip>
            </a:pPr>
            <a:r>
              <a:rPr lang="en-US" sz="2000" dirty="0" smtClean="0">
                <a:latin typeface="+mj-lt"/>
              </a:rPr>
              <a:t>Map </a:t>
            </a:r>
            <a:r>
              <a:rPr lang="en-US" sz="2000" dirty="0">
                <a:latin typeface="+mj-lt"/>
              </a:rPr>
              <a:t>two graphs G</a:t>
            </a:r>
            <a:r>
              <a:rPr lang="en-US" sz="2000" baseline="-25000" dirty="0">
                <a:latin typeface="+mj-lt"/>
              </a:rPr>
              <a:t>1</a:t>
            </a:r>
            <a:r>
              <a:rPr lang="en-US" sz="2000" dirty="0">
                <a:latin typeface="+mj-lt"/>
              </a:rPr>
              <a:t> and G</a:t>
            </a:r>
            <a:r>
              <a:rPr lang="en-US" sz="2000" baseline="-25000" dirty="0">
                <a:latin typeface="+mj-lt"/>
              </a:rPr>
              <a:t>2</a:t>
            </a:r>
            <a:r>
              <a:rPr lang="en-US" sz="2000" dirty="0">
                <a:latin typeface="+mj-lt"/>
              </a:rPr>
              <a:t> via mapping φ into feature space H.</a:t>
            </a:r>
          </a:p>
        </p:txBody>
      </p:sp>
      <p:sp>
        <p:nvSpPr>
          <p:cNvPr id="15" name="Rectangle 14"/>
          <p:cNvSpPr/>
          <p:nvPr/>
        </p:nvSpPr>
        <p:spPr>
          <a:xfrm>
            <a:off x="530225" y="4417874"/>
            <a:ext cx="7851775" cy="1815882"/>
          </a:xfrm>
          <a:prstGeom prst="rect">
            <a:avLst/>
          </a:prstGeom>
        </p:spPr>
        <p:txBody>
          <a:bodyPr wrap="square">
            <a:spAutoFit/>
          </a:bodyPr>
          <a:lstStyle/>
          <a:p>
            <a:pPr marL="457200" lvl="0" indent="-396875" algn="just" defTabSz="914363">
              <a:lnSpc>
                <a:spcPct val="90000"/>
              </a:lnSpc>
              <a:spcBef>
                <a:spcPct val="20000"/>
              </a:spcBef>
              <a:buBlip>
                <a:blip r:embed="rId5"/>
              </a:buBlip>
            </a:pPr>
            <a:r>
              <a:rPr lang="en-US" sz="2000" dirty="0" smtClean="0">
                <a:solidFill>
                  <a:prstClr val="black"/>
                </a:solidFill>
              </a:rPr>
              <a:t>Me</a:t>
            </a:r>
            <a:r>
              <a:rPr lang="en-US" sz="2000" dirty="0" smtClean="0">
                <a:latin typeface="+mj-lt"/>
              </a:rPr>
              <a:t>asure </a:t>
            </a:r>
            <a:r>
              <a:rPr lang="en-US" sz="2000" dirty="0">
                <a:latin typeface="+mj-lt"/>
              </a:rPr>
              <a:t>their similarity in H as scalar product  </a:t>
            </a:r>
            <a:r>
              <a:rPr lang="en-US" sz="2000" dirty="0" smtClean="0">
                <a:latin typeface="+mj-lt"/>
              </a:rPr>
              <a:t>&lt;φ(G</a:t>
            </a:r>
            <a:r>
              <a:rPr lang="en-US" sz="2000" baseline="-25000" dirty="0" smtClean="0">
                <a:latin typeface="+mj-lt"/>
              </a:rPr>
              <a:t>1</a:t>
            </a:r>
            <a:r>
              <a:rPr lang="en-US" sz="2000" dirty="0">
                <a:latin typeface="+mj-lt"/>
              </a:rPr>
              <a:t>), φ(G</a:t>
            </a:r>
            <a:r>
              <a:rPr lang="en-US" sz="2000" baseline="-25000" dirty="0">
                <a:latin typeface="+mj-lt"/>
              </a:rPr>
              <a:t>2</a:t>
            </a:r>
            <a:r>
              <a:rPr lang="en-US" sz="2000" dirty="0" smtClean="0">
                <a:latin typeface="+mj-lt"/>
              </a:rPr>
              <a:t>)&gt; .</a:t>
            </a:r>
          </a:p>
          <a:p>
            <a:pPr marL="457200" lvl="0" indent="-396875" algn="just" defTabSz="914363">
              <a:lnSpc>
                <a:spcPct val="90000"/>
              </a:lnSpc>
              <a:spcBef>
                <a:spcPct val="20000"/>
              </a:spcBef>
              <a:buBlip>
                <a:blip r:embed="rId5"/>
              </a:buBlip>
            </a:pPr>
            <a:endParaRPr lang="en-US" sz="1000" b="1" dirty="0" smtClean="0">
              <a:latin typeface="+mj-lt"/>
            </a:endParaRPr>
          </a:p>
          <a:p>
            <a:pPr marL="457200" lvl="0" indent="-396875" algn="just" defTabSz="914363">
              <a:lnSpc>
                <a:spcPct val="90000"/>
              </a:lnSpc>
              <a:spcBef>
                <a:spcPct val="20000"/>
              </a:spcBef>
              <a:buBlip>
                <a:blip r:embed="rId5"/>
              </a:buBlip>
            </a:pPr>
            <a:r>
              <a:rPr lang="en-US" sz="2000" b="1" dirty="0" smtClean="0">
                <a:latin typeface="+mj-lt"/>
              </a:rPr>
              <a:t>Kernel </a:t>
            </a:r>
            <a:r>
              <a:rPr lang="en-US" sz="2000" b="1" dirty="0">
                <a:latin typeface="+mj-lt"/>
              </a:rPr>
              <a:t>Trick: </a:t>
            </a:r>
            <a:r>
              <a:rPr lang="en-US" sz="2000" dirty="0">
                <a:latin typeface="+mj-lt"/>
              </a:rPr>
              <a:t>Compute inner product in H as kernel in </a:t>
            </a:r>
            <a:r>
              <a:rPr lang="en-US" sz="2000" dirty="0" smtClean="0">
                <a:latin typeface="+mj-lt"/>
              </a:rPr>
              <a:t>input space </a:t>
            </a:r>
            <a:r>
              <a:rPr lang="en-US" sz="2000" dirty="0">
                <a:latin typeface="+mj-lt"/>
              </a:rPr>
              <a:t>k(G</a:t>
            </a:r>
            <a:r>
              <a:rPr lang="en-US" sz="2000" baseline="-25000" dirty="0">
                <a:latin typeface="+mj-lt"/>
              </a:rPr>
              <a:t>1</a:t>
            </a:r>
            <a:r>
              <a:rPr lang="en-US" sz="2000" dirty="0">
                <a:latin typeface="+mj-lt"/>
              </a:rPr>
              <a:t>, G</a:t>
            </a:r>
            <a:r>
              <a:rPr lang="en-US" sz="2000" baseline="-25000" dirty="0">
                <a:latin typeface="+mj-lt"/>
              </a:rPr>
              <a:t>2</a:t>
            </a:r>
            <a:r>
              <a:rPr lang="en-US" sz="2000" dirty="0">
                <a:latin typeface="+mj-lt"/>
              </a:rPr>
              <a:t>) =   </a:t>
            </a:r>
            <a:r>
              <a:rPr lang="en-US" sz="2000" dirty="0" smtClean="0">
                <a:latin typeface="+mj-lt"/>
              </a:rPr>
              <a:t>&lt;</a:t>
            </a:r>
            <a:r>
              <a:rPr lang="el-GR" sz="2000" dirty="0" smtClean="0">
                <a:latin typeface="+mj-lt"/>
              </a:rPr>
              <a:t>φ(</a:t>
            </a:r>
            <a:r>
              <a:rPr lang="en-US" sz="2000" dirty="0">
                <a:latin typeface="+mj-lt"/>
              </a:rPr>
              <a:t>G</a:t>
            </a:r>
            <a:r>
              <a:rPr lang="en-US" sz="2000" baseline="-25000" dirty="0">
                <a:latin typeface="+mj-lt"/>
              </a:rPr>
              <a:t>1</a:t>
            </a:r>
            <a:r>
              <a:rPr lang="en-US" sz="2000" dirty="0">
                <a:latin typeface="+mj-lt"/>
              </a:rPr>
              <a:t>), </a:t>
            </a:r>
            <a:r>
              <a:rPr lang="el-GR" sz="2000" dirty="0">
                <a:latin typeface="+mj-lt"/>
              </a:rPr>
              <a:t>φ(</a:t>
            </a:r>
            <a:r>
              <a:rPr lang="en-US" sz="2000" dirty="0">
                <a:latin typeface="+mj-lt"/>
              </a:rPr>
              <a:t>G</a:t>
            </a:r>
            <a:r>
              <a:rPr lang="en-US" sz="2000" baseline="-25000" dirty="0">
                <a:latin typeface="+mj-lt"/>
              </a:rPr>
              <a:t>2</a:t>
            </a:r>
            <a:r>
              <a:rPr lang="en-US" sz="2000" dirty="0" smtClean="0">
                <a:latin typeface="+mj-lt"/>
              </a:rPr>
              <a:t>)&gt;  </a:t>
            </a:r>
            <a:r>
              <a:rPr lang="en-US" sz="2000" dirty="0">
                <a:latin typeface="+mj-lt"/>
              </a:rPr>
              <a:t>; e.g., compute walks in </a:t>
            </a:r>
            <a:r>
              <a:rPr lang="en-US" sz="2000" dirty="0" smtClean="0">
                <a:latin typeface="+mj-lt"/>
              </a:rPr>
              <a:t>the product </a:t>
            </a:r>
            <a:r>
              <a:rPr lang="en-US" sz="2000" dirty="0">
                <a:latin typeface="+mj-lt"/>
              </a:rPr>
              <a:t>graph </a:t>
            </a:r>
            <a:r>
              <a:rPr lang="en-US" sz="2000" dirty="0"/>
              <a:t>G</a:t>
            </a:r>
            <a:r>
              <a:rPr lang="en-US" sz="2000" baseline="-25000" dirty="0"/>
              <a:t>1</a:t>
            </a:r>
            <a:r>
              <a:rPr lang="en-US" sz="2000" b="1" dirty="0"/>
              <a:t>×</a:t>
            </a:r>
            <a:r>
              <a:rPr lang="en-US" sz="2000" dirty="0"/>
              <a:t>G</a:t>
            </a:r>
            <a:r>
              <a:rPr lang="en-US" sz="2000" baseline="-25000" dirty="0"/>
              <a:t>2 </a:t>
            </a:r>
            <a:r>
              <a:rPr lang="en-US" sz="2000" dirty="0"/>
              <a:t>. </a:t>
            </a:r>
          </a:p>
          <a:p>
            <a:pPr algn="just">
              <a:buFont typeface="Wingdings" pitchFamily="2" charset="2"/>
              <a:buChar char="ü"/>
              <a:defRPr/>
            </a:pPr>
            <a:endParaRPr lang="en-US" sz="500" b="1" dirty="0">
              <a:latin typeface="+mj-lt"/>
            </a:endParaRPr>
          </a:p>
          <a:p>
            <a:pPr algn="just">
              <a:defRPr/>
            </a:pPr>
            <a:r>
              <a:rPr lang="en-US" sz="2000" b="1" dirty="0">
                <a:latin typeface="+mj-lt"/>
              </a:rPr>
              <a:t>    - </a:t>
            </a:r>
            <a:r>
              <a:rPr lang="en-US" b="1" dirty="0">
                <a:latin typeface="+mj-lt"/>
              </a:rPr>
              <a:t>Positive Definite.</a:t>
            </a:r>
          </a:p>
        </p:txBody>
      </p:sp>
      <p:sp>
        <p:nvSpPr>
          <p:cNvPr id="16" name="Oval 15"/>
          <p:cNvSpPr/>
          <p:nvPr/>
        </p:nvSpPr>
        <p:spPr>
          <a:xfrm>
            <a:off x="1065213" y="2667000"/>
            <a:ext cx="381000" cy="381000"/>
          </a:xfrm>
          <a:prstGeom prst="ellipse">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a</a:t>
            </a:r>
          </a:p>
        </p:txBody>
      </p:sp>
      <p:sp>
        <p:nvSpPr>
          <p:cNvPr id="17" name="Oval 16"/>
          <p:cNvSpPr/>
          <p:nvPr/>
        </p:nvSpPr>
        <p:spPr>
          <a:xfrm>
            <a:off x="455613" y="3200400"/>
            <a:ext cx="381000" cy="381000"/>
          </a:xfrm>
          <a:prstGeom prst="ellipse">
            <a:avLst/>
          </a:prstGeom>
          <a:solidFill>
            <a:srgbClr val="99FF99">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a:t>
            </a:r>
          </a:p>
        </p:txBody>
      </p:sp>
      <p:sp>
        <p:nvSpPr>
          <p:cNvPr id="18" name="Oval 17"/>
          <p:cNvSpPr/>
          <p:nvPr/>
        </p:nvSpPr>
        <p:spPr>
          <a:xfrm>
            <a:off x="1751013" y="2590800"/>
            <a:ext cx="381000" cy="381000"/>
          </a:xfrm>
          <a:prstGeom prst="ellipse">
            <a:avLst/>
          </a:prstGeom>
          <a:solidFill>
            <a:schemeClr val="accent2">
              <a:lumMod val="5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a:t>
            </a:r>
          </a:p>
        </p:txBody>
      </p:sp>
      <p:sp>
        <p:nvSpPr>
          <p:cNvPr id="19" name="Oval 18"/>
          <p:cNvSpPr/>
          <p:nvPr/>
        </p:nvSpPr>
        <p:spPr>
          <a:xfrm>
            <a:off x="1522413" y="3276600"/>
            <a:ext cx="381000" cy="381000"/>
          </a:xfrm>
          <a:prstGeom prst="ellipse">
            <a:avLst/>
          </a:prstGeom>
          <a:solidFill>
            <a:schemeClr val="bg2">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t</a:t>
            </a:r>
          </a:p>
        </p:txBody>
      </p:sp>
      <p:cxnSp>
        <p:nvCxnSpPr>
          <p:cNvPr id="21" name="Straight Arrow Connector 20"/>
          <p:cNvCxnSpPr>
            <a:stCxn id="17" idx="7"/>
            <a:endCxn id="16" idx="3"/>
          </p:cNvCxnSpPr>
          <p:nvPr/>
        </p:nvCxnSpPr>
        <p:spPr>
          <a:xfrm flipV="1">
            <a:off x="781050" y="2992438"/>
            <a:ext cx="339725" cy="2635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p:cNvCxnSpPr>
          <p:nvPr/>
        </p:nvCxnSpPr>
        <p:spPr>
          <a:xfrm flipV="1">
            <a:off x="1446213" y="2819400"/>
            <a:ext cx="304800" cy="381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4"/>
            <a:endCxn id="19" idx="7"/>
          </p:cNvCxnSpPr>
          <p:nvPr/>
        </p:nvCxnSpPr>
        <p:spPr>
          <a:xfrm flipH="1">
            <a:off x="1847850" y="2971800"/>
            <a:ext cx="93663" cy="3603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5"/>
            <a:endCxn id="19" idx="1"/>
          </p:cNvCxnSpPr>
          <p:nvPr/>
        </p:nvCxnSpPr>
        <p:spPr>
          <a:xfrm>
            <a:off x="1390650" y="2992438"/>
            <a:ext cx="188913" cy="3397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63788" y="2590800"/>
            <a:ext cx="6781800" cy="368300"/>
          </a:xfrm>
          <a:prstGeom prst="rect">
            <a:avLst/>
          </a:prstGeom>
        </p:spPr>
        <p:txBody>
          <a:bodyPr>
            <a:spAutoFit/>
          </a:bodyPr>
          <a:lstStyle/>
          <a:p>
            <a:pPr>
              <a:defRPr/>
            </a:pPr>
            <a:r>
              <a:rPr lang="en-US" dirty="0">
                <a:solidFill>
                  <a:schemeClr val="accent5">
                    <a:lumMod val="50000"/>
                  </a:schemeClr>
                </a:solidFill>
              </a:rPr>
              <a:t>φ  ≡ length of all walks between every ordered pair of. Labels.</a:t>
            </a:r>
          </a:p>
        </p:txBody>
      </p:sp>
      <p:sp>
        <p:nvSpPr>
          <p:cNvPr id="29" name="Rectangle 28"/>
          <p:cNvSpPr/>
          <p:nvPr/>
        </p:nvSpPr>
        <p:spPr>
          <a:xfrm>
            <a:off x="2439988" y="3048000"/>
            <a:ext cx="5791200" cy="1323975"/>
          </a:xfrm>
          <a:prstGeom prst="rect">
            <a:avLst/>
          </a:prstGeom>
        </p:spPr>
        <p:txBody>
          <a:bodyPr>
            <a:spAutoFit/>
          </a:bodyPr>
          <a:lstStyle/>
          <a:p>
            <a:pPr>
              <a:defRPr/>
            </a:pPr>
            <a:r>
              <a:rPr lang="en-US" sz="2000" b="1" dirty="0">
                <a:solidFill>
                  <a:schemeClr val="accent5">
                    <a:lumMod val="50000"/>
                  </a:schemeClr>
                </a:solidFill>
                <a:latin typeface="+mj-lt"/>
              </a:rPr>
              <a:t>e.g., φ</a:t>
            </a:r>
            <a:r>
              <a:rPr lang="en-US" sz="2000" b="1" baseline="-25000" dirty="0">
                <a:solidFill>
                  <a:schemeClr val="accent5">
                    <a:lumMod val="50000"/>
                  </a:schemeClr>
                </a:solidFill>
                <a:latin typeface="+mj-lt"/>
              </a:rPr>
              <a:t>(c , a) </a:t>
            </a:r>
            <a:r>
              <a:rPr lang="en-US" sz="2000" b="1" dirty="0">
                <a:solidFill>
                  <a:schemeClr val="accent5">
                    <a:lumMod val="50000"/>
                  </a:schemeClr>
                </a:solidFill>
                <a:latin typeface="+mj-lt"/>
              </a:rPr>
              <a:t>= φ</a:t>
            </a:r>
            <a:r>
              <a:rPr lang="en-US" sz="2000" b="1" baseline="-25000" dirty="0">
                <a:solidFill>
                  <a:schemeClr val="accent5">
                    <a:lumMod val="50000"/>
                  </a:schemeClr>
                </a:solidFill>
                <a:latin typeface="+mj-lt"/>
              </a:rPr>
              <a:t>(a , r) </a:t>
            </a:r>
            <a:r>
              <a:rPr lang="en-US" sz="2000" b="1" dirty="0">
                <a:solidFill>
                  <a:schemeClr val="accent5">
                    <a:lumMod val="50000"/>
                  </a:schemeClr>
                </a:solidFill>
                <a:latin typeface="+mj-lt"/>
              </a:rPr>
              <a:t>= φ</a:t>
            </a:r>
            <a:r>
              <a:rPr lang="en-US" sz="2000" b="1" baseline="-25000" dirty="0">
                <a:solidFill>
                  <a:schemeClr val="accent5">
                    <a:lumMod val="50000"/>
                  </a:schemeClr>
                </a:solidFill>
                <a:latin typeface="+mj-lt"/>
              </a:rPr>
              <a:t>(r , t) </a:t>
            </a:r>
            <a:r>
              <a:rPr lang="en-US" sz="2000" b="1" dirty="0">
                <a:solidFill>
                  <a:schemeClr val="accent5">
                    <a:lumMod val="50000"/>
                  </a:schemeClr>
                </a:solidFill>
                <a:latin typeface="+mj-lt"/>
              </a:rPr>
              <a:t>= 1</a:t>
            </a:r>
          </a:p>
          <a:p>
            <a:pPr>
              <a:defRPr/>
            </a:pPr>
            <a:r>
              <a:rPr lang="en-US" sz="2000" b="1" dirty="0">
                <a:solidFill>
                  <a:schemeClr val="accent5">
                    <a:lumMod val="50000"/>
                  </a:schemeClr>
                </a:solidFill>
                <a:latin typeface="+mj-lt"/>
              </a:rPr>
              <a:t>        φ</a:t>
            </a:r>
            <a:r>
              <a:rPr lang="en-US" sz="2000" b="1" baseline="-25000" dirty="0">
                <a:solidFill>
                  <a:schemeClr val="accent5">
                    <a:lumMod val="50000"/>
                  </a:schemeClr>
                </a:solidFill>
                <a:latin typeface="+mj-lt"/>
              </a:rPr>
              <a:t>(a , t)  </a:t>
            </a:r>
            <a:r>
              <a:rPr lang="en-US" sz="2000" b="1" dirty="0">
                <a:solidFill>
                  <a:schemeClr val="accent5">
                    <a:lumMod val="50000"/>
                  </a:schemeClr>
                </a:solidFill>
                <a:latin typeface="+mj-lt"/>
              </a:rPr>
              <a:t>= 1+2 = 3</a:t>
            </a:r>
          </a:p>
          <a:p>
            <a:pPr>
              <a:defRPr/>
            </a:pPr>
            <a:r>
              <a:rPr lang="en-US" sz="2000" b="1" dirty="0">
                <a:solidFill>
                  <a:schemeClr val="accent5">
                    <a:lumMod val="50000"/>
                  </a:schemeClr>
                </a:solidFill>
                <a:latin typeface="+mj-lt"/>
              </a:rPr>
              <a:t>        φ</a:t>
            </a:r>
            <a:r>
              <a:rPr lang="en-US" sz="2000" b="1" baseline="-25000" dirty="0">
                <a:solidFill>
                  <a:schemeClr val="accent5">
                    <a:lumMod val="50000"/>
                  </a:schemeClr>
                </a:solidFill>
                <a:latin typeface="+mj-lt"/>
              </a:rPr>
              <a:t>(c , t)  </a:t>
            </a:r>
            <a:r>
              <a:rPr lang="en-US" sz="2000" b="1" dirty="0">
                <a:solidFill>
                  <a:schemeClr val="accent5">
                    <a:lumMod val="50000"/>
                  </a:schemeClr>
                </a:solidFill>
                <a:latin typeface="+mj-lt"/>
              </a:rPr>
              <a:t>= 2+3 = 5  </a:t>
            </a:r>
          </a:p>
          <a:p>
            <a:pPr>
              <a:defRPr/>
            </a:pPr>
            <a:r>
              <a:rPr lang="en-US" sz="2000" b="1" dirty="0">
                <a:solidFill>
                  <a:schemeClr val="accent5">
                    <a:lumMod val="50000"/>
                  </a:schemeClr>
                </a:solidFill>
                <a:latin typeface="+mj-lt"/>
              </a:rPr>
              <a:t>        φ</a:t>
            </a:r>
            <a:r>
              <a:rPr lang="en-US" sz="2000" b="1" baseline="-25000" dirty="0">
                <a:solidFill>
                  <a:schemeClr val="accent5">
                    <a:lumMod val="50000"/>
                  </a:schemeClr>
                </a:solidFill>
                <a:latin typeface="+mj-lt"/>
              </a:rPr>
              <a:t>(c , c) </a:t>
            </a:r>
            <a:r>
              <a:rPr lang="en-US" sz="2000" b="1" dirty="0">
                <a:solidFill>
                  <a:schemeClr val="accent5">
                    <a:lumMod val="50000"/>
                  </a:schemeClr>
                </a:solidFill>
                <a:latin typeface="+mj-lt"/>
              </a:rPr>
              <a:t>= 0 etc.</a:t>
            </a:r>
          </a:p>
        </p:txBody>
      </p:sp>
      <p:pic>
        <p:nvPicPr>
          <p:cNvPr id="24"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
        <p:nvSpPr>
          <p:cNvPr id="32" name="Title 1"/>
          <p:cNvSpPr>
            <a:spLocks noGrp="1"/>
          </p:cNvSpPr>
          <p:nvPr>
            <p:ph type="title"/>
          </p:nvPr>
        </p:nvSpPr>
        <p:spPr>
          <a:xfrm>
            <a:off x="835025" y="228600"/>
            <a:ext cx="7394575" cy="609600"/>
          </a:xfrm>
        </p:spPr>
        <p:txBody>
          <a:bodyPr>
            <a:normAutofit fontScale="90000"/>
          </a:bodyPr>
          <a:lstStyle/>
          <a:p>
            <a:pPr algn="ctr"/>
            <a:r>
              <a:rPr lang="en-US" b="1" dirty="0" smtClean="0"/>
              <a:t>Similarity Query</a:t>
            </a:r>
            <a:br>
              <a:rPr lang="en-US" b="1" dirty="0" smtClean="0"/>
            </a:br>
            <a:endParaRPr lang="en-US" sz="2400" b="1"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a:xfrm>
            <a:off x="8534400" y="6337300"/>
            <a:ext cx="609600" cy="520700"/>
          </a:xfrm>
          <a:noFill/>
        </p:spPr>
        <p:txBody>
          <a:bodyPr/>
          <a:lstStyle/>
          <a:p>
            <a:fld id="{591DB968-BA85-426C-8B08-FAA9270174C5}" type="slidenum">
              <a:rPr lang="en-US" smtClean="0">
                <a:solidFill>
                  <a:schemeClr val="bg2">
                    <a:lumMod val="10000"/>
                  </a:schemeClr>
                </a:solidFill>
              </a:rPr>
              <a:pPr/>
              <a:t>31</a:t>
            </a:fld>
            <a:endParaRPr lang="en-US" dirty="0" smtClean="0">
              <a:solidFill>
                <a:schemeClr val="bg2">
                  <a:lumMod val="10000"/>
                </a:schemeClr>
              </a:solidFill>
            </a:endParaRPr>
          </a:p>
        </p:txBody>
      </p:sp>
      <p:pic>
        <p:nvPicPr>
          <p:cNvPr id="47108" name="Picture 7"/>
          <p:cNvPicPr>
            <a:picLocks noChangeAspect="1" noChangeArrowheads="1"/>
          </p:cNvPicPr>
          <p:nvPr/>
        </p:nvPicPr>
        <p:blipFill>
          <a:blip r:embed="rId3" cstate="print"/>
          <a:srcRect/>
          <a:stretch>
            <a:fillRect/>
          </a:stretch>
        </p:blipFill>
        <p:spPr bwMode="auto">
          <a:xfrm>
            <a:off x="152400" y="6402388"/>
            <a:ext cx="836613" cy="395287"/>
          </a:xfrm>
          <a:prstGeom prst="rect">
            <a:avLst/>
          </a:prstGeom>
          <a:noFill/>
          <a:ln w="9525">
            <a:noFill/>
            <a:miter lim="800000"/>
            <a:headEnd/>
            <a:tailEnd/>
          </a:ln>
        </p:spPr>
      </p:pic>
      <p:sp>
        <p:nvSpPr>
          <p:cNvPr id="7" name="Rectangle 6"/>
          <p:cNvSpPr/>
          <p:nvPr/>
        </p:nvSpPr>
        <p:spPr>
          <a:xfrm>
            <a:off x="455613" y="1268413"/>
            <a:ext cx="8004175" cy="2308324"/>
          </a:xfrm>
          <a:prstGeom prst="rect">
            <a:avLst/>
          </a:prstGeom>
        </p:spPr>
        <p:txBody>
          <a:bodyPr>
            <a:spAutoFit/>
          </a:bodyPr>
          <a:lstStyle/>
          <a:p>
            <a:pPr marL="396875" lvl="0" indent="-396875" algn="just" defTabSz="914363">
              <a:lnSpc>
                <a:spcPct val="90000"/>
              </a:lnSpc>
              <a:buBlip>
                <a:blip r:embed="rId4"/>
              </a:buBlip>
            </a:pPr>
            <a:r>
              <a:rPr lang="en-US" sz="2000" b="1" dirty="0" smtClean="0">
                <a:latin typeface="+mj-lt"/>
              </a:rPr>
              <a:t>Complete </a:t>
            </a:r>
            <a:r>
              <a:rPr lang="en-US" sz="2000" b="1" dirty="0">
                <a:latin typeface="+mj-lt"/>
              </a:rPr>
              <a:t>Graph Kernel: </a:t>
            </a:r>
            <a:r>
              <a:rPr lang="en-US" sz="2000" dirty="0">
                <a:latin typeface="+mj-lt"/>
              </a:rPr>
              <a:t>Let </a:t>
            </a:r>
            <a:r>
              <a:rPr lang="en-US" sz="2000" dirty="0"/>
              <a:t>k(G</a:t>
            </a:r>
            <a:r>
              <a:rPr lang="en-US" sz="2000" baseline="-25000" dirty="0"/>
              <a:t>1</a:t>
            </a:r>
            <a:r>
              <a:rPr lang="en-US" sz="2000" dirty="0"/>
              <a:t>, G</a:t>
            </a:r>
            <a:r>
              <a:rPr lang="en-US" sz="2000" baseline="-25000" dirty="0"/>
              <a:t>2</a:t>
            </a:r>
            <a:r>
              <a:rPr lang="en-US" sz="2000" dirty="0"/>
              <a:t>) =   </a:t>
            </a:r>
            <a:r>
              <a:rPr lang="en-US" sz="2000" dirty="0" smtClean="0"/>
              <a:t>&lt;</a:t>
            </a:r>
            <a:r>
              <a:rPr lang="el-GR" sz="2000" dirty="0" smtClean="0"/>
              <a:t>φ(</a:t>
            </a:r>
            <a:r>
              <a:rPr lang="en-US" sz="2000" dirty="0"/>
              <a:t>G</a:t>
            </a:r>
            <a:r>
              <a:rPr lang="en-US" sz="2000" baseline="-25000" dirty="0"/>
              <a:t>1</a:t>
            </a:r>
            <a:r>
              <a:rPr lang="en-US" sz="2000" dirty="0"/>
              <a:t>),</a:t>
            </a:r>
            <a:r>
              <a:rPr lang="el-GR" sz="2000" dirty="0"/>
              <a:t>φ(</a:t>
            </a:r>
            <a:r>
              <a:rPr lang="en-US" sz="2000" dirty="0"/>
              <a:t>G</a:t>
            </a:r>
            <a:r>
              <a:rPr lang="en-US" sz="2000" baseline="-25000" dirty="0"/>
              <a:t>2</a:t>
            </a:r>
            <a:r>
              <a:rPr lang="en-US" sz="2000" dirty="0" smtClean="0"/>
              <a:t>)&gt;</a:t>
            </a:r>
            <a:r>
              <a:rPr lang="en-US" sz="2000" dirty="0" smtClean="0">
                <a:latin typeface="+mj-lt"/>
              </a:rPr>
              <a:t> </a:t>
            </a:r>
            <a:r>
              <a:rPr lang="en-US" sz="2000" dirty="0">
                <a:latin typeface="+mj-lt"/>
              </a:rPr>
              <a:t>be a graph kernel.  If φ is injective, k is called a complete graph </a:t>
            </a:r>
            <a:r>
              <a:rPr lang="en-US" sz="2000" dirty="0" smtClean="0">
                <a:latin typeface="+mj-lt"/>
              </a:rPr>
              <a:t>kernel.</a:t>
            </a:r>
          </a:p>
          <a:p>
            <a:pPr marL="396875" lvl="0" indent="-396875" defTabSz="914363">
              <a:lnSpc>
                <a:spcPct val="90000"/>
              </a:lnSpc>
              <a:buBlip>
                <a:blip r:embed="rId4"/>
              </a:buBlip>
            </a:pPr>
            <a:endParaRPr lang="en-US" sz="2000" b="1" dirty="0" smtClean="0">
              <a:latin typeface="+mj-lt"/>
            </a:endParaRPr>
          </a:p>
          <a:p>
            <a:pPr marL="396875" lvl="0" indent="-396875" algn="just" defTabSz="914363">
              <a:lnSpc>
                <a:spcPct val="90000"/>
              </a:lnSpc>
              <a:buBlip>
                <a:blip r:embed="rId4"/>
              </a:buBlip>
            </a:pPr>
            <a:r>
              <a:rPr lang="en-US" sz="2000" b="1" dirty="0" smtClean="0">
                <a:latin typeface="+mj-lt"/>
              </a:rPr>
              <a:t>Example</a:t>
            </a:r>
            <a:r>
              <a:rPr lang="en-US" sz="2000" b="1" dirty="0">
                <a:latin typeface="+mj-lt"/>
              </a:rPr>
              <a:t>:</a:t>
            </a:r>
            <a:r>
              <a:rPr lang="en-US" sz="2000" dirty="0">
                <a:latin typeface="+mj-lt"/>
              </a:rPr>
              <a:t> The graph kernel that has one feature Φ</a:t>
            </a:r>
            <a:r>
              <a:rPr lang="en-US" sz="2000" baseline="-25000" dirty="0">
                <a:latin typeface="+mj-lt"/>
              </a:rPr>
              <a:t>H</a:t>
            </a:r>
            <a:r>
              <a:rPr lang="en-US" sz="2000" dirty="0">
                <a:latin typeface="+mj-lt"/>
              </a:rPr>
              <a:t> for each possible graph H, each feature Φ</a:t>
            </a:r>
            <a:r>
              <a:rPr lang="en-US" sz="2000" baseline="-25000" dirty="0">
                <a:latin typeface="+mj-lt"/>
              </a:rPr>
              <a:t>H</a:t>
            </a:r>
            <a:r>
              <a:rPr lang="en-US" sz="2000" dirty="0">
                <a:latin typeface="+mj-lt"/>
              </a:rPr>
              <a:t>(G) measuring how many subgraphs of G have the same structure as graph </a:t>
            </a:r>
            <a:r>
              <a:rPr lang="en-US" sz="2000" dirty="0" smtClean="0">
                <a:latin typeface="+mj-lt"/>
              </a:rPr>
              <a:t>H.</a:t>
            </a:r>
            <a:endParaRPr lang="en-US" sz="2000" dirty="0">
              <a:latin typeface="+mj-lt"/>
            </a:endParaRPr>
          </a:p>
          <a:p>
            <a:pPr marL="396875" lvl="0" indent="-396875" defTabSz="914363">
              <a:lnSpc>
                <a:spcPct val="90000"/>
              </a:lnSpc>
              <a:buBlip>
                <a:blip r:embed="rId4"/>
              </a:buBlip>
            </a:pPr>
            <a:endParaRPr lang="en-US" sz="2000" dirty="0" smtClean="0">
              <a:latin typeface="+mj-lt"/>
            </a:endParaRPr>
          </a:p>
          <a:p>
            <a:pPr marL="396875" lvl="0" indent="-396875" defTabSz="914363">
              <a:lnSpc>
                <a:spcPct val="90000"/>
              </a:lnSpc>
              <a:buBlip>
                <a:blip r:embed="rId4"/>
              </a:buBlip>
            </a:pPr>
            <a:r>
              <a:rPr lang="en-US" sz="2000" dirty="0" smtClean="0">
                <a:latin typeface="+mj-lt"/>
              </a:rPr>
              <a:t>The </a:t>
            </a:r>
            <a:r>
              <a:rPr lang="en-US" sz="2000" dirty="0">
                <a:latin typeface="+mj-lt"/>
              </a:rPr>
              <a:t>above example of Complete Graph Kernel is NP-hard.</a:t>
            </a:r>
          </a:p>
        </p:txBody>
      </p:sp>
      <p:sp>
        <p:nvSpPr>
          <p:cNvPr id="32" name="Rounded Rectangular Callout 31"/>
          <p:cNvSpPr/>
          <p:nvPr/>
        </p:nvSpPr>
        <p:spPr>
          <a:xfrm>
            <a:off x="1063625" y="3960812"/>
            <a:ext cx="7546975" cy="1677988"/>
          </a:xfrm>
          <a:prstGeom prst="wedgeRoundRectCallout">
            <a:avLst>
              <a:gd name="adj1" fmla="val -49632"/>
              <a:gd name="adj2" fmla="val -227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Theorem:</a:t>
            </a:r>
            <a:r>
              <a:rPr lang="en-US" sz="2400" dirty="0">
                <a:solidFill>
                  <a:schemeClr val="tx1"/>
                </a:solidFill>
              </a:rPr>
              <a:t> Computing any complete graph kernel is at least as hard as deciding whether two graphs are isomorphic </a:t>
            </a:r>
            <a:r>
              <a:rPr lang="en-US" sz="1600" dirty="0">
                <a:solidFill>
                  <a:schemeClr val="tx1"/>
                </a:solidFill>
              </a:rPr>
              <a:t>[</a:t>
            </a:r>
            <a:r>
              <a:rPr lang="en-US" sz="1600" i="1" dirty="0" err="1">
                <a:solidFill>
                  <a:schemeClr val="tx1"/>
                </a:solidFill>
                <a:latin typeface="+mj-lt"/>
              </a:rPr>
              <a:t>Gä</a:t>
            </a:r>
            <a:r>
              <a:rPr lang="en-US" sz="1600" i="1" dirty="0" err="1">
                <a:solidFill>
                  <a:schemeClr val="tx1"/>
                </a:solidFill>
              </a:rPr>
              <a:t>rtner</a:t>
            </a:r>
            <a:r>
              <a:rPr lang="en-US" sz="1600" i="1" dirty="0">
                <a:solidFill>
                  <a:schemeClr val="tx1"/>
                </a:solidFill>
              </a:rPr>
              <a:t> et. al., COLT ‘03</a:t>
            </a:r>
            <a:r>
              <a:rPr lang="en-US" sz="1600" dirty="0">
                <a:solidFill>
                  <a:schemeClr val="tx1"/>
                </a:solidFill>
              </a:rPr>
              <a:t>]</a:t>
            </a:r>
            <a:endParaRPr lang="en-US" sz="1600" i="1" dirty="0">
              <a:solidFill>
                <a:schemeClr val="tx1"/>
              </a:solidFill>
            </a:endParaRPr>
          </a:p>
        </p:txBody>
      </p:sp>
      <p:pic>
        <p:nvPicPr>
          <p:cNvPr id="10"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
        <p:nvSpPr>
          <p:cNvPr id="12" name="Title 1"/>
          <p:cNvSpPr>
            <a:spLocks noGrp="1"/>
          </p:cNvSpPr>
          <p:nvPr>
            <p:ph type="title"/>
          </p:nvPr>
        </p:nvSpPr>
        <p:spPr>
          <a:xfrm>
            <a:off x="835025" y="228600"/>
            <a:ext cx="7394575" cy="609600"/>
          </a:xfrm>
        </p:spPr>
        <p:txBody>
          <a:bodyPr>
            <a:normAutofit fontScale="90000"/>
          </a:bodyPr>
          <a:lstStyle/>
          <a:p>
            <a:pPr algn="ctr"/>
            <a:r>
              <a:rPr lang="en-US" b="1" dirty="0" smtClean="0"/>
              <a:t>Similarity Query</a:t>
            </a:r>
            <a:br>
              <a:rPr lang="en-US" b="1" dirty="0" smtClean="0"/>
            </a:b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89013" y="303213"/>
            <a:ext cx="7394575" cy="609600"/>
          </a:xfrm>
        </p:spPr>
        <p:txBody>
          <a:bodyPr>
            <a:normAutofit fontScale="90000"/>
          </a:bodyPr>
          <a:lstStyle/>
          <a:p>
            <a:pPr algn="ctr"/>
            <a:r>
              <a:rPr lang="en-US" b="1" dirty="0" smtClean="0"/>
              <a:t>Graph Kernels</a:t>
            </a:r>
            <a:br>
              <a:rPr lang="en-US" b="1" dirty="0" smtClean="0"/>
            </a:br>
            <a:endParaRPr lang="en-US" sz="2400" b="1" dirty="0" smtClean="0"/>
          </a:p>
        </p:txBody>
      </p:sp>
      <p:sp>
        <p:nvSpPr>
          <p:cNvPr id="48131" name="Slide Number Placeholder 3"/>
          <p:cNvSpPr>
            <a:spLocks noGrp="1"/>
          </p:cNvSpPr>
          <p:nvPr>
            <p:ph type="sldNum" sz="quarter" idx="12"/>
          </p:nvPr>
        </p:nvSpPr>
        <p:spPr>
          <a:xfrm>
            <a:off x="8078788" y="5729288"/>
            <a:ext cx="609600" cy="520700"/>
          </a:xfrm>
          <a:noFill/>
        </p:spPr>
        <p:txBody>
          <a:bodyPr/>
          <a:lstStyle/>
          <a:p>
            <a:fld id="{1D050722-DA5B-49B5-A96B-5120DF64C571}" type="slidenum">
              <a:rPr lang="en-US" smtClean="0"/>
              <a:pPr/>
              <a:t>32</a:t>
            </a:fld>
            <a:endParaRPr lang="en-US" smtClean="0"/>
          </a:p>
        </p:txBody>
      </p:sp>
      <p:sp>
        <p:nvSpPr>
          <p:cNvPr id="7" name="Rectangle 6"/>
          <p:cNvSpPr/>
          <p:nvPr/>
        </p:nvSpPr>
        <p:spPr>
          <a:xfrm>
            <a:off x="530225" y="990600"/>
            <a:ext cx="8004175" cy="523220"/>
          </a:xfrm>
          <a:prstGeom prst="rect">
            <a:avLst/>
          </a:prstGeom>
        </p:spPr>
        <p:txBody>
          <a:bodyPr>
            <a:spAutoFit/>
          </a:bodyPr>
          <a:lstStyle/>
          <a:p>
            <a:pPr marL="396875" lvl="0" indent="-396875" algn="just" defTabSz="914363">
              <a:lnSpc>
                <a:spcPct val="90000"/>
              </a:lnSpc>
              <a:buBlip>
                <a:blip r:embed="rId4"/>
              </a:buBlip>
            </a:pPr>
            <a:r>
              <a:rPr lang="en-US" sz="2000" b="1" dirty="0" smtClean="0">
                <a:latin typeface="+mj-lt"/>
              </a:rPr>
              <a:t>Polynomial </a:t>
            </a:r>
            <a:r>
              <a:rPr lang="en-US" sz="2000" b="1" dirty="0">
                <a:latin typeface="+mj-lt"/>
              </a:rPr>
              <a:t>Time Computable Graph Kernels:</a:t>
            </a:r>
            <a:endParaRPr lang="en-US" sz="2000" dirty="0">
              <a:latin typeface="+mj-lt"/>
            </a:endParaRPr>
          </a:p>
          <a:p>
            <a:pPr algn="just">
              <a:buClr>
                <a:schemeClr val="accent5">
                  <a:lumMod val="50000"/>
                </a:schemeClr>
              </a:buClr>
              <a:defRPr/>
            </a:pPr>
            <a:endParaRPr lang="en-US" sz="1000" dirty="0">
              <a:latin typeface="+mj-lt"/>
            </a:endParaRPr>
          </a:p>
        </p:txBody>
      </p:sp>
      <p:sp>
        <p:nvSpPr>
          <p:cNvPr id="32" name="Rounded Rectangular Callout 31"/>
          <p:cNvSpPr/>
          <p:nvPr/>
        </p:nvSpPr>
        <p:spPr>
          <a:xfrm>
            <a:off x="228600" y="1447800"/>
            <a:ext cx="8688388" cy="5335588"/>
          </a:xfrm>
          <a:prstGeom prst="wedgeRoundRectCallout">
            <a:avLst>
              <a:gd name="adj1" fmla="val -49632"/>
              <a:gd name="adj2" fmla="val -227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1600" i="1" dirty="0">
                <a:solidFill>
                  <a:schemeClr val="tx1"/>
                </a:solidFill>
              </a:rPr>
              <a:t> </a:t>
            </a:r>
            <a:r>
              <a:rPr lang="en-US" sz="1600" i="1" dirty="0" smtClean="0">
                <a:solidFill>
                  <a:schemeClr val="tx1"/>
                </a:solidFill>
              </a:rPr>
              <a:t> </a:t>
            </a:r>
            <a:r>
              <a:rPr lang="en-US" sz="2000" b="1" dirty="0" smtClean="0">
                <a:solidFill>
                  <a:schemeClr val="tx1"/>
                </a:solidFill>
              </a:rPr>
              <a:t>Random </a:t>
            </a:r>
            <a:r>
              <a:rPr lang="en-US" sz="2000" b="1" dirty="0">
                <a:solidFill>
                  <a:schemeClr val="tx1"/>
                </a:solidFill>
              </a:rPr>
              <a:t>Walk  </a:t>
            </a:r>
            <a:r>
              <a:rPr lang="en-US" sz="2000" dirty="0">
                <a:solidFill>
                  <a:schemeClr val="tx1"/>
                </a:solidFill>
              </a:rPr>
              <a:t>- </a:t>
            </a:r>
            <a:r>
              <a:rPr lang="da-DK" dirty="0">
                <a:solidFill>
                  <a:schemeClr val="tx1"/>
                </a:solidFill>
              </a:rPr>
              <a:t>Kashima et al., </a:t>
            </a:r>
            <a:r>
              <a:rPr lang="da-DK" i="1" dirty="0">
                <a:solidFill>
                  <a:schemeClr val="tx1"/>
                </a:solidFill>
              </a:rPr>
              <a:t>ICML ’03</a:t>
            </a:r>
          </a:p>
          <a:p>
            <a:pPr>
              <a:defRPr/>
            </a:pPr>
            <a:r>
              <a:rPr lang="da-DK" dirty="0">
                <a:solidFill>
                  <a:schemeClr val="tx1"/>
                </a:solidFill>
              </a:rPr>
              <a:t> </a:t>
            </a:r>
            <a:r>
              <a:rPr lang="da-DK" dirty="0" smtClean="0">
                <a:solidFill>
                  <a:schemeClr val="tx1"/>
                </a:solidFill>
              </a:rPr>
              <a:t>                                  </a:t>
            </a:r>
            <a:r>
              <a:rPr lang="da-DK" dirty="0">
                <a:solidFill>
                  <a:schemeClr val="tx1"/>
                </a:solidFill>
              </a:rPr>
              <a:t>- Gaertner et al., </a:t>
            </a:r>
            <a:r>
              <a:rPr lang="da-DK" i="1" dirty="0">
                <a:solidFill>
                  <a:schemeClr val="tx1"/>
                </a:solidFill>
              </a:rPr>
              <a:t>COLT ’03</a:t>
            </a:r>
          </a:p>
          <a:p>
            <a:pPr>
              <a:defRPr/>
            </a:pPr>
            <a:r>
              <a:rPr lang="da-DK" dirty="0">
                <a:solidFill>
                  <a:schemeClr val="tx1"/>
                </a:solidFill>
              </a:rPr>
              <a:t> </a:t>
            </a:r>
            <a:r>
              <a:rPr lang="da-DK" dirty="0" smtClean="0">
                <a:solidFill>
                  <a:schemeClr val="tx1"/>
                </a:solidFill>
              </a:rPr>
              <a:t>                                 </a:t>
            </a:r>
            <a:r>
              <a:rPr lang="da-DK" dirty="0">
                <a:solidFill>
                  <a:schemeClr val="tx1"/>
                </a:solidFill>
              </a:rPr>
              <a:t>-  Mahe et al., </a:t>
            </a:r>
            <a:r>
              <a:rPr lang="da-DK" i="1" dirty="0">
                <a:solidFill>
                  <a:schemeClr val="tx1"/>
                </a:solidFill>
              </a:rPr>
              <a:t>ICML ’04</a:t>
            </a:r>
          </a:p>
          <a:p>
            <a:pPr>
              <a:defRPr/>
            </a:pPr>
            <a:r>
              <a:rPr lang="da-DK" dirty="0" smtClean="0">
                <a:solidFill>
                  <a:schemeClr val="tx1"/>
                </a:solidFill>
              </a:rPr>
              <a:t>                                  </a:t>
            </a:r>
            <a:r>
              <a:rPr lang="da-DK" dirty="0">
                <a:solidFill>
                  <a:schemeClr val="tx1"/>
                </a:solidFill>
              </a:rPr>
              <a:t>-  </a:t>
            </a:r>
            <a:r>
              <a:rPr lang="en-US" dirty="0" err="1">
                <a:solidFill>
                  <a:schemeClr val="tx1"/>
                </a:solidFill>
              </a:rPr>
              <a:t>Vishwanathan</a:t>
            </a:r>
            <a:r>
              <a:rPr lang="en-US" dirty="0">
                <a:solidFill>
                  <a:schemeClr val="tx1"/>
                </a:solidFill>
              </a:rPr>
              <a:t> et al., </a:t>
            </a:r>
            <a:r>
              <a:rPr lang="en-US" i="1" dirty="0">
                <a:solidFill>
                  <a:schemeClr val="tx1"/>
                </a:solidFill>
              </a:rPr>
              <a:t>NIPS ‘06</a:t>
            </a:r>
          </a:p>
          <a:p>
            <a:pPr>
              <a:buFont typeface="Wingdings" pitchFamily="2" charset="2"/>
              <a:buChar char="Ø"/>
              <a:defRPr/>
            </a:pPr>
            <a:endParaRPr lang="en-US" sz="1000" i="1" dirty="0">
              <a:solidFill>
                <a:schemeClr val="tx1"/>
              </a:solidFill>
            </a:endParaRPr>
          </a:p>
          <a:p>
            <a:pPr>
              <a:buFont typeface="Wingdings" pitchFamily="2" charset="2"/>
              <a:buChar char="Ø"/>
              <a:defRPr/>
            </a:pPr>
            <a:r>
              <a:rPr lang="en-US" sz="2000" i="1" dirty="0">
                <a:solidFill>
                  <a:schemeClr val="tx1"/>
                </a:solidFill>
              </a:rPr>
              <a:t> </a:t>
            </a:r>
            <a:r>
              <a:rPr lang="en-US" sz="2000" i="1" dirty="0" smtClean="0">
                <a:solidFill>
                  <a:schemeClr val="tx1"/>
                </a:solidFill>
              </a:rPr>
              <a:t> </a:t>
            </a:r>
            <a:r>
              <a:rPr lang="en-US" sz="2000" b="1" dirty="0" smtClean="0">
                <a:solidFill>
                  <a:schemeClr val="tx1"/>
                </a:solidFill>
              </a:rPr>
              <a:t>Shortest </a:t>
            </a:r>
            <a:r>
              <a:rPr lang="en-US" sz="2000" b="1" dirty="0">
                <a:solidFill>
                  <a:schemeClr val="tx1"/>
                </a:solidFill>
              </a:rPr>
              <a:t>Path </a:t>
            </a:r>
            <a:r>
              <a:rPr lang="en-US" sz="2000" dirty="0">
                <a:solidFill>
                  <a:schemeClr val="tx1"/>
                </a:solidFill>
              </a:rPr>
              <a:t>- </a:t>
            </a:r>
            <a:r>
              <a:rPr lang="en-US" dirty="0" err="1">
                <a:solidFill>
                  <a:schemeClr val="tx1"/>
                </a:solidFill>
              </a:rPr>
              <a:t>Borgwardt</a:t>
            </a:r>
            <a:r>
              <a:rPr lang="en-US" dirty="0">
                <a:solidFill>
                  <a:schemeClr val="tx1"/>
                </a:solidFill>
              </a:rPr>
              <a:t> et. al., </a:t>
            </a:r>
            <a:r>
              <a:rPr lang="en-US" i="1" dirty="0">
                <a:solidFill>
                  <a:schemeClr val="tx1"/>
                </a:solidFill>
              </a:rPr>
              <a:t>ICDM ‘05</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dirty="0">
                <a:solidFill>
                  <a:schemeClr val="tx1"/>
                </a:solidFill>
              </a:rPr>
              <a:t> </a:t>
            </a:r>
            <a:r>
              <a:rPr lang="en-US" sz="2000" dirty="0" smtClean="0">
                <a:solidFill>
                  <a:schemeClr val="tx1"/>
                </a:solidFill>
              </a:rPr>
              <a:t> </a:t>
            </a:r>
            <a:r>
              <a:rPr lang="en-US" sz="2000" b="1" dirty="0" smtClean="0">
                <a:solidFill>
                  <a:schemeClr val="tx1"/>
                </a:solidFill>
              </a:rPr>
              <a:t>Optimal </a:t>
            </a:r>
            <a:r>
              <a:rPr lang="en-US" sz="2000" b="1" dirty="0">
                <a:solidFill>
                  <a:schemeClr val="tx1"/>
                </a:solidFill>
              </a:rPr>
              <a:t>assignment kernel  </a:t>
            </a:r>
            <a:r>
              <a:rPr lang="en-US" b="1" dirty="0">
                <a:solidFill>
                  <a:schemeClr val="tx1"/>
                </a:solidFill>
              </a:rPr>
              <a:t>-</a:t>
            </a:r>
            <a:r>
              <a:rPr lang="en-US" sz="2000" b="1" dirty="0">
                <a:solidFill>
                  <a:schemeClr val="tx1"/>
                </a:solidFill>
              </a:rPr>
              <a:t> </a:t>
            </a:r>
            <a:r>
              <a:rPr lang="en-US" dirty="0">
                <a:solidFill>
                  <a:schemeClr val="tx1"/>
                </a:solidFill>
              </a:rPr>
              <a:t>Froehlich et al, </a:t>
            </a:r>
            <a:r>
              <a:rPr lang="en-US" i="1" dirty="0">
                <a:solidFill>
                  <a:schemeClr val="tx1"/>
                </a:solidFill>
              </a:rPr>
              <a:t>ICML ‘05    </a:t>
            </a:r>
          </a:p>
          <a:p>
            <a:pPr>
              <a:defRPr/>
            </a:pPr>
            <a:r>
              <a:rPr lang="en-US" dirty="0">
                <a:solidFill>
                  <a:schemeClr val="tx1"/>
                </a:solidFill>
              </a:rPr>
              <a:t>   </a:t>
            </a:r>
            <a:r>
              <a:rPr lang="en-US" dirty="0" smtClean="0">
                <a:solidFill>
                  <a:schemeClr val="tx1"/>
                </a:solidFill>
              </a:rPr>
              <a:t>   </a:t>
            </a:r>
            <a:r>
              <a:rPr lang="en-US" dirty="0">
                <a:solidFill>
                  <a:schemeClr val="tx1"/>
                </a:solidFill>
              </a:rPr>
              <a:t>[NOT Positive definite, </a:t>
            </a:r>
            <a:r>
              <a:rPr lang="en-US" dirty="0" err="1">
                <a:solidFill>
                  <a:schemeClr val="tx1"/>
                </a:solidFill>
              </a:rPr>
              <a:t>Vert</a:t>
            </a:r>
            <a:r>
              <a:rPr lang="en-US" dirty="0">
                <a:solidFill>
                  <a:schemeClr val="tx1"/>
                </a:solidFill>
              </a:rPr>
              <a:t>, </a:t>
            </a:r>
            <a:r>
              <a:rPr lang="en-US" i="1" dirty="0">
                <a:solidFill>
                  <a:schemeClr val="tx1"/>
                </a:solidFill>
              </a:rPr>
              <a:t>‘08</a:t>
            </a:r>
            <a:r>
              <a:rPr lang="en-US" dirty="0">
                <a:solidFill>
                  <a:schemeClr val="tx1"/>
                </a:solidFill>
              </a:rPr>
              <a:t>]</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dirty="0">
                <a:solidFill>
                  <a:schemeClr val="tx1"/>
                </a:solidFill>
              </a:rPr>
              <a:t> </a:t>
            </a:r>
            <a:r>
              <a:rPr lang="en-US" sz="2000" dirty="0" smtClean="0">
                <a:solidFill>
                  <a:schemeClr val="tx1"/>
                </a:solidFill>
              </a:rPr>
              <a:t> </a:t>
            </a:r>
            <a:r>
              <a:rPr lang="en-US" sz="2000" b="1" dirty="0" smtClean="0">
                <a:solidFill>
                  <a:schemeClr val="tx1"/>
                </a:solidFill>
              </a:rPr>
              <a:t>Weighted </a:t>
            </a:r>
            <a:r>
              <a:rPr lang="en-US" sz="2000" b="1" dirty="0">
                <a:solidFill>
                  <a:schemeClr val="tx1"/>
                </a:solidFill>
              </a:rPr>
              <a:t>Decomposition Kernel </a:t>
            </a:r>
            <a:r>
              <a:rPr lang="en-US" sz="2000" dirty="0">
                <a:solidFill>
                  <a:schemeClr val="tx1"/>
                </a:solidFill>
              </a:rPr>
              <a:t>- </a:t>
            </a:r>
            <a:r>
              <a:rPr lang="en-US" dirty="0" err="1">
                <a:solidFill>
                  <a:schemeClr val="tx1"/>
                </a:solidFill>
              </a:rPr>
              <a:t>Menchetti</a:t>
            </a:r>
            <a:r>
              <a:rPr lang="en-US" dirty="0">
                <a:solidFill>
                  <a:schemeClr val="tx1"/>
                </a:solidFill>
              </a:rPr>
              <a:t> et al., </a:t>
            </a:r>
            <a:r>
              <a:rPr lang="en-US" i="1" dirty="0">
                <a:solidFill>
                  <a:schemeClr val="tx1"/>
                </a:solidFill>
              </a:rPr>
              <a:t>ICML ’05</a:t>
            </a:r>
          </a:p>
          <a:p>
            <a:pPr>
              <a:buFont typeface="Wingdings" pitchFamily="2" charset="2"/>
              <a:buChar char="Ø"/>
              <a:defRPr/>
            </a:pPr>
            <a:endParaRPr lang="en-US" sz="1000" i="1" dirty="0">
              <a:solidFill>
                <a:schemeClr val="tx1"/>
              </a:solidFill>
            </a:endParaRPr>
          </a:p>
          <a:p>
            <a:pPr>
              <a:buFont typeface="Wingdings" pitchFamily="2" charset="2"/>
              <a:buChar char="Ø"/>
              <a:defRPr/>
            </a:pPr>
            <a:r>
              <a:rPr lang="en-US" sz="2000" b="1" dirty="0" smtClean="0">
                <a:solidFill>
                  <a:schemeClr val="tx1"/>
                </a:solidFill>
              </a:rPr>
              <a:t> Edit-Distance </a:t>
            </a:r>
            <a:r>
              <a:rPr lang="en-US" sz="2000" b="1" dirty="0">
                <a:solidFill>
                  <a:schemeClr val="tx1"/>
                </a:solidFill>
              </a:rPr>
              <a:t>Kernel </a:t>
            </a:r>
            <a:r>
              <a:rPr lang="en-US" sz="2000" dirty="0">
                <a:solidFill>
                  <a:schemeClr val="tx1"/>
                </a:solidFill>
              </a:rPr>
              <a:t>- </a:t>
            </a:r>
            <a:r>
              <a:rPr lang="en-US" dirty="0" err="1">
                <a:solidFill>
                  <a:schemeClr val="tx1"/>
                </a:solidFill>
              </a:rPr>
              <a:t>Neuhaus</a:t>
            </a:r>
            <a:r>
              <a:rPr lang="en-US" dirty="0">
                <a:solidFill>
                  <a:schemeClr val="tx1"/>
                </a:solidFill>
              </a:rPr>
              <a:t> et. al., </a:t>
            </a:r>
            <a:r>
              <a:rPr lang="en-US" i="1" dirty="0">
                <a:solidFill>
                  <a:schemeClr val="tx1"/>
                </a:solidFill>
              </a:rPr>
              <a:t>SSPR/SPR ‘06</a:t>
            </a:r>
          </a:p>
          <a:p>
            <a:pPr>
              <a:buFont typeface="Wingdings" pitchFamily="2" charset="2"/>
              <a:buChar char="Ø"/>
              <a:defRPr/>
            </a:pPr>
            <a:endParaRPr lang="en-US" sz="1000" dirty="0">
              <a:solidFill>
                <a:schemeClr val="tx1"/>
              </a:solidFill>
            </a:endParaRPr>
          </a:p>
          <a:p>
            <a:pPr>
              <a:buFont typeface="Wingdings" pitchFamily="2" charset="2"/>
              <a:buChar char="Ø"/>
              <a:defRPr/>
            </a:pPr>
            <a:r>
              <a:rPr lang="en-US" sz="2000" b="1" dirty="0" smtClean="0">
                <a:solidFill>
                  <a:schemeClr val="tx1"/>
                </a:solidFill>
              </a:rPr>
              <a:t> Subtree </a:t>
            </a:r>
            <a:r>
              <a:rPr lang="en-US" sz="2000" b="1" dirty="0">
                <a:solidFill>
                  <a:schemeClr val="tx1"/>
                </a:solidFill>
              </a:rPr>
              <a:t>Kernel</a:t>
            </a:r>
            <a:r>
              <a:rPr lang="en-US" sz="2000" dirty="0">
                <a:solidFill>
                  <a:schemeClr val="tx1"/>
                </a:solidFill>
              </a:rPr>
              <a:t>  - </a:t>
            </a:r>
            <a:r>
              <a:rPr lang="en-US" dirty="0">
                <a:solidFill>
                  <a:schemeClr val="tx1"/>
                </a:solidFill>
              </a:rPr>
              <a:t>Ramon et. al., </a:t>
            </a:r>
            <a:r>
              <a:rPr lang="en-US" i="1" dirty="0">
                <a:solidFill>
                  <a:schemeClr val="tx1"/>
                </a:solidFill>
              </a:rPr>
              <a:t>Mining Graphs, Trees and </a:t>
            </a:r>
            <a:r>
              <a:rPr lang="en-US" i="1" dirty="0" smtClean="0">
                <a:solidFill>
                  <a:schemeClr val="tx1"/>
                </a:solidFill>
              </a:rPr>
              <a:t> Sequences ’04</a:t>
            </a:r>
            <a:endParaRPr lang="en-US" i="1" dirty="0">
              <a:solidFill>
                <a:schemeClr val="tx1"/>
              </a:solidFill>
            </a:endParaRPr>
          </a:p>
          <a:p>
            <a:pPr>
              <a:defRPr/>
            </a:pPr>
            <a:r>
              <a:rPr lang="en-US" sz="2000" dirty="0" smtClean="0">
                <a:solidFill>
                  <a:schemeClr val="tx1"/>
                </a:solidFill>
              </a:rPr>
              <a:t>                                 </a:t>
            </a:r>
            <a:r>
              <a:rPr lang="en-US" sz="2000" dirty="0">
                <a:solidFill>
                  <a:schemeClr val="tx1"/>
                </a:solidFill>
              </a:rPr>
              <a:t>- </a:t>
            </a:r>
            <a:r>
              <a:rPr lang="en-US" dirty="0" err="1">
                <a:solidFill>
                  <a:schemeClr val="tx1"/>
                </a:solidFill>
              </a:rPr>
              <a:t>Shervashidze</a:t>
            </a:r>
            <a:r>
              <a:rPr lang="en-US" dirty="0">
                <a:solidFill>
                  <a:schemeClr val="tx1"/>
                </a:solidFill>
              </a:rPr>
              <a:t> et. al., </a:t>
            </a:r>
            <a:r>
              <a:rPr lang="en-US" i="1" dirty="0">
                <a:solidFill>
                  <a:schemeClr val="tx1"/>
                </a:solidFill>
              </a:rPr>
              <a:t>NIPS ’09</a:t>
            </a:r>
          </a:p>
          <a:p>
            <a:pPr>
              <a:buFont typeface="Wingdings" pitchFamily="2" charset="2"/>
              <a:buChar char="Ø"/>
              <a:defRPr/>
            </a:pPr>
            <a:endParaRPr lang="en-US" sz="1000" dirty="0">
              <a:solidFill>
                <a:schemeClr val="tx1"/>
              </a:solidFill>
            </a:endParaRPr>
          </a:p>
          <a:p>
            <a:pPr>
              <a:buFont typeface="Wingdings" pitchFamily="2" charset="2"/>
              <a:buChar char="Ø"/>
              <a:defRPr/>
            </a:pPr>
            <a:r>
              <a:rPr lang="da-DK" sz="2000" b="1" dirty="0" smtClean="0">
                <a:solidFill>
                  <a:schemeClr val="tx1"/>
                </a:solidFill>
              </a:rPr>
              <a:t> Cyclic </a:t>
            </a:r>
            <a:r>
              <a:rPr lang="da-DK" sz="2000" b="1" dirty="0">
                <a:solidFill>
                  <a:schemeClr val="tx1"/>
                </a:solidFill>
              </a:rPr>
              <a:t>Pattern Kernel  </a:t>
            </a:r>
            <a:r>
              <a:rPr lang="da-DK" sz="2000" dirty="0">
                <a:solidFill>
                  <a:schemeClr val="tx1"/>
                </a:solidFill>
              </a:rPr>
              <a:t>- </a:t>
            </a:r>
            <a:r>
              <a:rPr lang="da-DK" dirty="0">
                <a:solidFill>
                  <a:schemeClr val="tx1"/>
                </a:solidFill>
              </a:rPr>
              <a:t>Horvath et al., </a:t>
            </a:r>
            <a:r>
              <a:rPr lang="da-DK" i="1" dirty="0">
                <a:solidFill>
                  <a:schemeClr val="tx1"/>
                </a:solidFill>
              </a:rPr>
              <a:t>KDD ’04</a:t>
            </a:r>
          </a:p>
          <a:p>
            <a:pPr>
              <a:buFont typeface="Wingdings" pitchFamily="2" charset="2"/>
              <a:buChar char="Ø"/>
              <a:defRPr/>
            </a:pPr>
            <a:endParaRPr lang="da-DK" sz="1000" dirty="0">
              <a:solidFill>
                <a:schemeClr val="tx1"/>
              </a:solidFill>
            </a:endParaRPr>
          </a:p>
          <a:p>
            <a:pPr>
              <a:buFont typeface="Wingdings" pitchFamily="2" charset="2"/>
              <a:buChar char="Ø"/>
              <a:defRPr/>
            </a:pPr>
            <a:r>
              <a:rPr lang="da-DK" sz="2000" b="1" dirty="0" smtClean="0">
                <a:solidFill>
                  <a:schemeClr val="tx1"/>
                </a:solidFill>
              </a:rPr>
              <a:t> Neighborhood </a:t>
            </a:r>
            <a:r>
              <a:rPr lang="da-DK" sz="2000" b="1" dirty="0">
                <a:solidFill>
                  <a:schemeClr val="tx1"/>
                </a:solidFill>
              </a:rPr>
              <a:t>Kernel  </a:t>
            </a:r>
            <a:r>
              <a:rPr lang="da-DK" sz="2000" dirty="0">
                <a:solidFill>
                  <a:schemeClr val="tx1"/>
                </a:solidFill>
              </a:rPr>
              <a:t>-</a:t>
            </a:r>
            <a:r>
              <a:rPr lang="da-DK" sz="2000" b="1" dirty="0">
                <a:solidFill>
                  <a:schemeClr val="tx1"/>
                </a:solidFill>
              </a:rPr>
              <a:t> </a:t>
            </a:r>
            <a:r>
              <a:rPr lang="da-DK" dirty="0">
                <a:solidFill>
                  <a:schemeClr val="tx1"/>
                </a:solidFill>
              </a:rPr>
              <a:t>Wang et. al., </a:t>
            </a:r>
            <a:r>
              <a:rPr lang="da-DK" i="1" dirty="0">
                <a:solidFill>
                  <a:schemeClr val="tx1"/>
                </a:solidFill>
              </a:rPr>
              <a:t>EDBT ’09</a:t>
            </a:r>
            <a:endParaRPr lang="en-US" i="1" dirty="0">
              <a:solidFill>
                <a:schemeClr val="tx1"/>
              </a:solidFill>
            </a:endParaRPr>
          </a:p>
        </p:txBody>
      </p:sp>
      <p:pic>
        <p:nvPicPr>
          <p:cNvPr id="8"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0"/>
          </p:nvPr>
        </p:nvSpPr>
        <p:spPr>
          <a:noFill/>
        </p:spPr>
        <p:txBody>
          <a:bodyPr/>
          <a:lstStyle/>
          <a:p>
            <a:fld id="{E9271F01-3C8F-426E-95AF-0A55771D53E5}" type="slidenum">
              <a:rPr lang="en-US" altLang="en-US" smtClean="0">
                <a:solidFill>
                  <a:schemeClr val="bg2">
                    <a:lumMod val="10000"/>
                  </a:schemeClr>
                </a:solidFill>
              </a:rPr>
              <a:pPr/>
              <a:t>33</a:t>
            </a:fld>
            <a:endParaRPr lang="en-US" sz="1800" b="0" dirty="0" smtClean="0">
              <a:solidFill>
                <a:schemeClr val="bg2">
                  <a:lumMod val="10000"/>
                </a:schemeClr>
              </a:solidFill>
            </a:endParaRPr>
          </a:p>
        </p:txBody>
      </p:sp>
      <p:sp>
        <p:nvSpPr>
          <p:cNvPr id="49158" name="Rectangle 9"/>
          <p:cNvSpPr>
            <a:spLocks noChangeArrowheads="1"/>
          </p:cNvSpPr>
          <p:nvPr/>
        </p:nvSpPr>
        <p:spPr bwMode="auto">
          <a:xfrm>
            <a:off x="1143000" y="990600"/>
            <a:ext cx="3775075" cy="457200"/>
          </a:xfrm>
          <a:prstGeom prst="rect">
            <a:avLst/>
          </a:prstGeom>
          <a:solidFill>
            <a:srgbClr val="FFFFFF"/>
          </a:solidFill>
          <a:ln w="12700">
            <a:solidFill>
              <a:schemeClr val="accent1"/>
            </a:solidFill>
            <a:miter lim="800000"/>
            <a:headEnd/>
            <a:tailEnd/>
          </a:ln>
        </p:spPr>
        <p:txBody>
          <a:bodyPr anchor="ctr"/>
          <a:lstStyle/>
          <a:p>
            <a:pPr algn="ctr"/>
            <a:r>
              <a:rPr lang="en-US" sz="2200">
                <a:latin typeface="Century Schoolbook" pitchFamily="18" charset="0"/>
                <a:sym typeface="Century Schoolbook" pitchFamily="18" charset="0"/>
              </a:rPr>
              <a:t>Graph Matching Query</a:t>
            </a:r>
            <a:endParaRPr lang="en-US"/>
          </a:p>
        </p:txBody>
      </p:sp>
      <p:sp>
        <p:nvSpPr>
          <p:cNvPr id="49159" name="Rectangle 10"/>
          <p:cNvSpPr>
            <a:spLocks noChangeArrowheads="1"/>
          </p:cNvSpPr>
          <p:nvPr/>
        </p:nvSpPr>
        <p:spPr bwMode="auto">
          <a:xfrm>
            <a:off x="274638" y="2011363"/>
            <a:ext cx="1695450" cy="609600"/>
          </a:xfrm>
          <a:prstGeom prst="rect">
            <a:avLst/>
          </a:prstGeom>
          <a:solidFill>
            <a:srgbClr val="FFFFFF"/>
          </a:solidFill>
          <a:ln w="12700">
            <a:solidFill>
              <a:srgbClr val="AEBAD5"/>
            </a:solidFill>
            <a:miter lim="800000"/>
            <a:headEnd/>
            <a:tailEnd/>
          </a:ln>
        </p:spPr>
        <p:txBody>
          <a:bodyPr anchor="ctr"/>
          <a:lstStyle/>
          <a:p>
            <a:pPr algn="ctr"/>
            <a:r>
              <a:rPr lang="en-US"/>
              <a:t>Biological Network</a:t>
            </a:r>
          </a:p>
        </p:txBody>
      </p:sp>
      <p:cxnSp>
        <p:nvCxnSpPr>
          <p:cNvPr id="49160" name="Elbow Connector 12"/>
          <p:cNvCxnSpPr>
            <a:cxnSpLocks noChangeShapeType="1"/>
            <a:endCxn id="49159" idx="0"/>
          </p:cNvCxnSpPr>
          <p:nvPr/>
        </p:nvCxnSpPr>
        <p:spPr bwMode="auto">
          <a:xfrm rot="10800000" flipV="1">
            <a:off x="1122364" y="1752599"/>
            <a:ext cx="1925637" cy="258763"/>
          </a:xfrm>
          <a:prstGeom prst="bentConnector2">
            <a:avLst/>
          </a:prstGeom>
          <a:noFill/>
          <a:ln w="28575">
            <a:solidFill>
              <a:schemeClr val="tx1"/>
            </a:solidFill>
            <a:miter lim="800000"/>
            <a:headEnd/>
            <a:tailEnd type="arrow" w="med" len="med"/>
          </a:ln>
        </p:spPr>
      </p:cxnSp>
      <p:sp>
        <p:nvSpPr>
          <p:cNvPr id="51209" name="Rectangle 16"/>
          <p:cNvSpPr>
            <a:spLocks noChangeArrowheads="1"/>
          </p:cNvSpPr>
          <p:nvPr/>
        </p:nvSpPr>
        <p:spPr bwMode="auto">
          <a:xfrm>
            <a:off x="4740275" y="3886200"/>
            <a:ext cx="1371600" cy="488950"/>
          </a:xfrm>
          <a:prstGeom prst="rect">
            <a:avLst/>
          </a:prstGeom>
          <a:solidFill>
            <a:srgbClr val="FFFFFF"/>
          </a:solidFill>
          <a:ln w="12700">
            <a:solidFill>
              <a:schemeClr val="accent2"/>
            </a:solidFill>
            <a:miter lim="800000"/>
            <a:headEnd/>
            <a:tailEnd/>
          </a:ln>
        </p:spPr>
        <p:txBody>
          <a:bodyPr lIns="18288" rIns="18288" anchor="ctr"/>
          <a:lstStyle/>
          <a:p>
            <a:pPr algn="ctr"/>
            <a:r>
              <a:rPr lang="en-US" b="1" i="1" dirty="0" smtClean="0">
                <a:latin typeface="Century Schoolbook" pitchFamily="18" charset="0"/>
                <a:sym typeface="Century Schoolbook" pitchFamily="18" charset="0"/>
              </a:rPr>
              <a:t>TALE</a:t>
            </a:r>
            <a:endParaRPr lang="en-US" altLang="en-US" dirty="0"/>
          </a:p>
        </p:txBody>
      </p:sp>
      <p:sp>
        <p:nvSpPr>
          <p:cNvPr id="49162" name="Rectangle 25"/>
          <p:cNvSpPr>
            <a:spLocks noChangeArrowheads="1"/>
          </p:cNvSpPr>
          <p:nvPr/>
        </p:nvSpPr>
        <p:spPr bwMode="auto">
          <a:xfrm>
            <a:off x="4586288" y="1981200"/>
            <a:ext cx="1709737" cy="990600"/>
          </a:xfrm>
          <a:prstGeom prst="rect">
            <a:avLst/>
          </a:prstGeom>
          <a:solidFill>
            <a:srgbClr val="FFFFFF"/>
          </a:solidFill>
          <a:ln w="12700">
            <a:solidFill>
              <a:srgbClr val="AEBAD5"/>
            </a:solidFill>
            <a:miter lim="800000"/>
            <a:headEnd/>
            <a:tailEnd/>
          </a:ln>
        </p:spPr>
        <p:txBody>
          <a:bodyPr anchor="ctr"/>
          <a:lstStyle/>
          <a:p>
            <a:pPr algn="ctr"/>
            <a:r>
              <a:rPr lang="en-US" sz="2000">
                <a:latin typeface="Century Schoolbook" pitchFamily="18" charset="0"/>
                <a:sym typeface="Century Schoolbook" pitchFamily="18" charset="0"/>
              </a:rPr>
              <a:t>Social/ Information Network</a:t>
            </a:r>
            <a:endParaRPr lang="en-US"/>
          </a:p>
        </p:txBody>
      </p:sp>
      <p:cxnSp>
        <p:nvCxnSpPr>
          <p:cNvPr id="49163" name="Elbow Connector 26"/>
          <p:cNvCxnSpPr>
            <a:cxnSpLocks noChangeShapeType="1"/>
            <a:stCxn id="49158" idx="2"/>
            <a:endCxn id="49162" idx="0"/>
          </p:cNvCxnSpPr>
          <p:nvPr/>
        </p:nvCxnSpPr>
        <p:spPr bwMode="auto">
          <a:xfrm rot="16200000" flipH="1">
            <a:off x="3969147" y="509190"/>
            <a:ext cx="533400" cy="2410619"/>
          </a:xfrm>
          <a:prstGeom prst="bentConnector3">
            <a:avLst>
              <a:gd name="adj1" fmla="val 55117"/>
            </a:avLst>
          </a:prstGeom>
          <a:noFill/>
          <a:ln w="28575">
            <a:solidFill>
              <a:schemeClr val="tx1"/>
            </a:solidFill>
            <a:miter lim="800000"/>
            <a:headEnd/>
            <a:tailEnd type="arrow" w="med" len="med"/>
          </a:ln>
        </p:spPr>
      </p:cxnSp>
      <p:sp>
        <p:nvSpPr>
          <p:cNvPr id="51213" name="Rectangle 33"/>
          <p:cNvSpPr>
            <a:spLocks noChangeArrowheads="1"/>
          </p:cNvSpPr>
          <p:nvPr/>
        </p:nvSpPr>
        <p:spPr bwMode="auto">
          <a:xfrm>
            <a:off x="4510088" y="4572000"/>
            <a:ext cx="1768475" cy="427038"/>
          </a:xfrm>
          <a:prstGeom prst="rect">
            <a:avLst/>
          </a:prstGeom>
          <a:solidFill>
            <a:srgbClr val="FFFFFF"/>
          </a:solidFill>
          <a:ln w="12700">
            <a:solidFill>
              <a:schemeClr val="accent2"/>
            </a:solidFill>
            <a:miter lim="800000"/>
            <a:headEnd/>
            <a:tailEnd/>
          </a:ln>
        </p:spPr>
        <p:txBody>
          <a:bodyPr lIns="18288" rIns="18288" anchor="ctr"/>
          <a:lstStyle/>
          <a:p>
            <a:pPr algn="ctr"/>
            <a:r>
              <a:rPr lang="en-US" b="1" i="1" dirty="0" smtClean="0">
                <a:latin typeface="Century Schoolbook" pitchFamily="18" charset="0"/>
                <a:sym typeface="Century Schoolbook" pitchFamily="18" charset="0"/>
              </a:rPr>
              <a:t>SIGMA</a:t>
            </a:r>
            <a:endParaRPr lang="en-US" altLang="en-US" dirty="0"/>
          </a:p>
        </p:txBody>
      </p:sp>
      <p:sp>
        <p:nvSpPr>
          <p:cNvPr id="51215" name="Rectangle 45"/>
          <p:cNvSpPr>
            <a:spLocks noChangeArrowheads="1"/>
          </p:cNvSpPr>
          <p:nvPr/>
        </p:nvSpPr>
        <p:spPr bwMode="auto">
          <a:xfrm>
            <a:off x="4738688" y="3200400"/>
            <a:ext cx="1371600" cy="457200"/>
          </a:xfrm>
          <a:prstGeom prst="rect">
            <a:avLst/>
          </a:prstGeom>
          <a:solidFill>
            <a:srgbClr val="FFFFFF"/>
          </a:solidFill>
          <a:ln w="12700">
            <a:solidFill>
              <a:schemeClr val="accent2"/>
            </a:solidFill>
            <a:miter lim="800000"/>
            <a:headEnd/>
            <a:tailEnd/>
          </a:ln>
        </p:spPr>
        <p:txBody>
          <a:bodyPr lIns="18288" rIns="18288" anchor="ctr"/>
          <a:lstStyle/>
          <a:p>
            <a:pPr algn="ctr"/>
            <a:endParaRPr lang="en-US" altLang="en-US" b="1" i="1" dirty="0">
              <a:latin typeface="Century Schoolbook" pitchFamily="18" charset="0"/>
              <a:sym typeface="Century Schoolbook" pitchFamily="18" charset="0"/>
            </a:endParaRPr>
          </a:p>
          <a:p>
            <a:pPr algn="ctr"/>
            <a:r>
              <a:rPr lang="en-US" b="1" i="1" dirty="0" smtClean="0">
                <a:latin typeface="Century Schoolbook" pitchFamily="18" charset="0"/>
                <a:sym typeface="Century Schoolbook" pitchFamily="18" charset="0"/>
              </a:rPr>
              <a:t>G-Ray</a:t>
            </a:r>
            <a:r>
              <a:rPr lang="en-US" sz="1600" dirty="0" smtClean="0">
                <a:solidFill>
                  <a:srgbClr val="FF0000"/>
                </a:solidFill>
                <a:latin typeface="Century Schoolbook" pitchFamily="18" charset="0"/>
                <a:sym typeface="Century Schoolbook" pitchFamily="18" charset="0"/>
              </a:rPr>
              <a:t> </a:t>
            </a:r>
            <a:endParaRPr lang="en-US" altLang="en-US" sz="1600" dirty="0">
              <a:solidFill>
                <a:srgbClr val="FF0000"/>
              </a:solidFill>
              <a:latin typeface="Century Schoolbook" pitchFamily="18" charset="0"/>
              <a:sym typeface="Century Schoolbook" pitchFamily="18" charset="0"/>
            </a:endParaRPr>
          </a:p>
          <a:p>
            <a:pPr algn="ctr"/>
            <a:endParaRPr lang="en-US" altLang="en-US" b="1" i="1" dirty="0">
              <a:latin typeface="Century Schoolbook" pitchFamily="18" charset="0"/>
              <a:sym typeface="Century Schoolbook" pitchFamily="18" charset="0"/>
            </a:endParaRPr>
          </a:p>
        </p:txBody>
      </p:sp>
      <p:sp>
        <p:nvSpPr>
          <p:cNvPr id="51216" name="Rectangle 54"/>
          <p:cNvSpPr>
            <a:spLocks noChangeArrowheads="1"/>
          </p:cNvSpPr>
          <p:nvPr/>
        </p:nvSpPr>
        <p:spPr bwMode="auto">
          <a:xfrm>
            <a:off x="150813" y="3108325"/>
            <a:ext cx="1920875" cy="427038"/>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err="1">
                <a:latin typeface="Century Schoolbook" pitchFamily="18" charset="0"/>
                <a:sym typeface="Century Schoolbook" pitchFamily="18" charset="0"/>
              </a:rPr>
              <a:t>PathBLAST</a:t>
            </a:r>
            <a:r>
              <a:rPr lang="en-US" b="1" i="1" dirty="0">
                <a:latin typeface="Century Schoolbook" pitchFamily="18" charset="0"/>
                <a:sym typeface="Century Schoolbook" pitchFamily="18" charset="0"/>
              </a:rPr>
              <a:t> </a:t>
            </a:r>
            <a:r>
              <a:rPr lang="en-US" b="1" i="1" dirty="0" smtClean="0">
                <a:latin typeface="Century Schoolbook" pitchFamily="18" charset="0"/>
                <a:sym typeface="Century Schoolbook" pitchFamily="18" charset="0"/>
              </a:rPr>
              <a:t> </a:t>
            </a:r>
            <a:endParaRPr lang="en-US" altLang="en-US" dirty="0"/>
          </a:p>
        </p:txBody>
      </p:sp>
      <p:sp>
        <p:nvSpPr>
          <p:cNvPr id="51220" name="Rectangle 64"/>
          <p:cNvSpPr>
            <a:spLocks noChangeArrowheads="1"/>
          </p:cNvSpPr>
          <p:nvPr/>
        </p:nvSpPr>
        <p:spPr bwMode="auto">
          <a:xfrm>
            <a:off x="4510088" y="5211763"/>
            <a:ext cx="1768475" cy="427037"/>
          </a:xfrm>
          <a:prstGeom prst="rect">
            <a:avLst/>
          </a:prstGeom>
          <a:solidFill>
            <a:srgbClr val="FFFFFF"/>
          </a:solidFill>
          <a:ln w="12700">
            <a:solidFill>
              <a:schemeClr val="accent2"/>
            </a:solidFill>
            <a:miter lim="800000"/>
            <a:headEnd/>
            <a:tailEnd/>
          </a:ln>
        </p:spPr>
        <p:txBody>
          <a:bodyPr lIns="18288" rIns="18288" anchor="ctr"/>
          <a:lstStyle/>
          <a:p>
            <a:pPr algn="ctr"/>
            <a:r>
              <a:rPr lang="en-US" b="1" i="1" dirty="0" smtClean="0">
                <a:latin typeface="Century Schoolbook" pitchFamily="18" charset="0"/>
                <a:sym typeface="Century Schoolbook" pitchFamily="18" charset="0"/>
              </a:rPr>
              <a:t>COSI</a:t>
            </a:r>
            <a:endParaRPr lang="en-US" altLang="en-US" dirty="0"/>
          </a:p>
        </p:txBody>
      </p:sp>
      <p:sp>
        <p:nvSpPr>
          <p:cNvPr id="51221" name="Rectangle 65"/>
          <p:cNvSpPr>
            <a:spLocks noChangeArrowheads="1"/>
          </p:cNvSpPr>
          <p:nvPr/>
        </p:nvSpPr>
        <p:spPr bwMode="auto">
          <a:xfrm>
            <a:off x="4403725" y="5867400"/>
            <a:ext cx="1768475" cy="427038"/>
          </a:xfrm>
          <a:prstGeom prst="rect">
            <a:avLst/>
          </a:prstGeom>
          <a:solidFill>
            <a:schemeClr val="accent1"/>
          </a:solidFill>
          <a:ln w="12700">
            <a:solidFill>
              <a:schemeClr val="accent2"/>
            </a:solidFill>
            <a:miter lim="800000"/>
            <a:headEnd/>
            <a:tailEnd/>
          </a:ln>
        </p:spPr>
        <p:txBody>
          <a:bodyPr lIns="18288" rIns="18288" anchor="ctr"/>
          <a:lstStyle/>
          <a:p>
            <a:pPr algn="ctr"/>
            <a:r>
              <a:rPr lang="en-US" sz="2400" b="1" i="1" dirty="0" smtClean="0">
                <a:solidFill>
                  <a:schemeClr val="bg1"/>
                </a:solidFill>
                <a:latin typeface="Century Schoolbook" pitchFamily="18" charset="0"/>
                <a:sym typeface="Century Schoolbook" pitchFamily="18" charset="0"/>
              </a:rPr>
              <a:t>NESS</a:t>
            </a:r>
            <a:endParaRPr lang="en-US" altLang="en-US" dirty="0">
              <a:solidFill>
                <a:schemeClr val="bg1"/>
              </a:solidFill>
            </a:endParaRPr>
          </a:p>
        </p:txBody>
      </p:sp>
      <p:sp>
        <p:nvSpPr>
          <p:cNvPr id="51224" name="Rectangle 71"/>
          <p:cNvSpPr>
            <a:spLocks noChangeArrowheads="1"/>
          </p:cNvSpPr>
          <p:nvPr/>
        </p:nvSpPr>
        <p:spPr bwMode="auto">
          <a:xfrm>
            <a:off x="227013" y="3794125"/>
            <a:ext cx="1768475" cy="427038"/>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a:latin typeface="Century Schoolbook" pitchFamily="18" charset="0"/>
                <a:sym typeface="Century Schoolbook" pitchFamily="18" charset="0"/>
              </a:rPr>
              <a:t> </a:t>
            </a:r>
            <a:r>
              <a:rPr lang="en-US" b="1" i="1" dirty="0" smtClean="0">
                <a:latin typeface="Century Schoolbook" pitchFamily="18" charset="0"/>
                <a:sym typeface="Century Schoolbook" pitchFamily="18" charset="0"/>
              </a:rPr>
              <a:t>SAGA</a:t>
            </a:r>
            <a:endParaRPr lang="en-US" altLang="en-US" dirty="0"/>
          </a:p>
        </p:txBody>
      </p:sp>
      <p:sp>
        <p:nvSpPr>
          <p:cNvPr id="51226" name="Rectangle 76"/>
          <p:cNvSpPr>
            <a:spLocks noChangeArrowheads="1"/>
          </p:cNvSpPr>
          <p:nvPr/>
        </p:nvSpPr>
        <p:spPr bwMode="auto">
          <a:xfrm>
            <a:off x="227013" y="4403725"/>
            <a:ext cx="1768475" cy="427038"/>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err="1" smtClean="0">
                <a:latin typeface="Century Schoolbook" pitchFamily="18" charset="0"/>
                <a:sym typeface="Century Schoolbook" pitchFamily="18" charset="0"/>
              </a:rPr>
              <a:t>NetAlign</a:t>
            </a:r>
            <a:endParaRPr lang="en-US" altLang="en-US" dirty="0"/>
          </a:p>
        </p:txBody>
      </p:sp>
      <p:sp>
        <p:nvSpPr>
          <p:cNvPr id="51227" name="Rectangle 77"/>
          <p:cNvSpPr>
            <a:spLocks noChangeArrowheads="1"/>
          </p:cNvSpPr>
          <p:nvPr/>
        </p:nvSpPr>
        <p:spPr bwMode="auto">
          <a:xfrm>
            <a:off x="227013" y="5670550"/>
            <a:ext cx="1768475" cy="427038"/>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smtClean="0">
                <a:latin typeface="Century Schoolbook" pitchFamily="18" charset="0"/>
                <a:sym typeface="Century Schoolbook" pitchFamily="18" charset="0"/>
              </a:rPr>
              <a:t>GRAAL</a:t>
            </a:r>
            <a:endParaRPr lang="en-US" altLang="en-US" dirty="0"/>
          </a:p>
        </p:txBody>
      </p:sp>
      <p:sp>
        <p:nvSpPr>
          <p:cNvPr id="49172" name="Slide Number Placeholder 7"/>
          <p:cNvSpPr>
            <a:spLocks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5A1CAD84-5FC2-41FC-8B8D-90AFDE15B208}" type="slidenum">
              <a:rPr lang="en-US" sz="1400" b="1" i="1">
                <a:solidFill>
                  <a:srgbClr val="FFFFFF"/>
                </a:solidFill>
                <a:latin typeface="Century Schoolbook" pitchFamily="18" charset="0"/>
                <a:sym typeface="Century Schoolbook" pitchFamily="18" charset="0"/>
              </a:rPr>
              <a:pPr algn="ctr"/>
              <a:t>33</a:t>
            </a:fld>
            <a:endParaRPr lang="en-US"/>
          </a:p>
        </p:txBody>
      </p:sp>
      <p:sp>
        <p:nvSpPr>
          <p:cNvPr id="51231" name="Rectangle 90"/>
          <p:cNvSpPr>
            <a:spLocks noChangeArrowheads="1"/>
          </p:cNvSpPr>
          <p:nvPr/>
        </p:nvSpPr>
        <p:spPr bwMode="auto">
          <a:xfrm>
            <a:off x="227013" y="5014913"/>
            <a:ext cx="1768475" cy="427037"/>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a:latin typeface="Century Schoolbook" pitchFamily="18" charset="0"/>
                <a:sym typeface="Century Schoolbook" pitchFamily="18" charset="0"/>
              </a:rPr>
              <a:t>ISORANK </a:t>
            </a:r>
            <a:endParaRPr lang="en-US" altLang="en-US" dirty="0"/>
          </a:p>
        </p:txBody>
      </p:sp>
      <p:cxnSp>
        <p:nvCxnSpPr>
          <p:cNvPr id="51232" name="Straight Arrow Connector 94"/>
          <p:cNvCxnSpPr>
            <a:cxnSpLocks noChangeShapeType="1"/>
            <a:stCxn id="51226" idx="2"/>
            <a:endCxn id="51231" idx="0"/>
          </p:cNvCxnSpPr>
          <p:nvPr/>
        </p:nvCxnSpPr>
        <p:spPr bwMode="auto">
          <a:xfrm>
            <a:off x="1111250" y="4830763"/>
            <a:ext cx="0" cy="184150"/>
          </a:xfrm>
          <a:prstGeom prst="straightConnector1">
            <a:avLst/>
          </a:prstGeom>
          <a:noFill/>
          <a:ln w="22225">
            <a:solidFill>
              <a:schemeClr val="tx1"/>
            </a:solidFill>
            <a:round/>
            <a:headEnd/>
            <a:tailEnd type="arrow" w="med" len="med"/>
          </a:ln>
        </p:spPr>
      </p:cxnSp>
      <p:cxnSp>
        <p:nvCxnSpPr>
          <p:cNvPr id="51233" name="Straight Arrow Connector 96"/>
          <p:cNvCxnSpPr>
            <a:cxnSpLocks noChangeShapeType="1"/>
            <a:stCxn id="51231" idx="2"/>
            <a:endCxn id="51227" idx="0"/>
          </p:cNvCxnSpPr>
          <p:nvPr/>
        </p:nvCxnSpPr>
        <p:spPr bwMode="auto">
          <a:xfrm>
            <a:off x="1111250" y="5441950"/>
            <a:ext cx="0" cy="228600"/>
          </a:xfrm>
          <a:prstGeom prst="straightConnector1">
            <a:avLst/>
          </a:prstGeom>
          <a:noFill/>
          <a:ln w="22225">
            <a:solidFill>
              <a:schemeClr val="tx1"/>
            </a:solidFill>
            <a:round/>
            <a:headEnd/>
            <a:tailEnd type="arrow" w="med" len="med"/>
          </a:ln>
        </p:spPr>
      </p:cxnSp>
      <p:sp>
        <p:nvSpPr>
          <p:cNvPr id="51235" name="Oval 36"/>
          <p:cNvSpPr>
            <a:spLocks noChangeArrowheads="1"/>
          </p:cNvSpPr>
          <p:nvPr/>
        </p:nvSpPr>
        <p:spPr bwMode="auto">
          <a:xfrm>
            <a:off x="2147888" y="5791200"/>
            <a:ext cx="4405312" cy="685800"/>
          </a:xfrm>
          <a:prstGeom prst="ellipse">
            <a:avLst/>
          </a:prstGeom>
          <a:noFill/>
          <a:ln w="25400">
            <a:solidFill>
              <a:schemeClr val="tx1"/>
            </a:solidFill>
            <a:prstDash val="dash"/>
            <a:round/>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51236" name="Rectangle 35"/>
          <p:cNvSpPr>
            <a:spLocks noChangeArrowheads="1"/>
          </p:cNvSpPr>
          <p:nvPr/>
        </p:nvSpPr>
        <p:spPr bwMode="auto">
          <a:xfrm>
            <a:off x="2360613" y="5867400"/>
            <a:ext cx="1768475" cy="427038"/>
          </a:xfrm>
          <a:prstGeom prst="rect">
            <a:avLst/>
          </a:prstGeom>
          <a:solidFill>
            <a:schemeClr val="accent1"/>
          </a:solidFill>
          <a:ln w="12700">
            <a:solidFill>
              <a:schemeClr val="accent2"/>
            </a:solidFill>
            <a:miter lim="800000"/>
            <a:headEnd/>
            <a:tailEnd/>
          </a:ln>
        </p:spPr>
        <p:txBody>
          <a:bodyPr lIns="18288" rIns="18288" anchor="ctr"/>
          <a:lstStyle/>
          <a:p>
            <a:pPr algn="ctr"/>
            <a:r>
              <a:rPr lang="en-US" sz="2400" b="1" i="1" dirty="0" err="1">
                <a:solidFill>
                  <a:schemeClr val="bg1"/>
                </a:solidFill>
                <a:latin typeface="Century Schoolbook" pitchFamily="18" charset="0"/>
                <a:sym typeface="Century Schoolbook" pitchFamily="18" charset="0"/>
              </a:rPr>
              <a:t>NeMa</a:t>
            </a:r>
            <a:endParaRPr lang="en-US" dirty="0">
              <a:solidFill>
                <a:schemeClr val="bg1"/>
              </a:solidFill>
            </a:endParaRPr>
          </a:p>
        </p:txBody>
      </p:sp>
      <p:cxnSp>
        <p:nvCxnSpPr>
          <p:cNvPr id="51237" name="Straight Arrow Connector 41"/>
          <p:cNvCxnSpPr>
            <a:cxnSpLocks noChangeShapeType="1"/>
            <a:stCxn id="51221" idx="1"/>
            <a:endCxn id="51236" idx="3"/>
          </p:cNvCxnSpPr>
          <p:nvPr/>
        </p:nvCxnSpPr>
        <p:spPr bwMode="auto">
          <a:xfrm flipH="1">
            <a:off x="4129088" y="6080919"/>
            <a:ext cx="274637" cy="0"/>
          </a:xfrm>
          <a:prstGeom prst="straightConnector1">
            <a:avLst/>
          </a:prstGeom>
          <a:noFill/>
          <a:ln w="31750">
            <a:solidFill>
              <a:schemeClr val="tx1"/>
            </a:solidFill>
            <a:round/>
            <a:headEnd/>
            <a:tailEnd type="arrow" w="med" len="med"/>
          </a:ln>
        </p:spPr>
      </p:cxnSp>
      <p:sp>
        <p:nvSpPr>
          <p:cNvPr id="49179" name="AutoShape 38"/>
          <p:cNvSpPr>
            <a:spLocks noChangeArrowheads="1"/>
          </p:cNvSpPr>
          <p:nvPr/>
        </p:nvSpPr>
        <p:spPr bwMode="auto">
          <a:xfrm>
            <a:off x="228600" y="914400"/>
            <a:ext cx="237172500" cy="18316575"/>
          </a:xfrm>
          <a:prstGeom prst="rect">
            <a:avLst/>
          </a:prstGeom>
          <a:noFill/>
          <a:ln w="9525">
            <a:noFill/>
            <a:miter lim="800000"/>
            <a:headEnd/>
            <a:tailEnd/>
          </a:ln>
        </p:spPr>
        <p:txBody>
          <a:bodyPr/>
          <a:lstStyle/>
          <a:p>
            <a:endParaRPr lang="en-US"/>
          </a:p>
        </p:txBody>
      </p:sp>
      <p:cxnSp>
        <p:nvCxnSpPr>
          <p:cNvPr id="49" name="Straight Arrow Connector 94"/>
          <p:cNvCxnSpPr>
            <a:cxnSpLocks noChangeShapeType="1"/>
            <a:stCxn id="49159" idx="2"/>
            <a:endCxn id="51216" idx="0"/>
          </p:cNvCxnSpPr>
          <p:nvPr/>
        </p:nvCxnSpPr>
        <p:spPr bwMode="auto">
          <a:xfrm flipH="1">
            <a:off x="1111250" y="2620963"/>
            <a:ext cx="11113" cy="487362"/>
          </a:xfrm>
          <a:prstGeom prst="straightConnector1">
            <a:avLst/>
          </a:prstGeom>
          <a:noFill/>
          <a:ln w="22225">
            <a:solidFill>
              <a:schemeClr val="tx1"/>
            </a:solidFill>
            <a:round/>
            <a:headEnd/>
            <a:tailEnd type="arrow" w="med" len="med"/>
          </a:ln>
        </p:spPr>
      </p:cxnSp>
      <p:cxnSp>
        <p:nvCxnSpPr>
          <p:cNvPr id="54" name="Straight Arrow Connector 94"/>
          <p:cNvCxnSpPr>
            <a:cxnSpLocks noChangeShapeType="1"/>
            <a:stCxn id="51216" idx="2"/>
            <a:endCxn id="51224" idx="0"/>
          </p:cNvCxnSpPr>
          <p:nvPr/>
        </p:nvCxnSpPr>
        <p:spPr bwMode="auto">
          <a:xfrm>
            <a:off x="1111250" y="3535363"/>
            <a:ext cx="0" cy="258762"/>
          </a:xfrm>
          <a:prstGeom prst="straightConnector1">
            <a:avLst/>
          </a:prstGeom>
          <a:noFill/>
          <a:ln w="22225">
            <a:solidFill>
              <a:schemeClr val="tx1"/>
            </a:solidFill>
            <a:round/>
            <a:headEnd/>
            <a:tailEnd type="arrow" w="med" len="med"/>
          </a:ln>
        </p:spPr>
      </p:cxnSp>
      <p:cxnSp>
        <p:nvCxnSpPr>
          <p:cNvPr id="57" name="Straight Arrow Connector 94"/>
          <p:cNvCxnSpPr>
            <a:cxnSpLocks noChangeShapeType="1"/>
            <a:stCxn id="51224" idx="2"/>
            <a:endCxn id="51226" idx="0"/>
          </p:cNvCxnSpPr>
          <p:nvPr/>
        </p:nvCxnSpPr>
        <p:spPr bwMode="auto">
          <a:xfrm>
            <a:off x="1111250" y="4221163"/>
            <a:ext cx="0" cy="182562"/>
          </a:xfrm>
          <a:prstGeom prst="straightConnector1">
            <a:avLst/>
          </a:prstGeom>
          <a:noFill/>
          <a:ln w="22225">
            <a:solidFill>
              <a:schemeClr val="tx1"/>
            </a:solidFill>
            <a:round/>
            <a:headEnd/>
            <a:tailEnd type="arrow" w="med" len="med"/>
          </a:ln>
        </p:spPr>
      </p:cxnSp>
      <p:cxnSp>
        <p:nvCxnSpPr>
          <p:cNvPr id="65" name="Straight Arrow Connector 94"/>
          <p:cNvCxnSpPr>
            <a:cxnSpLocks noChangeShapeType="1"/>
            <a:stCxn id="49162" idx="2"/>
            <a:endCxn id="51215" idx="0"/>
          </p:cNvCxnSpPr>
          <p:nvPr/>
        </p:nvCxnSpPr>
        <p:spPr bwMode="auto">
          <a:xfrm flipH="1">
            <a:off x="5424488" y="2971800"/>
            <a:ext cx="17462" cy="228600"/>
          </a:xfrm>
          <a:prstGeom prst="straightConnector1">
            <a:avLst/>
          </a:prstGeom>
          <a:noFill/>
          <a:ln w="22225">
            <a:solidFill>
              <a:schemeClr val="tx1"/>
            </a:solidFill>
            <a:round/>
            <a:headEnd/>
            <a:tailEnd type="arrow" w="med" len="med"/>
          </a:ln>
        </p:spPr>
      </p:cxnSp>
      <p:cxnSp>
        <p:nvCxnSpPr>
          <p:cNvPr id="68" name="Straight Arrow Connector 94"/>
          <p:cNvCxnSpPr>
            <a:cxnSpLocks noChangeShapeType="1"/>
            <a:stCxn id="51215" idx="2"/>
            <a:endCxn id="51209" idx="0"/>
          </p:cNvCxnSpPr>
          <p:nvPr/>
        </p:nvCxnSpPr>
        <p:spPr bwMode="auto">
          <a:xfrm>
            <a:off x="5424488" y="3657600"/>
            <a:ext cx="1587" cy="228600"/>
          </a:xfrm>
          <a:prstGeom prst="straightConnector1">
            <a:avLst/>
          </a:prstGeom>
          <a:noFill/>
          <a:ln w="22225">
            <a:solidFill>
              <a:schemeClr val="tx1"/>
            </a:solidFill>
            <a:round/>
            <a:headEnd/>
            <a:tailEnd type="arrow" w="med" len="med"/>
          </a:ln>
        </p:spPr>
      </p:cxnSp>
      <p:cxnSp>
        <p:nvCxnSpPr>
          <p:cNvPr id="71" name="Straight Arrow Connector 94"/>
          <p:cNvCxnSpPr>
            <a:cxnSpLocks noChangeShapeType="1"/>
            <a:stCxn id="51209" idx="2"/>
            <a:endCxn id="51213" idx="0"/>
          </p:cNvCxnSpPr>
          <p:nvPr/>
        </p:nvCxnSpPr>
        <p:spPr bwMode="auto">
          <a:xfrm flipH="1">
            <a:off x="5394325" y="4375150"/>
            <a:ext cx="31750" cy="196850"/>
          </a:xfrm>
          <a:prstGeom prst="straightConnector1">
            <a:avLst/>
          </a:prstGeom>
          <a:noFill/>
          <a:ln w="22225">
            <a:solidFill>
              <a:schemeClr val="tx1"/>
            </a:solidFill>
            <a:round/>
            <a:headEnd/>
            <a:tailEnd type="arrow" w="med" len="med"/>
          </a:ln>
        </p:spPr>
      </p:cxnSp>
      <p:cxnSp>
        <p:nvCxnSpPr>
          <p:cNvPr id="74" name="Straight Arrow Connector 94"/>
          <p:cNvCxnSpPr>
            <a:cxnSpLocks noChangeShapeType="1"/>
            <a:stCxn id="51213" idx="2"/>
            <a:endCxn id="51220" idx="0"/>
          </p:cNvCxnSpPr>
          <p:nvPr/>
        </p:nvCxnSpPr>
        <p:spPr bwMode="auto">
          <a:xfrm>
            <a:off x="5394325" y="4999038"/>
            <a:ext cx="0" cy="212725"/>
          </a:xfrm>
          <a:prstGeom prst="straightConnector1">
            <a:avLst/>
          </a:prstGeom>
          <a:noFill/>
          <a:ln w="22225">
            <a:solidFill>
              <a:schemeClr val="tx1"/>
            </a:solidFill>
            <a:round/>
            <a:headEnd/>
            <a:tailEnd type="arrow" w="med" len="med"/>
          </a:ln>
        </p:spPr>
      </p:cxnSp>
      <p:cxnSp>
        <p:nvCxnSpPr>
          <p:cNvPr id="77" name="Straight Arrow Connector 94"/>
          <p:cNvCxnSpPr>
            <a:cxnSpLocks noChangeShapeType="1"/>
          </p:cNvCxnSpPr>
          <p:nvPr/>
        </p:nvCxnSpPr>
        <p:spPr bwMode="auto">
          <a:xfrm>
            <a:off x="5348288" y="5654675"/>
            <a:ext cx="0" cy="214313"/>
          </a:xfrm>
          <a:prstGeom prst="straightConnector1">
            <a:avLst/>
          </a:prstGeom>
          <a:noFill/>
          <a:ln w="22225">
            <a:solidFill>
              <a:schemeClr val="tx1"/>
            </a:solidFill>
            <a:round/>
            <a:headEnd/>
            <a:tailEnd type="arrow" w="med" len="med"/>
          </a:ln>
        </p:spPr>
      </p:cxnSp>
      <p:sp>
        <p:nvSpPr>
          <p:cNvPr id="80" name="TextBox 79"/>
          <p:cNvSpPr txBox="1"/>
          <p:nvPr/>
        </p:nvSpPr>
        <p:spPr>
          <a:xfrm>
            <a:off x="7694613" y="2705100"/>
            <a:ext cx="384175" cy="400050"/>
          </a:xfrm>
          <a:prstGeom prst="rect">
            <a:avLst/>
          </a:prstGeom>
          <a:noFill/>
        </p:spPr>
        <p:txBody>
          <a:bodyPr wrap="none">
            <a:spAutoFit/>
          </a:bodyPr>
          <a:lstStyle/>
          <a:p>
            <a:pPr>
              <a:defRPr/>
            </a:pPr>
            <a:r>
              <a:rPr lang="en-US" sz="2000" dirty="0">
                <a:solidFill>
                  <a:schemeClr val="accent5">
                    <a:lumMod val="50000"/>
                  </a:schemeClr>
                </a:solidFill>
              </a:rPr>
              <a:t>Q</a:t>
            </a:r>
          </a:p>
        </p:txBody>
      </p:sp>
      <p:sp>
        <p:nvSpPr>
          <p:cNvPr id="81" name="Oval 80"/>
          <p:cNvSpPr/>
          <p:nvPr/>
        </p:nvSpPr>
        <p:spPr>
          <a:xfrm>
            <a:off x="8153400" y="17145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82" name="Oval 81"/>
          <p:cNvSpPr/>
          <p:nvPr/>
        </p:nvSpPr>
        <p:spPr>
          <a:xfrm>
            <a:off x="7620000" y="11811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7620000" y="22479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4" name="Straight Connector 83"/>
          <p:cNvCxnSpPr>
            <a:stCxn id="82" idx="5"/>
            <a:endCxn id="81" idx="1"/>
          </p:cNvCxnSpPr>
          <p:nvPr/>
        </p:nvCxnSpPr>
        <p:spPr>
          <a:xfrm>
            <a:off x="7945438" y="15065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1" idx="3"/>
            <a:endCxn id="83" idx="7"/>
          </p:cNvCxnSpPr>
          <p:nvPr/>
        </p:nvCxnSpPr>
        <p:spPr>
          <a:xfrm flipH="1">
            <a:off x="7945438" y="20399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2" idx="4"/>
            <a:endCxn id="83" idx="0"/>
          </p:cNvCxnSpPr>
          <p:nvPr/>
        </p:nvCxnSpPr>
        <p:spPr>
          <a:xfrm>
            <a:off x="7810500" y="15621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694613" y="5162550"/>
            <a:ext cx="384175" cy="400050"/>
          </a:xfrm>
          <a:prstGeom prst="rect">
            <a:avLst/>
          </a:prstGeom>
          <a:noFill/>
        </p:spPr>
        <p:txBody>
          <a:bodyPr wrap="none">
            <a:spAutoFit/>
          </a:bodyPr>
          <a:lstStyle/>
          <a:p>
            <a:pPr>
              <a:defRPr/>
            </a:pPr>
            <a:r>
              <a:rPr lang="en-US" sz="2000" dirty="0">
                <a:solidFill>
                  <a:schemeClr val="accent5">
                    <a:lumMod val="50000"/>
                  </a:schemeClr>
                </a:solidFill>
              </a:rPr>
              <a:t>G</a:t>
            </a:r>
            <a:endParaRPr lang="en-US" sz="2000" baseline="-25000" dirty="0">
              <a:solidFill>
                <a:schemeClr val="accent5">
                  <a:lumMod val="50000"/>
                </a:schemeClr>
              </a:solidFill>
            </a:endParaRPr>
          </a:p>
        </p:txBody>
      </p:sp>
      <p:sp>
        <p:nvSpPr>
          <p:cNvPr id="91" name="Oval 90"/>
          <p:cNvSpPr/>
          <p:nvPr/>
        </p:nvSpPr>
        <p:spPr>
          <a:xfrm>
            <a:off x="8232775" y="34099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7851775" y="394335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93" name="Oval 92"/>
          <p:cNvSpPr/>
          <p:nvPr/>
        </p:nvSpPr>
        <p:spPr>
          <a:xfrm>
            <a:off x="7318375" y="34099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7318375" y="447675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5" name="Straight Connector 94"/>
          <p:cNvCxnSpPr>
            <a:stCxn id="93" idx="5"/>
            <a:endCxn id="92" idx="1"/>
          </p:cNvCxnSpPr>
          <p:nvPr/>
        </p:nvCxnSpPr>
        <p:spPr>
          <a:xfrm>
            <a:off x="7642225" y="3735388"/>
            <a:ext cx="265113"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3"/>
            <a:endCxn id="94" idx="7"/>
          </p:cNvCxnSpPr>
          <p:nvPr/>
        </p:nvCxnSpPr>
        <p:spPr>
          <a:xfrm flipH="1">
            <a:off x="7642225" y="42687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8232775" y="447675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3" name="Straight Connector 102"/>
          <p:cNvCxnSpPr>
            <a:stCxn id="91" idx="3"/>
            <a:endCxn id="92" idx="0"/>
          </p:cNvCxnSpPr>
          <p:nvPr/>
        </p:nvCxnSpPr>
        <p:spPr>
          <a:xfrm flipH="1">
            <a:off x="8042275" y="373538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2" idx="4"/>
            <a:endCxn id="100" idx="1"/>
          </p:cNvCxnSpPr>
          <p:nvPr/>
        </p:nvCxnSpPr>
        <p:spPr>
          <a:xfrm>
            <a:off x="8042275" y="432435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8383588" y="39433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0" name="Straight Connector 109"/>
          <p:cNvCxnSpPr>
            <a:stCxn id="93" idx="4"/>
            <a:endCxn id="94" idx="0"/>
          </p:cNvCxnSpPr>
          <p:nvPr/>
        </p:nvCxnSpPr>
        <p:spPr>
          <a:xfrm>
            <a:off x="7508875" y="379095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2" idx="6"/>
            <a:endCxn id="109" idx="2"/>
          </p:cNvCxnSpPr>
          <p:nvPr/>
        </p:nvCxnSpPr>
        <p:spPr>
          <a:xfrm>
            <a:off x="8232775" y="4133850"/>
            <a:ext cx="150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6402388" y="394335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5" name="Straight Connector 114"/>
          <p:cNvCxnSpPr>
            <a:stCxn id="93" idx="3"/>
            <a:endCxn id="113" idx="0"/>
          </p:cNvCxnSpPr>
          <p:nvPr/>
        </p:nvCxnSpPr>
        <p:spPr>
          <a:xfrm flipH="1">
            <a:off x="6592888" y="3735388"/>
            <a:ext cx="781050"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3" idx="4"/>
            <a:endCxn id="94" idx="1"/>
          </p:cNvCxnSpPr>
          <p:nvPr/>
        </p:nvCxnSpPr>
        <p:spPr>
          <a:xfrm>
            <a:off x="6592888" y="4324350"/>
            <a:ext cx="78105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7088188" y="3257550"/>
            <a:ext cx="1220787"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61" name="Title 1"/>
          <p:cNvSpPr txBox="1">
            <a:spLocks/>
          </p:cNvSpPr>
          <p:nvPr/>
        </p:nvSpPr>
        <p:spPr>
          <a:xfrm>
            <a:off x="533400" y="152400"/>
            <a:ext cx="7394575"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Black" pitchFamily="34" charset="0"/>
                <a:ea typeface="ＭＳ Ｐゴシック" pitchFamily="34" charset="-128"/>
                <a:cs typeface="+mj-cs"/>
              </a:rPr>
              <a:t>Graph Matching</a:t>
            </a:r>
            <a:r>
              <a:rPr kumimoji="0" lang="en-US" sz="2800" b="1" i="0" u="none" strike="noStrike" kern="1200" cap="none" spc="0" normalizeH="0" noProof="0" dirty="0" smtClean="0">
                <a:ln>
                  <a:noFill/>
                </a:ln>
                <a:solidFill>
                  <a:schemeClr val="bg1"/>
                </a:solidFill>
                <a:effectLst/>
                <a:uLnTx/>
                <a:uFillTx/>
                <a:latin typeface="Arial Black" pitchFamily="34" charset="0"/>
                <a:ea typeface="ＭＳ Ｐゴシック" pitchFamily="34" charset="-128"/>
                <a:cs typeface="+mj-cs"/>
              </a:rPr>
              <a:t> Query</a:t>
            </a:r>
            <a:endParaRPr kumimoji="0" lang="en-US" sz="2400" b="1" i="0" u="none" strike="noStrike" kern="1200" cap="none" spc="0" normalizeH="0" baseline="0" noProof="0" dirty="0" smtClean="0">
              <a:ln>
                <a:noFill/>
              </a:ln>
              <a:solidFill>
                <a:schemeClr val="bg1"/>
              </a:solidFill>
              <a:effectLst/>
              <a:uLnTx/>
              <a:uFillTx/>
              <a:latin typeface="Arial Black" pitchFamily="34" charset="0"/>
              <a:ea typeface="ＭＳ Ｐゴシック" pitchFamily="34" charset="-128"/>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linds(horizontal)">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16"/>
                                        </p:tgtEl>
                                        <p:attrNameLst>
                                          <p:attrName>style.visibility</p:attrName>
                                        </p:attrNameLst>
                                      </p:cBhvr>
                                      <p:to>
                                        <p:strVal val="visible"/>
                                      </p:to>
                                    </p:set>
                                    <p:animEffect transition="in" filter="blinds(horizontal)">
                                      <p:cBhvr>
                                        <p:cTn id="12" dur="500"/>
                                        <p:tgtEl>
                                          <p:spTgt spid="512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1224"/>
                                        </p:tgtEl>
                                        <p:attrNameLst>
                                          <p:attrName>style.visibility</p:attrName>
                                        </p:attrNameLst>
                                      </p:cBhvr>
                                      <p:to>
                                        <p:strVal val="visible"/>
                                      </p:to>
                                    </p:set>
                                    <p:animEffect transition="in" filter="blinds(horizontal)">
                                      <p:cBhvr>
                                        <p:cTn id="15" dur="500"/>
                                        <p:tgtEl>
                                          <p:spTgt spid="512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226"/>
                                        </p:tgtEl>
                                        <p:attrNameLst>
                                          <p:attrName>style.visibility</p:attrName>
                                        </p:attrNameLst>
                                      </p:cBhvr>
                                      <p:to>
                                        <p:strVal val="visible"/>
                                      </p:to>
                                    </p:set>
                                    <p:animEffect transition="in" filter="blinds(horizontal)">
                                      <p:cBhvr>
                                        <p:cTn id="18" dur="500"/>
                                        <p:tgtEl>
                                          <p:spTgt spid="512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1227"/>
                                        </p:tgtEl>
                                        <p:attrNameLst>
                                          <p:attrName>style.visibility</p:attrName>
                                        </p:attrNameLst>
                                      </p:cBhvr>
                                      <p:to>
                                        <p:strVal val="visible"/>
                                      </p:to>
                                    </p:set>
                                    <p:animEffect transition="in" filter="blinds(horizontal)">
                                      <p:cBhvr>
                                        <p:cTn id="21" dur="500"/>
                                        <p:tgtEl>
                                          <p:spTgt spid="512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1231"/>
                                        </p:tgtEl>
                                        <p:attrNameLst>
                                          <p:attrName>style.visibility</p:attrName>
                                        </p:attrNameLst>
                                      </p:cBhvr>
                                      <p:to>
                                        <p:strVal val="visible"/>
                                      </p:to>
                                    </p:set>
                                    <p:animEffect transition="in" filter="blinds(horizontal)">
                                      <p:cBhvr>
                                        <p:cTn id="24" dur="500"/>
                                        <p:tgtEl>
                                          <p:spTgt spid="51231"/>
                                        </p:tgtEl>
                                      </p:cBhvr>
                                    </p:animEffect>
                                  </p:childTnLst>
                                </p:cTn>
                              </p:par>
                              <p:par>
                                <p:cTn id="25" presetID="3" presetClass="entr" presetSubtype="10" fill="hold" nodeType="withEffect">
                                  <p:stCondLst>
                                    <p:cond delay="0"/>
                                  </p:stCondLst>
                                  <p:childTnLst>
                                    <p:set>
                                      <p:cBhvr>
                                        <p:cTn id="26" dur="1" fill="hold">
                                          <p:stCondLst>
                                            <p:cond delay="0"/>
                                          </p:stCondLst>
                                        </p:cTn>
                                        <p:tgtEl>
                                          <p:spTgt spid="51232"/>
                                        </p:tgtEl>
                                        <p:attrNameLst>
                                          <p:attrName>style.visibility</p:attrName>
                                        </p:attrNameLst>
                                      </p:cBhvr>
                                      <p:to>
                                        <p:strVal val="visible"/>
                                      </p:to>
                                    </p:set>
                                    <p:animEffect transition="in" filter="blinds(horizontal)">
                                      <p:cBhvr>
                                        <p:cTn id="27" dur="500"/>
                                        <p:tgtEl>
                                          <p:spTgt spid="51232"/>
                                        </p:tgtEl>
                                      </p:cBhvr>
                                    </p:animEffect>
                                  </p:childTnLst>
                                </p:cTn>
                              </p:par>
                              <p:par>
                                <p:cTn id="28" presetID="3" presetClass="entr" presetSubtype="10" fill="hold" nodeType="withEffect">
                                  <p:stCondLst>
                                    <p:cond delay="0"/>
                                  </p:stCondLst>
                                  <p:childTnLst>
                                    <p:set>
                                      <p:cBhvr>
                                        <p:cTn id="29" dur="1" fill="hold">
                                          <p:stCondLst>
                                            <p:cond delay="0"/>
                                          </p:stCondLst>
                                        </p:cTn>
                                        <p:tgtEl>
                                          <p:spTgt spid="51233"/>
                                        </p:tgtEl>
                                        <p:attrNameLst>
                                          <p:attrName>style.visibility</p:attrName>
                                        </p:attrNameLst>
                                      </p:cBhvr>
                                      <p:to>
                                        <p:strVal val="visible"/>
                                      </p:to>
                                    </p:set>
                                    <p:animEffect transition="in" filter="blinds(horizontal)">
                                      <p:cBhvr>
                                        <p:cTn id="30" dur="500"/>
                                        <p:tgtEl>
                                          <p:spTgt spid="51233"/>
                                        </p:tgtEl>
                                      </p:cBhvr>
                                    </p:animEffect>
                                  </p:childTnLst>
                                </p:cTn>
                              </p:par>
                              <p:par>
                                <p:cTn id="31" presetID="3" presetClass="entr" presetSubtype="1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linds(horizontal)">
                                      <p:cBhvr>
                                        <p:cTn id="33" dur="500"/>
                                        <p:tgtEl>
                                          <p:spTgt spid="49"/>
                                        </p:tgtEl>
                                      </p:cBhvr>
                                    </p:animEffect>
                                  </p:childTnLst>
                                </p:cTn>
                              </p:par>
                              <p:par>
                                <p:cTn id="34" presetID="3" presetClass="entr" presetSubtype="1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linds(horizontal)">
                                      <p:cBhvr>
                                        <p:cTn id="36" dur="500"/>
                                        <p:tgtEl>
                                          <p:spTgt spid="54"/>
                                        </p:tgtEl>
                                      </p:cBhvr>
                                    </p:animEffect>
                                  </p:childTnLst>
                                </p:cTn>
                              </p:par>
                              <p:par>
                                <p:cTn id="37" presetID="3" presetClass="entr" presetSubtype="1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linds(horizont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1209"/>
                                        </p:tgtEl>
                                        <p:attrNameLst>
                                          <p:attrName>style.visibility</p:attrName>
                                        </p:attrNameLst>
                                      </p:cBhvr>
                                      <p:to>
                                        <p:strVal val="visible"/>
                                      </p:to>
                                    </p:set>
                                    <p:animEffect transition="in" filter="blinds(horizontal)">
                                      <p:cBhvr>
                                        <p:cTn id="44" dur="500"/>
                                        <p:tgtEl>
                                          <p:spTgt spid="5120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1213"/>
                                        </p:tgtEl>
                                        <p:attrNameLst>
                                          <p:attrName>style.visibility</p:attrName>
                                        </p:attrNameLst>
                                      </p:cBhvr>
                                      <p:to>
                                        <p:strVal val="visible"/>
                                      </p:to>
                                    </p:set>
                                    <p:animEffect transition="in" filter="blinds(horizontal)">
                                      <p:cBhvr>
                                        <p:cTn id="47" dur="500"/>
                                        <p:tgtEl>
                                          <p:spTgt spid="5121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1215"/>
                                        </p:tgtEl>
                                        <p:attrNameLst>
                                          <p:attrName>style.visibility</p:attrName>
                                        </p:attrNameLst>
                                      </p:cBhvr>
                                      <p:to>
                                        <p:strVal val="visible"/>
                                      </p:to>
                                    </p:set>
                                    <p:animEffect transition="in" filter="blinds(horizontal)">
                                      <p:cBhvr>
                                        <p:cTn id="50" dur="500"/>
                                        <p:tgtEl>
                                          <p:spTgt spid="5121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1220"/>
                                        </p:tgtEl>
                                        <p:attrNameLst>
                                          <p:attrName>style.visibility</p:attrName>
                                        </p:attrNameLst>
                                      </p:cBhvr>
                                      <p:to>
                                        <p:strVal val="visible"/>
                                      </p:to>
                                    </p:set>
                                    <p:animEffect transition="in" filter="blinds(horizontal)">
                                      <p:cBhvr>
                                        <p:cTn id="53" dur="500"/>
                                        <p:tgtEl>
                                          <p:spTgt spid="51220"/>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1221"/>
                                        </p:tgtEl>
                                        <p:attrNameLst>
                                          <p:attrName>style.visibility</p:attrName>
                                        </p:attrNameLst>
                                      </p:cBhvr>
                                      <p:to>
                                        <p:strVal val="visible"/>
                                      </p:to>
                                    </p:set>
                                    <p:animEffect transition="in" filter="blinds(horizontal)">
                                      <p:cBhvr>
                                        <p:cTn id="56" dur="500"/>
                                        <p:tgtEl>
                                          <p:spTgt spid="5122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1235"/>
                                        </p:tgtEl>
                                        <p:attrNameLst>
                                          <p:attrName>style.visibility</p:attrName>
                                        </p:attrNameLst>
                                      </p:cBhvr>
                                      <p:to>
                                        <p:strVal val="visible"/>
                                      </p:to>
                                    </p:set>
                                    <p:animEffect transition="in" filter="blinds(horizontal)">
                                      <p:cBhvr>
                                        <p:cTn id="59" dur="500"/>
                                        <p:tgtEl>
                                          <p:spTgt spid="5123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1236"/>
                                        </p:tgtEl>
                                        <p:attrNameLst>
                                          <p:attrName>style.visibility</p:attrName>
                                        </p:attrNameLst>
                                      </p:cBhvr>
                                      <p:to>
                                        <p:strVal val="visible"/>
                                      </p:to>
                                    </p:set>
                                    <p:animEffect transition="in" filter="blinds(horizontal)">
                                      <p:cBhvr>
                                        <p:cTn id="62" dur="500"/>
                                        <p:tgtEl>
                                          <p:spTgt spid="51236"/>
                                        </p:tgtEl>
                                      </p:cBhvr>
                                    </p:animEffect>
                                  </p:childTnLst>
                                </p:cTn>
                              </p:par>
                              <p:par>
                                <p:cTn id="63" presetID="3" presetClass="entr" presetSubtype="10" fill="hold" nodeType="withEffect">
                                  <p:stCondLst>
                                    <p:cond delay="0"/>
                                  </p:stCondLst>
                                  <p:childTnLst>
                                    <p:set>
                                      <p:cBhvr>
                                        <p:cTn id="64" dur="1" fill="hold">
                                          <p:stCondLst>
                                            <p:cond delay="0"/>
                                          </p:stCondLst>
                                        </p:cTn>
                                        <p:tgtEl>
                                          <p:spTgt spid="51237"/>
                                        </p:tgtEl>
                                        <p:attrNameLst>
                                          <p:attrName>style.visibility</p:attrName>
                                        </p:attrNameLst>
                                      </p:cBhvr>
                                      <p:to>
                                        <p:strVal val="visible"/>
                                      </p:to>
                                    </p:set>
                                    <p:animEffect transition="in" filter="blinds(horizontal)">
                                      <p:cBhvr>
                                        <p:cTn id="65" dur="500"/>
                                        <p:tgtEl>
                                          <p:spTgt spid="51237"/>
                                        </p:tgtEl>
                                      </p:cBhvr>
                                    </p:animEffect>
                                  </p:childTnLst>
                                </p:cTn>
                              </p:par>
                              <p:par>
                                <p:cTn id="66" presetID="3" presetClass="entr" presetSubtype="10"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par>
                                <p:cTn id="69" presetID="3" presetClass="entr" presetSubtype="1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linds(horizontal)">
                                      <p:cBhvr>
                                        <p:cTn id="71" dur="500"/>
                                        <p:tgtEl>
                                          <p:spTgt spid="68"/>
                                        </p:tgtEl>
                                      </p:cBhvr>
                                    </p:animEffect>
                                  </p:childTnLst>
                                </p:cTn>
                              </p:par>
                              <p:par>
                                <p:cTn id="72" presetID="3" presetClass="entr" presetSubtype="10"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blinds(horizontal)">
                                      <p:cBhvr>
                                        <p:cTn id="74" dur="500"/>
                                        <p:tgtEl>
                                          <p:spTgt spid="71"/>
                                        </p:tgtEl>
                                      </p:cBhvr>
                                    </p:animEffect>
                                  </p:childTnLst>
                                </p:cTn>
                              </p:par>
                              <p:par>
                                <p:cTn id="75" presetID="3" presetClass="entr" presetSubtype="10"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blinds(horizontal)">
                                      <p:cBhvr>
                                        <p:cTn id="77" dur="500"/>
                                        <p:tgtEl>
                                          <p:spTgt spid="74"/>
                                        </p:tgtEl>
                                      </p:cBhvr>
                                    </p:animEffect>
                                  </p:childTnLst>
                                </p:cTn>
                              </p:par>
                              <p:par>
                                <p:cTn id="78" presetID="3" presetClass="entr" presetSubtype="10" fill="hold"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blinds(horizontal)">
                                      <p:cBhvr>
                                        <p:cTn id="8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13" grpId="0" animBg="1"/>
      <p:bldP spid="51215" grpId="0" animBg="1"/>
      <p:bldP spid="51216" grpId="0" animBg="1"/>
      <p:bldP spid="51220" grpId="0" animBg="1"/>
      <p:bldP spid="51221" grpId="0" animBg="1"/>
      <p:bldP spid="51224" grpId="0" animBg="1"/>
      <p:bldP spid="51226" grpId="0" animBg="1"/>
      <p:bldP spid="51227" grpId="0" animBg="1"/>
      <p:bldP spid="51231" grpId="0" animBg="1"/>
      <p:bldP spid="51235" grpId="0" animBg="1"/>
      <p:bldP spid="51236" grpId="0" animBg="1"/>
      <p:bldP spid="1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B598A617-7637-456F-8369-83B157EF6FAE}" type="slidenum">
              <a:rPr lang="en-US" smtClean="0">
                <a:solidFill>
                  <a:schemeClr val="tx1"/>
                </a:solidFill>
              </a:rPr>
              <a:pPr/>
              <a:t>34</a:t>
            </a:fld>
            <a:endParaRPr lang="en-US" dirty="0" smtClean="0">
              <a:solidFill>
                <a:schemeClr val="tx1"/>
              </a:solidFill>
            </a:endParaRPr>
          </a:p>
        </p:txBody>
      </p:sp>
      <p:sp>
        <p:nvSpPr>
          <p:cNvPr id="8" name="Title 7"/>
          <p:cNvSpPr>
            <a:spLocks noGrp="1"/>
          </p:cNvSpPr>
          <p:nvPr>
            <p:ph type="title"/>
          </p:nvPr>
        </p:nvSpPr>
        <p:spPr>
          <a:xfrm>
            <a:off x="990600" y="182563"/>
            <a:ext cx="6707188" cy="655637"/>
          </a:xfrm>
        </p:spPr>
        <p:txBody>
          <a:bodyPr>
            <a:normAutofit fontScale="90000"/>
          </a:bodyPr>
          <a:lstStyle/>
          <a:p>
            <a:pPr algn="ctr">
              <a:defRPr/>
            </a:pPr>
            <a:r>
              <a:rPr lang="en-US" sz="3400" b="1" dirty="0" smtClean="0"/>
              <a:t>SAGA</a:t>
            </a:r>
            <a:r>
              <a:rPr lang="en-US" sz="3200" b="1" dirty="0" smtClean="0"/>
              <a:t> </a:t>
            </a:r>
            <a:br>
              <a:rPr lang="en-US" sz="3200" b="1" dirty="0" smtClean="0"/>
            </a:br>
            <a:r>
              <a:rPr lang="en-US" sz="1800" b="1" dirty="0" smtClean="0"/>
              <a:t>[</a:t>
            </a:r>
            <a:r>
              <a:rPr lang="en-US" sz="1800" b="1" dirty="0" err="1" smtClean="0"/>
              <a:t>Tian</a:t>
            </a:r>
            <a:r>
              <a:rPr lang="en-US" sz="1800" b="1" dirty="0" smtClean="0"/>
              <a:t> et. al., Bioinformatics ‘06]</a:t>
            </a:r>
            <a:endParaRPr lang="en-US" sz="1800" b="1" dirty="0"/>
          </a:p>
        </p:txBody>
      </p:sp>
      <p:sp>
        <p:nvSpPr>
          <p:cNvPr id="50181" name="Content Placeholder 6"/>
          <p:cNvSpPr>
            <a:spLocks noGrp="1"/>
          </p:cNvSpPr>
          <p:nvPr>
            <p:ph sz="quarter" idx="1"/>
          </p:nvPr>
        </p:nvSpPr>
        <p:spPr>
          <a:xfrm>
            <a:off x="531813" y="1143000"/>
            <a:ext cx="7927975" cy="914400"/>
          </a:xfrm>
        </p:spPr>
        <p:txBody>
          <a:bodyPr/>
          <a:lstStyle/>
          <a:p>
            <a:pPr marL="396875" lvl="0" indent="-396875" algn="just" defTabSz="914363">
              <a:lnSpc>
                <a:spcPct val="90000"/>
              </a:lnSpc>
              <a:buBlip>
                <a:blip r:embed="rId4"/>
              </a:buBlip>
            </a:pPr>
            <a:r>
              <a:rPr lang="en-US" sz="2200" dirty="0" smtClean="0"/>
              <a:t>Approximate Subgraph Matching considering both structural and node label difference.</a:t>
            </a:r>
          </a:p>
          <a:p>
            <a:pPr algn="just">
              <a:buFont typeface="Wingdings" pitchFamily="2" charset="2"/>
              <a:buChar char="v"/>
            </a:pPr>
            <a:endParaRPr lang="en-US" sz="1200" dirty="0" smtClean="0"/>
          </a:p>
        </p:txBody>
      </p:sp>
      <p:sp>
        <p:nvSpPr>
          <p:cNvPr id="7" name="Content Placeholder 6"/>
          <p:cNvSpPr txBox="1">
            <a:spLocks/>
          </p:cNvSpPr>
          <p:nvPr/>
        </p:nvSpPr>
        <p:spPr bwMode="auto">
          <a:xfrm>
            <a:off x="454025" y="2133600"/>
            <a:ext cx="7927975" cy="4192588"/>
          </a:xfrm>
          <a:prstGeom prst="rect">
            <a:avLst/>
          </a:prstGeom>
          <a:noFill/>
          <a:ln w="9525">
            <a:noFill/>
            <a:miter lim="800000"/>
            <a:headEnd/>
            <a:tailEnd/>
          </a:ln>
        </p:spPr>
        <p:txBody>
          <a:bodyPr>
            <a:normAutofit fontScale="85000" lnSpcReduction="10000"/>
          </a:bodyPr>
          <a:lstStyle/>
          <a:p>
            <a:pPr marL="396875" lvl="0" indent="-396875" algn="just" defTabSz="914363">
              <a:lnSpc>
                <a:spcPct val="90000"/>
              </a:lnSpc>
              <a:spcBef>
                <a:spcPct val="20000"/>
              </a:spcBef>
              <a:buBlip>
                <a:blip r:embed="rId4"/>
              </a:buBlip>
            </a:pPr>
            <a:r>
              <a:rPr lang="en-US" sz="2400" b="1" kern="0" dirty="0" smtClean="0">
                <a:latin typeface="+mn-lt"/>
                <a:ea typeface="+mn-ea"/>
                <a:sym typeface="Century Schoolbook" pitchFamily="18" charset="0"/>
              </a:rPr>
              <a:t>Index </a:t>
            </a:r>
            <a:r>
              <a:rPr lang="en-US" sz="2400" b="1" kern="0" dirty="0">
                <a:latin typeface="+mn-lt"/>
                <a:ea typeface="+mn-ea"/>
                <a:sym typeface="Century Schoolbook" pitchFamily="18" charset="0"/>
              </a:rPr>
              <a:t>Based Matching Algorithm</a:t>
            </a:r>
            <a:r>
              <a:rPr lang="en-US" sz="2400" b="1" kern="0" dirty="0" smtClean="0">
                <a:latin typeface="+mn-lt"/>
                <a:ea typeface="+mn-ea"/>
                <a:sym typeface="Century Schoolbook" pitchFamily="18" charset="0"/>
              </a:rPr>
              <a:t>:</a:t>
            </a:r>
          </a:p>
          <a:p>
            <a:pPr marL="396875" lvl="0" indent="-396875" algn="just" defTabSz="914363">
              <a:lnSpc>
                <a:spcPct val="90000"/>
              </a:lnSpc>
              <a:spcBef>
                <a:spcPct val="20000"/>
              </a:spcBef>
            </a:pPr>
            <a:endParaRPr lang="en-US" sz="2400" b="1" kern="0" dirty="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400" dirty="0" smtClean="0">
                <a:solidFill>
                  <a:prstClr val="black"/>
                </a:solidFill>
              </a:rPr>
              <a:t>Measure similarity of two graphs by comparing their substructures.</a:t>
            </a:r>
          </a:p>
          <a:p>
            <a:pPr marL="914400" lvl="1" indent="-396875" defTabSz="914363">
              <a:lnSpc>
                <a:spcPct val="90000"/>
              </a:lnSpc>
              <a:spcBef>
                <a:spcPct val="20000"/>
              </a:spcBef>
              <a:buBlip>
                <a:blip r:embed="rId5"/>
              </a:buBlip>
            </a:pPr>
            <a:endParaRPr lang="en-US" sz="2400" dirty="0" smtClean="0">
              <a:solidFill>
                <a:prstClr val="black"/>
              </a:solidFill>
            </a:endParaRPr>
          </a:p>
          <a:p>
            <a:pPr marL="914400" lvl="1" indent="-396875" defTabSz="914363">
              <a:lnSpc>
                <a:spcPct val="90000"/>
              </a:lnSpc>
              <a:spcBef>
                <a:spcPct val="20000"/>
              </a:spcBef>
              <a:buBlip>
                <a:blip r:embed="rId5"/>
              </a:buBlip>
            </a:pPr>
            <a:r>
              <a:rPr lang="en-US" sz="2400" dirty="0" smtClean="0">
                <a:solidFill>
                  <a:prstClr val="black"/>
                </a:solidFill>
              </a:rPr>
              <a:t>B</a:t>
            </a:r>
            <a:r>
              <a:rPr lang="en-US" sz="2400" kern="0" dirty="0" smtClean="0">
                <a:latin typeface="+mn-lt"/>
                <a:ea typeface="+mn-ea"/>
                <a:sym typeface="Century Schoolbook" pitchFamily="18" charset="0"/>
              </a:rPr>
              <a:t>uild </a:t>
            </a:r>
            <a:r>
              <a:rPr lang="en-US" sz="2400" kern="0" dirty="0">
                <a:latin typeface="+mn-lt"/>
                <a:ea typeface="+mn-ea"/>
                <a:sym typeface="Century Schoolbook" pitchFamily="18" charset="0"/>
              </a:rPr>
              <a:t>an index on small graph substructures in the database. </a:t>
            </a:r>
            <a:endParaRPr lang="en-US" sz="2400" kern="0" dirty="0" smtClean="0">
              <a:latin typeface="+mn-lt"/>
              <a:ea typeface="+mn-ea"/>
              <a:sym typeface="Century Schoolbook" pitchFamily="18" charset="0"/>
            </a:endParaRPr>
          </a:p>
          <a:p>
            <a:pPr marL="914400" lvl="1" indent="-396875" defTabSz="914363">
              <a:lnSpc>
                <a:spcPct val="90000"/>
              </a:lnSpc>
              <a:spcBef>
                <a:spcPct val="20000"/>
              </a:spcBef>
              <a:buBlip>
                <a:blip r:embed="rId5"/>
              </a:buBlip>
            </a:pPr>
            <a:endParaRPr lang="en-US" sz="2400" kern="0" dirty="0" smtClean="0">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Use </a:t>
            </a:r>
            <a:r>
              <a:rPr lang="en-US" sz="2400" kern="0" dirty="0">
                <a:latin typeface="+mn-lt"/>
                <a:ea typeface="+mn-ea"/>
                <a:sym typeface="Century Schoolbook" pitchFamily="18" charset="0"/>
              </a:rPr>
              <a:t>the index to match fragments of the query with fragments in database, allowing for various types of </a:t>
            </a:r>
            <a:r>
              <a:rPr lang="en-US" sz="2400" kern="0" dirty="0" smtClean="0">
                <a:latin typeface="+mn-lt"/>
                <a:ea typeface="+mn-ea"/>
                <a:sym typeface="Century Schoolbook" pitchFamily="18" charset="0"/>
              </a:rPr>
              <a:t>mismatches.</a:t>
            </a:r>
            <a:endParaRPr lang="en-US" sz="2400" kern="0" dirty="0">
              <a:sym typeface="Century Schoolbook" pitchFamily="18" charset="0"/>
            </a:endParaRPr>
          </a:p>
          <a:p>
            <a:pPr marL="914400" lvl="1" indent="-396875" defTabSz="914363">
              <a:lnSpc>
                <a:spcPct val="90000"/>
              </a:lnSpc>
              <a:spcBef>
                <a:spcPct val="20000"/>
              </a:spcBef>
              <a:buBlip>
                <a:blip r:embed="rId5"/>
              </a:buBlip>
            </a:pPr>
            <a:endParaRPr lang="en-US" sz="2400" kern="0" dirty="0" smtClean="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Combine </a:t>
            </a:r>
            <a:r>
              <a:rPr lang="en-US" sz="2400" kern="0" dirty="0">
                <a:latin typeface="+mn-lt"/>
                <a:ea typeface="+mn-ea"/>
                <a:sym typeface="Century Schoolbook" pitchFamily="18" charset="0"/>
              </a:rPr>
              <a:t>compatible matched fragments to constructed larger matches using </a:t>
            </a:r>
            <a:r>
              <a:rPr lang="en-US" sz="2400" b="1" kern="0" dirty="0">
                <a:latin typeface="+mn-lt"/>
                <a:ea typeface="+mn-ea"/>
                <a:sym typeface="Century Schoolbook" pitchFamily="18" charset="0"/>
              </a:rPr>
              <a:t>maximal graph clique detection algorithm</a:t>
            </a:r>
            <a:r>
              <a:rPr lang="en-US" sz="2400" kern="0" dirty="0">
                <a:latin typeface="+mn-lt"/>
                <a:ea typeface="+mn-ea"/>
                <a:sym typeface="Century Schoolbook" pitchFamily="18" charset="0"/>
              </a:rPr>
              <a:t>. </a:t>
            </a:r>
            <a:endParaRPr lang="en-US" sz="2400" kern="0" dirty="0" smtClean="0">
              <a:latin typeface="+mn-lt"/>
              <a:ea typeface="+mn-ea"/>
              <a:sym typeface="Century Schoolbook" pitchFamily="18" charset="0"/>
            </a:endParaRPr>
          </a:p>
          <a:p>
            <a:pPr marL="914400" lvl="1" indent="-396875" defTabSz="914363">
              <a:lnSpc>
                <a:spcPct val="90000"/>
              </a:lnSpc>
              <a:spcBef>
                <a:spcPct val="20000"/>
              </a:spcBef>
              <a:buBlip>
                <a:blip r:embed="rId5"/>
              </a:buBlip>
            </a:pPr>
            <a:endParaRPr lang="en-US" sz="2400" kern="0" dirty="0" smtClean="0">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The </a:t>
            </a:r>
            <a:r>
              <a:rPr lang="en-US" sz="2400" kern="0" dirty="0">
                <a:latin typeface="+mn-lt"/>
                <a:ea typeface="+mn-ea"/>
                <a:sym typeface="Century Schoolbook" pitchFamily="18" charset="0"/>
              </a:rPr>
              <a:t>best match is identified by verifying all these </a:t>
            </a:r>
            <a:r>
              <a:rPr lang="en-US" sz="2400" kern="0" dirty="0" smtClean="0">
                <a:latin typeface="+mn-lt"/>
                <a:ea typeface="+mn-ea"/>
                <a:sym typeface="Century Schoolbook" pitchFamily="18" charset="0"/>
              </a:rPr>
              <a:t>larger matches</a:t>
            </a:r>
            <a:r>
              <a:rPr lang="en-US" sz="2400" kern="0" dirty="0">
                <a:latin typeface="+mn-lt"/>
                <a:ea typeface="+mn-ea"/>
                <a:sym typeface="Century Schoolbook" pitchFamily="18" charset="0"/>
              </a:rPr>
              <a:t>. </a:t>
            </a:r>
          </a:p>
        </p:txBody>
      </p:sp>
      <p:sp>
        <p:nvSpPr>
          <p:cNvPr id="10" name="Oval 9"/>
          <p:cNvSpPr/>
          <p:nvPr/>
        </p:nvSpPr>
        <p:spPr>
          <a:xfrm>
            <a:off x="3276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76600" y="2971800"/>
            <a:ext cx="228600" cy="2286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743200" y="35814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3276600" y="35814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810000" y="3581400"/>
            <a:ext cx="228600" cy="228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5943600" y="2971800"/>
            <a:ext cx="228600" cy="2286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486400" y="3581400"/>
            <a:ext cx="228600" cy="228600"/>
          </a:xfrm>
          <a:prstGeom prst="ellips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400800" y="3581400"/>
            <a:ext cx="228600" cy="228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a:stCxn id="10" idx="4"/>
            <a:endCxn id="12" idx="0"/>
          </p:cNvCxnSpPr>
          <p:nvPr/>
        </p:nvCxnSpPr>
        <p:spPr>
          <a:xfrm>
            <a:off x="3390900" y="2514600"/>
            <a:ext cx="0" cy="457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3"/>
            <a:endCxn id="13" idx="7"/>
          </p:cNvCxnSpPr>
          <p:nvPr/>
        </p:nvCxnSpPr>
        <p:spPr>
          <a:xfrm flipH="1">
            <a:off x="2938463" y="3167063"/>
            <a:ext cx="371475" cy="4476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6"/>
            <a:endCxn id="14" idx="2"/>
          </p:cNvCxnSpPr>
          <p:nvPr/>
        </p:nvCxnSpPr>
        <p:spPr>
          <a:xfrm>
            <a:off x="2971800" y="3695700"/>
            <a:ext cx="30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a:endCxn id="15" idx="2"/>
          </p:cNvCxnSpPr>
          <p:nvPr/>
        </p:nvCxnSpPr>
        <p:spPr>
          <a:xfrm>
            <a:off x="3505200" y="3695700"/>
            <a:ext cx="30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5"/>
            <a:endCxn id="15" idx="0"/>
          </p:cNvCxnSpPr>
          <p:nvPr/>
        </p:nvCxnSpPr>
        <p:spPr>
          <a:xfrm>
            <a:off x="3471863" y="3167063"/>
            <a:ext cx="452437" cy="4143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3"/>
            <a:endCxn id="17" idx="7"/>
          </p:cNvCxnSpPr>
          <p:nvPr/>
        </p:nvCxnSpPr>
        <p:spPr>
          <a:xfrm flipH="1">
            <a:off x="5681663" y="3167063"/>
            <a:ext cx="295275" cy="4476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7" idx="6"/>
            <a:endCxn id="18" idx="2"/>
          </p:cNvCxnSpPr>
          <p:nvPr/>
        </p:nvCxnSpPr>
        <p:spPr>
          <a:xfrm>
            <a:off x="5715000" y="3695700"/>
            <a:ext cx="685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5"/>
            <a:endCxn id="18" idx="0"/>
          </p:cNvCxnSpPr>
          <p:nvPr/>
        </p:nvCxnSpPr>
        <p:spPr>
          <a:xfrm>
            <a:off x="6138863" y="3167063"/>
            <a:ext cx="376237" cy="4143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2514600" y="4038600"/>
            <a:ext cx="1235075" cy="369888"/>
          </a:xfrm>
          <a:prstGeom prst="rect">
            <a:avLst/>
          </a:prstGeom>
          <a:noFill/>
          <a:ln w="9525">
            <a:noFill/>
            <a:miter lim="800000"/>
            <a:headEnd/>
            <a:tailEnd/>
          </a:ln>
        </p:spPr>
        <p:txBody>
          <a:bodyPr wrap="none">
            <a:spAutoFit/>
          </a:bodyPr>
          <a:lstStyle/>
          <a:p>
            <a:r>
              <a:rPr lang="en-US"/>
              <a:t>Gap Node</a:t>
            </a:r>
          </a:p>
        </p:txBody>
      </p:sp>
      <p:cxnSp>
        <p:nvCxnSpPr>
          <p:cNvPr id="39" name="Straight Arrow Connector 38"/>
          <p:cNvCxnSpPr>
            <a:stCxn id="37" idx="0"/>
            <a:endCxn id="14" idx="3"/>
          </p:cNvCxnSpPr>
          <p:nvPr/>
        </p:nvCxnSpPr>
        <p:spPr>
          <a:xfrm flipV="1">
            <a:off x="3132138" y="3776663"/>
            <a:ext cx="177800" cy="26193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4481513" y="4038600"/>
            <a:ext cx="2835275" cy="369888"/>
          </a:xfrm>
          <a:prstGeom prst="rect">
            <a:avLst/>
          </a:prstGeom>
          <a:noFill/>
          <a:ln w="9525">
            <a:noFill/>
            <a:miter lim="800000"/>
            <a:headEnd/>
            <a:tailEnd/>
          </a:ln>
        </p:spPr>
        <p:txBody>
          <a:bodyPr wrap="none">
            <a:spAutoFit/>
          </a:bodyPr>
          <a:lstStyle/>
          <a:p>
            <a:r>
              <a:rPr lang="en-US"/>
              <a:t>Difference in Node Labels</a:t>
            </a:r>
          </a:p>
        </p:txBody>
      </p:sp>
      <p:cxnSp>
        <p:nvCxnSpPr>
          <p:cNvPr id="42" name="Straight Arrow Connector 41"/>
          <p:cNvCxnSpPr>
            <a:stCxn id="40" idx="0"/>
            <a:endCxn id="18" idx="3"/>
          </p:cNvCxnSpPr>
          <p:nvPr/>
        </p:nvCxnSpPr>
        <p:spPr>
          <a:xfrm flipV="1">
            <a:off x="5899150" y="3776663"/>
            <a:ext cx="534988" cy="2619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 idx="6"/>
          </p:cNvCxnSpPr>
          <p:nvPr/>
        </p:nvCxnSpPr>
        <p:spPr>
          <a:xfrm flipH="1" flipV="1">
            <a:off x="4038600" y="3695700"/>
            <a:ext cx="1708150" cy="342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2667000" y="4648200"/>
            <a:ext cx="1616075" cy="369888"/>
          </a:xfrm>
          <a:prstGeom prst="rect">
            <a:avLst/>
          </a:prstGeom>
          <a:noFill/>
          <a:ln w="9525">
            <a:noFill/>
            <a:miter lim="800000"/>
            <a:headEnd/>
            <a:tailEnd/>
          </a:ln>
        </p:spPr>
        <p:txBody>
          <a:bodyPr wrap="none">
            <a:spAutoFit/>
          </a:bodyPr>
          <a:lstStyle/>
          <a:p>
            <a:r>
              <a:rPr lang="en-US" b="1"/>
              <a:t>Target Graph</a:t>
            </a:r>
          </a:p>
        </p:txBody>
      </p:sp>
      <p:sp>
        <p:nvSpPr>
          <p:cNvPr id="47" name="TextBox 46"/>
          <p:cNvSpPr txBox="1">
            <a:spLocks noChangeArrowheads="1"/>
          </p:cNvSpPr>
          <p:nvPr/>
        </p:nvSpPr>
        <p:spPr bwMode="auto">
          <a:xfrm>
            <a:off x="5340350" y="4660900"/>
            <a:ext cx="1595438" cy="368300"/>
          </a:xfrm>
          <a:prstGeom prst="rect">
            <a:avLst/>
          </a:prstGeom>
          <a:noFill/>
          <a:ln w="9525">
            <a:noFill/>
            <a:miter lim="800000"/>
            <a:headEnd/>
            <a:tailEnd/>
          </a:ln>
        </p:spPr>
        <p:txBody>
          <a:bodyPr wrap="none">
            <a:spAutoFit/>
          </a:bodyPr>
          <a:lstStyle/>
          <a:p>
            <a:r>
              <a:rPr lang="en-US" b="1"/>
              <a:t>Query Graph</a:t>
            </a:r>
          </a:p>
        </p:txBody>
      </p:sp>
      <p:pic>
        <p:nvPicPr>
          <p:cNvPr id="32"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
        <p:nvSpPr>
          <p:cNvPr id="30" name="Oval 29"/>
          <p:cNvSpPr/>
          <p:nvPr/>
        </p:nvSpPr>
        <p:spPr>
          <a:xfrm>
            <a:off x="2209800" y="2895600"/>
            <a:ext cx="2362200" cy="990600"/>
          </a:xfrm>
          <a:prstGeom prst="ellipse">
            <a:avLst/>
          </a:prstGeom>
          <a:noFill/>
          <a:ln w="31750">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0" nodeType="clickEffect">
                                  <p:stCondLst>
                                    <p:cond delay="0"/>
                                  </p:stCondLst>
                                  <p:childTnLst>
                                    <p:animEffect transition="out" filter="blinds(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3" presetClass="exit" presetSubtype="10" fill="hold" grpId="0" nodeType="withEffect">
                                  <p:stCondLst>
                                    <p:cond delay="0"/>
                                  </p:stCondLst>
                                  <p:childTnLst>
                                    <p:animEffect transition="out" filter="blinds(horizontal)">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33"/>
                                        </p:tgtEl>
                                      </p:cBhvr>
                                    </p:animEffect>
                                    <p:set>
                                      <p:cBhvr>
                                        <p:cTn id="71" dur="1" fill="hold">
                                          <p:stCondLst>
                                            <p:cond delay="499"/>
                                          </p:stCondLst>
                                        </p:cTn>
                                        <p:tgtEl>
                                          <p:spTgt spid="33"/>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35"/>
                                        </p:tgtEl>
                                      </p:cBhvr>
                                    </p:animEffect>
                                    <p:set>
                                      <p:cBhvr>
                                        <p:cTn id="74" dur="1" fill="hold">
                                          <p:stCondLst>
                                            <p:cond delay="499"/>
                                          </p:stCondLst>
                                        </p:cTn>
                                        <p:tgtEl>
                                          <p:spTgt spid="35"/>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40"/>
                                        </p:tgtEl>
                                      </p:cBhvr>
                                    </p:animEffect>
                                    <p:set>
                                      <p:cBhvr>
                                        <p:cTn id="83" dur="1" fill="hold">
                                          <p:stCondLst>
                                            <p:cond delay="499"/>
                                          </p:stCondLst>
                                        </p:cTn>
                                        <p:tgtEl>
                                          <p:spTgt spid="40"/>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44"/>
                                        </p:tgtEl>
                                      </p:cBhvr>
                                    </p:animEffect>
                                    <p:set>
                                      <p:cBhvr>
                                        <p:cTn id="89" dur="1" fill="hold">
                                          <p:stCondLst>
                                            <p:cond delay="499"/>
                                          </p:stCondLst>
                                        </p:cTn>
                                        <p:tgtEl>
                                          <p:spTgt spid="44"/>
                                        </p:tgtEl>
                                        <p:attrNameLst>
                                          <p:attrName>style.visibility</p:attrName>
                                        </p:attrNameLst>
                                      </p:cBhvr>
                                      <p:to>
                                        <p:strVal val="hidden"/>
                                      </p:to>
                                    </p:set>
                                  </p:childTnLst>
                                </p:cTn>
                              </p:par>
                              <p:par>
                                <p:cTn id="90" presetID="3" presetClass="exit" presetSubtype="10" fill="hold" grpId="0" nodeType="withEffect">
                                  <p:stCondLst>
                                    <p:cond delay="0"/>
                                  </p:stCondLst>
                                  <p:childTnLst>
                                    <p:animEffect transition="out" filter="blinds(horizontal)">
                                      <p:cBhvr>
                                        <p:cTn id="91" dur="500"/>
                                        <p:tgtEl>
                                          <p:spTgt spid="46"/>
                                        </p:tgtEl>
                                      </p:cBhvr>
                                    </p:animEffect>
                                    <p:set>
                                      <p:cBhvr>
                                        <p:cTn id="92" dur="1" fill="hold">
                                          <p:stCondLst>
                                            <p:cond delay="499"/>
                                          </p:stCondLst>
                                        </p:cTn>
                                        <p:tgtEl>
                                          <p:spTgt spid="46"/>
                                        </p:tgtEl>
                                        <p:attrNameLst>
                                          <p:attrName>style.visibility</p:attrName>
                                        </p:attrNameLst>
                                      </p:cBhvr>
                                      <p:to>
                                        <p:strVal val="hidden"/>
                                      </p:to>
                                    </p:set>
                                  </p:childTnLst>
                                </p:cTn>
                              </p:par>
                              <p:par>
                                <p:cTn id="93" presetID="3" presetClass="exit" presetSubtype="10" fill="hold" grpId="0" nodeType="withEffect">
                                  <p:stCondLst>
                                    <p:cond delay="0"/>
                                  </p:stCondLst>
                                  <p:childTnLst>
                                    <p:animEffect transition="out" filter="blinds(horizontal)">
                                      <p:cBhvr>
                                        <p:cTn id="94" dur="500"/>
                                        <p:tgtEl>
                                          <p:spTgt spid="47"/>
                                        </p:tgtEl>
                                      </p:cBhvr>
                                    </p:animEffect>
                                    <p:set>
                                      <p:cBhvr>
                                        <p:cTn id="95" dur="1" fill="hold">
                                          <p:stCondLst>
                                            <p:cond delay="499"/>
                                          </p:stCondLst>
                                        </p:cTn>
                                        <p:tgtEl>
                                          <p:spTgt spid="4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1" nodeType="clickEffect">
                                  <p:stCondLst>
                                    <p:cond delay="0"/>
                                  </p:stCondLst>
                                  <p:childTnLst>
                                    <p:animEffect transition="out" filter="blinds(horizontal)">
                                      <p:cBhvr>
                                        <p:cTn id="99" dur="500"/>
                                        <p:tgtEl>
                                          <p:spTgt spid="30"/>
                                        </p:tgtEl>
                                      </p:cBhvr>
                                    </p:animEffect>
                                    <p:set>
                                      <p:cBhvr>
                                        <p:cTn id="100" dur="1" fill="hold">
                                          <p:stCondLst>
                                            <p:cond delay="499"/>
                                          </p:stCondLst>
                                        </p:cTn>
                                        <p:tgtEl>
                                          <p:spTgt spid="3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blinds(horizontal)">
                                      <p:cBhvr>
                                        <p:cTn id="1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3" grpId="0" animBg="1"/>
      <p:bldP spid="14" grpId="0" animBg="1"/>
      <p:bldP spid="15" grpId="0" animBg="1"/>
      <p:bldP spid="16" grpId="0" animBg="1"/>
      <p:bldP spid="17" grpId="0" animBg="1"/>
      <p:bldP spid="18" grpId="0" animBg="1"/>
      <p:bldP spid="37" grpId="0"/>
      <p:bldP spid="37" grpId="1"/>
      <p:bldP spid="40" grpId="0"/>
      <p:bldP spid="40" grpId="1"/>
      <p:bldP spid="46" grpId="0"/>
      <p:bldP spid="47" grpId="0"/>
      <p:bldP spid="30" grpId="0" animBg="1"/>
      <p:bldP spid="3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p:spPr>
        <p:txBody>
          <a:bodyPr/>
          <a:lstStyle/>
          <a:p>
            <a:fld id="{0C50A2FA-BDDD-435C-911C-98C6F3193F8C}" type="slidenum">
              <a:rPr lang="en-US" smtClean="0">
                <a:solidFill>
                  <a:schemeClr val="tx1"/>
                </a:solidFill>
              </a:rPr>
              <a:pPr/>
              <a:t>35</a:t>
            </a:fld>
            <a:endParaRPr lang="en-US" dirty="0" smtClean="0">
              <a:solidFill>
                <a:schemeClr val="tx1"/>
              </a:solidFill>
            </a:endParaRPr>
          </a:p>
        </p:txBody>
      </p:sp>
      <p:sp>
        <p:nvSpPr>
          <p:cNvPr id="8" name="Title 7"/>
          <p:cNvSpPr>
            <a:spLocks noGrp="1"/>
          </p:cNvSpPr>
          <p:nvPr>
            <p:ph type="title"/>
          </p:nvPr>
        </p:nvSpPr>
        <p:spPr>
          <a:xfrm>
            <a:off x="1143000" y="152400"/>
            <a:ext cx="6707188" cy="655637"/>
          </a:xfrm>
        </p:spPr>
        <p:txBody>
          <a:bodyPr>
            <a:normAutofit fontScale="90000"/>
          </a:bodyPr>
          <a:lstStyle/>
          <a:p>
            <a:pPr algn="ctr">
              <a:defRPr/>
            </a:pPr>
            <a:r>
              <a:rPr lang="en-US" sz="3400" b="1" dirty="0" smtClean="0"/>
              <a:t>ISORANK</a:t>
            </a:r>
            <a:br>
              <a:rPr lang="en-US" sz="3400" b="1" dirty="0" smtClean="0"/>
            </a:br>
            <a:r>
              <a:rPr lang="en-US" sz="2200" b="1" dirty="0" smtClean="0"/>
              <a:t>[</a:t>
            </a:r>
            <a:r>
              <a:rPr lang="en-US" sz="1800" dirty="0" smtClean="0"/>
              <a:t>Singh et. al., PNAS ‘08</a:t>
            </a:r>
            <a:r>
              <a:rPr lang="en-US" sz="2200" b="1" dirty="0" smtClean="0"/>
              <a:t>]</a:t>
            </a:r>
            <a:endParaRPr lang="en-US" sz="2200" b="1" dirty="0"/>
          </a:p>
        </p:txBody>
      </p:sp>
      <p:sp>
        <p:nvSpPr>
          <p:cNvPr id="51205" name="Content Placeholder 6"/>
          <p:cNvSpPr>
            <a:spLocks noGrp="1"/>
          </p:cNvSpPr>
          <p:nvPr>
            <p:ph sz="quarter" idx="1"/>
          </p:nvPr>
        </p:nvSpPr>
        <p:spPr>
          <a:xfrm>
            <a:off x="457200" y="1143000"/>
            <a:ext cx="7927975" cy="915988"/>
          </a:xfrm>
        </p:spPr>
        <p:txBody>
          <a:bodyPr/>
          <a:lstStyle/>
          <a:p>
            <a:pPr marL="396875" lvl="0" indent="-396875" algn="just" defTabSz="914363">
              <a:lnSpc>
                <a:spcPct val="90000"/>
              </a:lnSpc>
              <a:buBlip>
                <a:blip r:embed="rId3"/>
              </a:buBlip>
            </a:pPr>
            <a:r>
              <a:rPr lang="en-US" sz="2200" dirty="0" smtClean="0">
                <a:solidFill>
                  <a:prstClr val="black"/>
                </a:solidFill>
              </a:rPr>
              <a:t>A</a:t>
            </a:r>
            <a:r>
              <a:rPr lang="en-US" sz="2200" dirty="0" smtClean="0"/>
              <a:t>lignment of biological networks, that supports mismatch in node labels and graph structure.</a:t>
            </a:r>
          </a:p>
          <a:p>
            <a:pPr algn="just">
              <a:buFont typeface="Wingdings" pitchFamily="2" charset="2"/>
              <a:buChar char="v"/>
            </a:pPr>
            <a:endParaRPr lang="en-US" sz="1200" dirty="0" smtClean="0"/>
          </a:p>
        </p:txBody>
      </p:sp>
      <p:sp>
        <p:nvSpPr>
          <p:cNvPr id="142" name="Content Placeholder 6"/>
          <p:cNvSpPr txBox="1">
            <a:spLocks/>
          </p:cNvSpPr>
          <p:nvPr/>
        </p:nvSpPr>
        <p:spPr bwMode="auto">
          <a:xfrm>
            <a:off x="455613" y="2286000"/>
            <a:ext cx="7927975" cy="1905000"/>
          </a:xfrm>
          <a:prstGeom prst="rect">
            <a:avLst/>
          </a:prstGeom>
          <a:noFill/>
          <a:ln w="9525">
            <a:noFill/>
            <a:miter lim="800000"/>
            <a:headEnd/>
            <a:tailEnd/>
          </a:ln>
        </p:spPr>
        <p:txBody>
          <a:bodyPr>
            <a:normAutofit fontScale="92500" lnSpcReduction="10000"/>
          </a:bodyPr>
          <a:lstStyle/>
          <a:p>
            <a:pPr marL="396875" lvl="0" indent="-396875" algn="just" defTabSz="914363">
              <a:lnSpc>
                <a:spcPct val="90000"/>
              </a:lnSpc>
              <a:spcBef>
                <a:spcPct val="20000"/>
              </a:spcBef>
              <a:buBlip>
                <a:blip r:embed="rId3"/>
              </a:buBlip>
            </a:pPr>
            <a:r>
              <a:rPr lang="en-US" sz="2400" b="1" kern="0" dirty="0" smtClean="0">
                <a:latin typeface="+mn-lt"/>
                <a:ea typeface="+mn-ea"/>
                <a:sym typeface="Century Schoolbook" pitchFamily="18" charset="0"/>
              </a:rPr>
              <a:t>Eigen </a:t>
            </a:r>
            <a:r>
              <a:rPr lang="en-US" sz="2400" b="1" kern="0" dirty="0">
                <a:latin typeface="+mn-lt"/>
                <a:ea typeface="+mn-ea"/>
                <a:sym typeface="Century Schoolbook" pitchFamily="18" charset="0"/>
              </a:rPr>
              <a:t>Value Method</a:t>
            </a:r>
            <a:r>
              <a:rPr lang="en-US" sz="2400" b="1" kern="0" dirty="0" smtClean="0">
                <a:latin typeface="+mn-lt"/>
                <a:ea typeface="+mn-ea"/>
                <a:sym typeface="Century Schoolbook" pitchFamily="18" charset="0"/>
              </a:rPr>
              <a:t>:</a:t>
            </a:r>
          </a:p>
          <a:p>
            <a:pPr marL="396875" lvl="0" indent="-396875" algn="just" defTabSz="914363">
              <a:lnSpc>
                <a:spcPct val="90000"/>
              </a:lnSpc>
              <a:spcBef>
                <a:spcPct val="20000"/>
              </a:spcBef>
              <a:buBlip>
                <a:blip r:embed="rId3"/>
              </a:buBlip>
            </a:pPr>
            <a:endParaRPr lang="en-US" sz="2400" b="1" kern="0" dirty="0">
              <a:latin typeface="+mn-lt"/>
              <a:ea typeface="+mn-ea"/>
              <a:sym typeface="Century Schoolbook" pitchFamily="18" charset="0"/>
            </a:endParaRPr>
          </a:p>
          <a:p>
            <a:pPr marL="914400" lvl="1" indent="-396875" defTabSz="914363">
              <a:lnSpc>
                <a:spcPct val="90000"/>
              </a:lnSpc>
              <a:spcBef>
                <a:spcPct val="20000"/>
              </a:spcBef>
              <a:buBlip>
                <a:blip r:embed="rId4"/>
              </a:buBlip>
            </a:pPr>
            <a:r>
              <a:rPr lang="en-US" sz="2400" dirty="0" smtClean="0">
                <a:solidFill>
                  <a:prstClr val="black"/>
                </a:solidFill>
              </a:rPr>
              <a:t>C</a:t>
            </a:r>
            <a:r>
              <a:rPr lang="en-US" sz="2400" kern="0" dirty="0" smtClean="0">
                <a:latin typeface="+mn-lt"/>
                <a:ea typeface="+mn-ea"/>
                <a:sym typeface="Century Schoolbook" pitchFamily="18" charset="0"/>
              </a:rPr>
              <a:t>onverts </a:t>
            </a:r>
            <a:r>
              <a:rPr lang="en-US" sz="2400" kern="0" dirty="0">
                <a:latin typeface="+mn-lt"/>
                <a:ea typeface="+mn-ea"/>
                <a:sym typeface="Century Schoolbook" pitchFamily="18" charset="0"/>
              </a:rPr>
              <a:t>the graph matching problem into an Eigen Value problem.</a:t>
            </a:r>
          </a:p>
          <a:p>
            <a:pPr marL="274638" indent="-274638" algn="just" defTabSz="0" eaLnBrk="0" hangingPunct="0">
              <a:spcBef>
                <a:spcPts val="600"/>
              </a:spcBef>
              <a:buClr>
                <a:schemeClr val="accent1"/>
              </a:buClr>
              <a:buSzPct val="70000"/>
              <a:defRPr/>
            </a:pPr>
            <a:endParaRPr lang="en-US" sz="12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defRPr/>
            </a:pPr>
            <a:r>
              <a:rPr lang="en-US" sz="2400" kern="0" dirty="0">
                <a:sym typeface="Century Schoolbook" pitchFamily="18" charset="0"/>
              </a:rPr>
              <a:t>   </a:t>
            </a:r>
            <a:endParaRPr lang="en-US" sz="24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defRPr/>
            </a:pPr>
            <a:endParaRPr lang="en-US" sz="1100" kern="0" dirty="0">
              <a:latin typeface="+mn-lt"/>
              <a:ea typeface="+mn-ea"/>
              <a:sym typeface="Century Schoolbook" pitchFamily="18" charset="0"/>
            </a:endParaRPr>
          </a:p>
        </p:txBody>
      </p:sp>
      <p:pic>
        <p:nvPicPr>
          <p:cNvPr id="149506" name="Picture 2"/>
          <p:cNvPicPr>
            <a:picLocks noChangeAspect="1" noChangeArrowheads="1"/>
          </p:cNvPicPr>
          <p:nvPr/>
        </p:nvPicPr>
        <p:blipFill>
          <a:blip r:embed="rId5" cstate="print"/>
          <a:srcRect/>
          <a:stretch>
            <a:fillRect/>
          </a:stretch>
        </p:blipFill>
        <p:spPr bwMode="auto">
          <a:xfrm>
            <a:off x="2055813" y="3781425"/>
            <a:ext cx="5108575" cy="790575"/>
          </a:xfrm>
          <a:prstGeom prst="rect">
            <a:avLst/>
          </a:prstGeom>
          <a:noFill/>
          <a:ln w="9525">
            <a:noFill/>
            <a:miter lim="800000"/>
            <a:headEnd/>
            <a:tailEnd/>
          </a:ln>
        </p:spPr>
      </p:pic>
      <p:pic>
        <p:nvPicPr>
          <p:cNvPr id="149508" name="Picture 4"/>
          <p:cNvPicPr>
            <a:picLocks noChangeAspect="1" noChangeArrowheads="1"/>
          </p:cNvPicPr>
          <p:nvPr/>
        </p:nvPicPr>
        <p:blipFill>
          <a:blip r:embed="rId6" cstate="print"/>
          <a:srcRect/>
          <a:stretch>
            <a:fillRect/>
          </a:stretch>
        </p:blipFill>
        <p:spPr bwMode="auto">
          <a:xfrm>
            <a:off x="2208213" y="4876800"/>
            <a:ext cx="5086350" cy="1114425"/>
          </a:xfrm>
          <a:prstGeom prst="rect">
            <a:avLst/>
          </a:prstGeom>
          <a:noFill/>
          <a:ln w="9525">
            <a:noFill/>
            <a:miter lim="800000"/>
            <a:headEnd/>
            <a:tailEnd/>
          </a:ln>
        </p:spPr>
      </p:pic>
      <p:pic>
        <p:nvPicPr>
          <p:cNvPr id="10" name="Picture 7"/>
          <p:cNvPicPr>
            <a:picLocks noChangeAspect="1" noChangeArrowheads="1"/>
          </p:cNvPicPr>
          <p:nvPr/>
        </p:nvPicPr>
        <p:blipFill>
          <a:blip r:embed="rId7" cstate="print"/>
          <a:srcRect/>
          <a:stretch>
            <a:fillRect/>
          </a:stretch>
        </p:blipFill>
        <p:spPr bwMode="auto">
          <a:xfrm>
            <a:off x="7817425" y="136683"/>
            <a:ext cx="1174175" cy="625317"/>
          </a:xfrm>
          <a:prstGeom prst="rect">
            <a:avLst/>
          </a:prstGeom>
          <a:noFill/>
          <a:ln w="9525">
            <a:noFill/>
            <a:miter lim="800000"/>
            <a:headEnd/>
            <a:tailEnd/>
          </a:ln>
        </p:spPr>
      </p:pic>
      <p:cxnSp>
        <p:nvCxnSpPr>
          <p:cNvPr id="12" name="Straight Connector 11"/>
          <p:cNvCxnSpPr/>
          <p:nvPr/>
        </p:nvCxnSpPr>
        <p:spPr>
          <a:xfrm>
            <a:off x="5334000" y="41148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p>
            <a:fld id="{E9000F10-864E-470E-9354-985EDD5F2285}" type="slidenum">
              <a:rPr lang="en-US" smtClean="0">
                <a:solidFill>
                  <a:schemeClr val="tx1"/>
                </a:solidFill>
              </a:rPr>
              <a:pPr/>
              <a:t>36</a:t>
            </a:fld>
            <a:endParaRPr lang="en-US" dirty="0" smtClean="0">
              <a:solidFill>
                <a:schemeClr val="tx1"/>
              </a:solidFill>
            </a:endParaRPr>
          </a:p>
        </p:txBody>
      </p:sp>
      <p:sp>
        <p:nvSpPr>
          <p:cNvPr id="8" name="Title 7"/>
          <p:cNvSpPr>
            <a:spLocks noGrp="1"/>
          </p:cNvSpPr>
          <p:nvPr>
            <p:ph type="title"/>
          </p:nvPr>
        </p:nvSpPr>
        <p:spPr>
          <a:xfrm>
            <a:off x="1143000" y="150813"/>
            <a:ext cx="6707188" cy="655637"/>
          </a:xfrm>
        </p:spPr>
        <p:txBody>
          <a:bodyPr>
            <a:normAutofit fontScale="90000"/>
          </a:bodyPr>
          <a:lstStyle/>
          <a:p>
            <a:pPr algn="ctr">
              <a:defRPr/>
            </a:pPr>
            <a:r>
              <a:rPr lang="en-US" sz="3400" b="1" dirty="0" smtClean="0"/>
              <a:t>G-Ray</a:t>
            </a:r>
            <a:br>
              <a:rPr lang="en-US" sz="3400" b="1" dirty="0" smtClean="0"/>
            </a:br>
            <a:r>
              <a:rPr lang="en-US" sz="1800" b="1" dirty="0" smtClean="0"/>
              <a:t>[Tong et. al., KDD ’07]</a:t>
            </a:r>
            <a:endParaRPr lang="en-US" sz="1800" b="1" dirty="0"/>
          </a:p>
        </p:txBody>
      </p:sp>
      <p:sp>
        <p:nvSpPr>
          <p:cNvPr id="52229" name="Content Placeholder 6"/>
          <p:cNvSpPr>
            <a:spLocks noGrp="1"/>
          </p:cNvSpPr>
          <p:nvPr>
            <p:ph sz="quarter" idx="1"/>
          </p:nvPr>
        </p:nvSpPr>
        <p:spPr>
          <a:xfrm>
            <a:off x="457200" y="990600"/>
            <a:ext cx="7927975" cy="915987"/>
          </a:xfrm>
        </p:spPr>
        <p:txBody>
          <a:bodyPr/>
          <a:lstStyle/>
          <a:p>
            <a:pPr marL="396875" lvl="0" indent="-396875" algn="just" defTabSz="914363">
              <a:lnSpc>
                <a:spcPct val="90000"/>
              </a:lnSpc>
              <a:buBlip>
                <a:blip r:embed="rId4"/>
              </a:buBlip>
            </a:pPr>
            <a:r>
              <a:rPr lang="en-US" sz="2200" dirty="0" smtClean="0"/>
              <a:t>Approximate Subgraph Matching that preserves the shape of the query.</a:t>
            </a:r>
          </a:p>
          <a:p>
            <a:pPr algn="just">
              <a:buFont typeface="Wingdings" pitchFamily="2" charset="2"/>
              <a:buChar char="v"/>
            </a:pPr>
            <a:endParaRPr lang="en-US" sz="1200" dirty="0" smtClean="0"/>
          </a:p>
        </p:txBody>
      </p:sp>
      <p:sp>
        <p:nvSpPr>
          <p:cNvPr id="48" name="Oval 11"/>
          <p:cNvSpPr>
            <a:spLocks noChangeArrowheads="1"/>
          </p:cNvSpPr>
          <p:nvPr/>
        </p:nvSpPr>
        <p:spPr bwMode="auto">
          <a:xfrm>
            <a:off x="3581400" y="2741613"/>
            <a:ext cx="144463" cy="142875"/>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49" name="Oval 12"/>
          <p:cNvSpPr>
            <a:spLocks noChangeArrowheads="1"/>
          </p:cNvSpPr>
          <p:nvPr/>
        </p:nvSpPr>
        <p:spPr bwMode="auto">
          <a:xfrm>
            <a:off x="2717800" y="2381250"/>
            <a:ext cx="144463"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0" name="Oval 13"/>
          <p:cNvSpPr>
            <a:spLocks noChangeArrowheads="1"/>
          </p:cNvSpPr>
          <p:nvPr/>
        </p:nvSpPr>
        <p:spPr bwMode="auto">
          <a:xfrm>
            <a:off x="3294063" y="2308225"/>
            <a:ext cx="142875"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1" name="Oval 14"/>
          <p:cNvSpPr>
            <a:spLocks noChangeArrowheads="1"/>
          </p:cNvSpPr>
          <p:nvPr/>
        </p:nvSpPr>
        <p:spPr bwMode="auto">
          <a:xfrm>
            <a:off x="4086225" y="2309813"/>
            <a:ext cx="142875" cy="142875"/>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52" name="Straight Connector 51"/>
          <p:cNvCxnSpPr>
            <a:stCxn id="48" idx="2"/>
          </p:cNvCxnSpPr>
          <p:nvPr/>
        </p:nvCxnSpPr>
        <p:spPr>
          <a:xfrm rot="10800000">
            <a:off x="2840038" y="2503488"/>
            <a:ext cx="741362" cy="3095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0" idx="1"/>
          </p:cNvCxnSpPr>
          <p:nvPr/>
        </p:nvCxnSpPr>
        <p:spPr>
          <a:xfrm flipV="1">
            <a:off x="2840038" y="2330450"/>
            <a:ext cx="474662" cy="12223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0" idx="7"/>
            <a:endCxn id="51" idx="2"/>
          </p:cNvCxnSpPr>
          <p:nvPr/>
        </p:nvCxnSpPr>
        <p:spPr>
          <a:xfrm rot="16200000" flipH="1">
            <a:off x="3725863" y="2020887"/>
            <a:ext cx="50800" cy="669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22"/>
          <p:cNvSpPr>
            <a:spLocks noChangeArrowheads="1"/>
          </p:cNvSpPr>
          <p:nvPr/>
        </p:nvSpPr>
        <p:spPr bwMode="auto">
          <a:xfrm>
            <a:off x="4518025" y="2668588"/>
            <a:ext cx="144463" cy="144462"/>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6" name="Oval 23"/>
          <p:cNvSpPr>
            <a:spLocks noChangeArrowheads="1"/>
          </p:cNvSpPr>
          <p:nvPr/>
        </p:nvSpPr>
        <p:spPr bwMode="auto">
          <a:xfrm>
            <a:off x="4373563" y="3100388"/>
            <a:ext cx="144462"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7" name="Oval 24"/>
          <p:cNvSpPr>
            <a:spLocks noChangeArrowheads="1"/>
          </p:cNvSpPr>
          <p:nvPr/>
        </p:nvSpPr>
        <p:spPr bwMode="auto">
          <a:xfrm>
            <a:off x="3870325" y="3389313"/>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8" name="Oval 25"/>
          <p:cNvSpPr>
            <a:spLocks noChangeArrowheads="1"/>
          </p:cNvSpPr>
          <p:nvPr/>
        </p:nvSpPr>
        <p:spPr bwMode="auto">
          <a:xfrm>
            <a:off x="2933700" y="3460750"/>
            <a:ext cx="144463"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9" name="Oval 26"/>
          <p:cNvSpPr>
            <a:spLocks noChangeArrowheads="1"/>
          </p:cNvSpPr>
          <p:nvPr/>
        </p:nvSpPr>
        <p:spPr bwMode="auto">
          <a:xfrm>
            <a:off x="2717800" y="2884488"/>
            <a:ext cx="144463"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60" name="Straight Connector 59"/>
          <p:cNvCxnSpPr>
            <a:stCxn id="51" idx="5"/>
            <a:endCxn id="55" idx="1"/>
          </p:cNvCxnSpPr>
          <p:nvPr/>
        </p:nvCxnSpPr>
        <p:spPr>
          <a:xfrm rot="16200000" flipH="1">
            <a:off x="4244181" y="2396332"/>
            <a:ext cx="258763" cy="330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5" idx="4"/>
            <a:endCxn id="56" idx="0"/>
          </p:cNvCxnSpPr>
          <p:nvPr/>
        </p:nvCxnSpPr>
        <p:spPr>
          <a:xfrm rot="5400000">
            <a:off x="4373563" y="2884487"/>
            <a:ext cx="287338" cy="1444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6" idx="3"/>
            <a:endCxn id="57" idx="7"/>
          </p:cNvCxnSpPr>
          <p:nvPr/>
        </p:nvCxnSpPr>
        <p:spPr>
          <a:xfrm rot="5400000">
            <a:off x="4100513" y="3116263"/>
            <a:ext cx="185737" cy="4016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6"/>
            <a:endCxn id="57" idx="2"/>
          </p:cNvCxnSpPr>
          <p:nvPr/>
        </p:nvCxnSpPr>
        <p:spPr>
          <a:xfrm flipV="1">
            <a:off x="3078163" y="3460750"/>
            <a:ext cx="792162" cy="730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8" idx="0"/>
            <a:endCxn id="59" idx="5"/>
          </p:cNvCxnSpPr>
          <p:nvPr/>
        </p:nvCxnSpPr>
        <p:spPr>
          <a:xfrm rot="16200000" flipV="1">
            <a:off x="2696369" y="3151982"/>
            <a:ext cx="452437" cy="1651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9" idx="7"/>
            <a:endCxn id="48" idx="2"/>
          </p:cNvCxnSpPr>
          <p:nvPr/>
        </p:nvCxnSpPr>
        <p:spPr>
          <a:xfrm rot="5400000" flipH="1" flipV="1">
            <a:off x="3163887" y="2489201"/>
            <a:ext cx="93663" cy="7413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41"/>
          <p:cNvSpPr>
            <a:spLocks noChangeArrowheads="1"/>
          </p:cNvSpPr>
          <p:nvPr/>
        </p:nvSpPr>
        <p:spPr bwMode="auto">
          <a:xfrm>
            <a:off x="3870325" y="2957513"/>
            <a:ext cx="142875" cy="142875"/>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67" name="Oval 42"/>
          <p:cNvSpPr>
            <a:spLocks noChangeArrowheads="1"/>
          </p:cNvSpPr>
          <p:nvPr/>
        </p:nvSpPr>
        <p:spPr bwMode="auto">
          <a:xfrm>
            <a:off x="4229100" y="2668588"/>
            <a:ext cx="144463"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68" name="Oval 43"/>
          <p:cNvSpPr>
            <a:spLocks noChangeArrowheads="1"/>
          </p:cNvSpPr>
          <p:nvPr/>
        </p:nvSpPr>
        <p:spPr bwMode="auto">
          <a:xfrm>
            <a:off x="3654425" y="2452688"/>
            <a:ext cx="142875"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69" name="Oval 44"/>
          <p:cNvSpPr>
            <a:spLocks noChangeArrowheads="1"/>
          </p:cNvSpPr>
          <p:nvPr/>
        </p:nvSpPr>
        <p:spPr bwMode="auto">
          <a:xfrm>
            <a:off x="3436938" y="3028950"/>
            <a:ext cx="144462"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70" name="Straight Connector 69"/>
          <p:cNvCxnSpPr>
            <a:stCxn id="48" idx="0"/>
            <a:endCxn id="68" idx="4"/>
          </p:cNvCxnSpPr>
          <p:nvPr/>
        </p:nvCxnSpPr>
        <p:spPr>
          <a:xfrm rot="5400000" flipH="1" flipV="1">
            <a:off x="3617912" y="2633663"/>
            <a:ext cx="144463" cy="71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8" idx="3"/>
            <a:endCxn id="69" idx="0"/>
          </p:cNvCxnSpPr>
          <p:nvPr/>
        </p:nvCxnSpPr>
        <p:spPr>
          <a:xfrm rot="5400000">
            <a:off x="3473451" y="2900362"/>
            <a:ext cx="165100" cy="920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8" idx="6"/>
            <a:endCxn id="66" idx="1"/>
          </p:cNvCxnSpPr>
          <p:nvPr/>
        </p:nvCxnSpPr>
        <p:spPr>
          <a:xfrm>
            <a:off x="3725863" y="2813050"/>
            <a:ext cx="165100" cy="16510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4"/>
            <a:endCxn id="57" idx="0"/>
          </p:cNvCxnSpPr>
          <p:nvPr/>
        </p:nvCxnSpPr>
        <p:spPr>
          <a:xfrm rot="5400000">
            <a:off x="3797300" y="3244851"/>
            <a:ext cx="288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7" idx="6"/>
            <a:endCxn id="55" idx="2"/>
          </p:cNvCxnSpPr>
          <p:nvPr/>
        </p:nvCxnSpPr>
        <p:spPr>
          <a:xfrm>
            <a:off x="4373563" y="2741613"/>
            <a:ext cx="14446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7" idx="2"/>
            <a:endCxn id="66" idx="7"/>
          </p:cNvCxnSpPr>
          <p:nvPr/>
        </p:nvCxnSpPr>
        <p:spPr>
          <a:xfrm rot="10800000" flipV="1">
            <a:off x="3992563" y="2741613"/>
            <a:ext cx="236537" cy="2365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63"/>
          <p:cNvSpPr>
            <a:spLocks noChangeArrowheads="1"/>
          </p:cNvSpPr>
          <p:nvPr/>
        </p:nvSpPr>
        <p:spPr bwMode="auto">
          <a:xfrm>
            <a:off x="5372100" y="2590800"/>
            <a:ext cx="144463"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78" name="Oval 64"/>
          <p:cNvSpPr>
            <a:spLocks noChangeArrowheads="1"/>
          </p:cNvSpPr>
          <p:nvPr/>
        </p:nvSpPr>
        <p:spPr bwMode="auto">
          <a:xfrm>
            <a:off x="5805488" y="2590800"/>
            <a:ext cx="142875" cy="144463"/>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79" name="Oval 65"/>
          <p:cNvSpPr>
            <a:spLocks noChangeArrowheads="1"/>
          </p:cNvSpPr>
          <p:nvPr/>
        </p:nvSpPr>
        <p:spPr bwMode="auto">
          <a:xfrm>
            <a:off x="5805488" y="2951163"/>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80" name="Oval 66"/>
          <p:cNvSpPr>
            <a:spLocks noChangeArrowheads="1"/>
          </p:cNvSpPr>
          <p:nvPr/>
        </p:nvSpPr>
        <p:spPr bwMode="auto">
          <a:xfrm>
            <a:off x="5372100" y="2951163"/>
            <a:ext cx="144463" cy="144462"/>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81" name="Straight Connector 80"/>
          <p:cNvCxnSpPr/>
          <p:nvPr/>
        </p:nvCxnSpPr>
        <p:spPr>
          <a:xfrm>
            <a:off x="5514975" y="2662238"/>
            <a:ext cx="288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8" idx="4"/>
            <a:endCxn id="79" idx="0"/>
          </p:cNvCxnSpPr>
          <p:nvPr/>
        </p:nvCxnSpPr>
        <p:spPr>
          <a:xfrm rot="5400000">
            <a:off x="5768975" y="2843213"/>
            <a:ext cx="2159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0" idx="6"/>
            <a:endCxn id="79" idx="2"/>
          </p:cNvCxnSpPr>
          <p:nvPr/>
        </p:nvCxnSpPr>
        <p:spPr>
          <a:xfrm>
            <a:off x="5516563" y="3022600"/>
            <a:ext cx="288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7" idx="4"/>
            <a:endCxn id="80" idx="0"/>
          </p:cNvCxnSpPr>
          <p:nvPr/>
        </p:nvCxnSpPr>
        <p:spPr>
          <a:xfrm rot="5400000">
            <a:off x="5337175" y="2843213"/>
            <a:ext cx="2159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Down Arrow 86"/>
          <p:cNvSpPr>
            <a:spLocks noChangeArrowheads="1"/>
          </p:cNvSpPr>
          <p:nvPr/>
        </p:nvSpPr>
        <p:spPr bwMode="auto">
          <a:xfrm rot="170597">
            <a:off x="5568950" y="3308350"/>
            <a:ext cx="212725" cy="268288"/>
          </a:xfrm>
          <a:prstGeom prst="downArrow">
            <a:avLst>
              <a:gd name="adj1" fmla="val 50000"/>
              <a:gd name="adj2" fmla="val 50191"/>
            </a:avLst>
          </a:prstGeom>
          <a:solidFill>
            <a:schemeClr val="accent1"/>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3" name="Oval 11"/>
          <p:cNvSpPr>
            <a:spLocks noChangeArrowheads="1"/>
          </p:cNvSpPr>
          <p:nvPr/>
        </p:nvSpPr>
        <p:spPr bwMode="auto">
          <a:xfrm>
            <a:off x="5243513" y="3821113"/>
            <a:ext cx="144462" cy="142875"/>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4" name="Oval 22"/>
          <p:cNvSpPr>
            <a:spLocks noChangeArrowheads="1"/>
          </p:cNvSpPr>
          <p:nvPr/>
        </p:nvSpPr>
        <p:spPr bwMode="auto">
          <a:xfrm>
            <a:off x="6180138" y="3748088"/>
            <a:ext cx="144462" cy="144462"/>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5" name="Oval 23"/>
          <p:cNvSpPr>
            <a:spLocks noChangeArrowheads="1"/>
          </p:cNvSpPr>
          <p:nvPr/>
        </p:nvSpPr>
        <p:spPr bwMode="auto">
          <a:xfrm>
            <a:off x="6035675" y="4179888"/>
            <a:ext cx="144463" cy="144462"/>
          </a:xfrm>
          <a:prstGeom prst="ellipse">
            <a:avLst/>
          </a:prstGeom>
          <a:solidFill>
            <a:srgbClr val="FFFF00">
              <a:alpha val="0"/>
            </a:srgbClr>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6" name="Oval 24"/>
          <p:cNvSpPr>
            <a:spLocks noChangeArrowheads="1"/>
          </p:cNvSpPr>
          <p:nvPr/>
        </p:nvSpPr>
        <p:spPr bwMode="auto">
          <a:xfrm>
            <a:off x="5532438" y="4468813"/>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7" name="Oval 25"/>
          <p:cNvSpPr>
            <a:spLocks noChangeArrowheads="1"/>
          </p:cNvSpPr>
          <p:nvPr/>
        </p:nvSpPr>
        <p:spPr bwMode="auto">
          <a:xfrm>
            <a:off x="4595813" y="4540250"/>
            <a:ext cx="144462" cy="144463"/>
          </a:xfrm>
          <a:prstGeom prst="ellipse">
            <a:avLst/>
          </a:prstGeom>
          <a:solidFill>
            <a:srgbClr val="FF0000">
              <a:alpha val="0"/>
            </a:srgbClr>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8" name="Oval 26"/>
          <p:cNvSpPr>
            <a:spLocks noChangeArrowheads="1"/>
          </p:cNvSpPr>
          <p:nvPr/>
        </p:nvSpPr>
        <p:spPr bwMode="auto">
          <a:xfrm>
            <a:off x="4379913" y="3963988"/>
            <a:ext cx="144462"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99" name="Straight Connector 98"/>
          <p:cNvCxnSpPr>
            <a:stCxn id="94" idx="4"/>
            <a:endCxn id="95" idx="0"/>
          </p:cNvCxnSpPr>
          <p:nvPr/>
        </p:nvCxnSpPr>
        <p:spPr>
          <a:xfrm rot="5400000">
            <a:off x="6035675" y="3963988"/>
            <a:ext cx="287338" cy="1444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5" idx="3"/>
            <a:endCxn id="96" idx="7"/>
          </p:cNvCxnSpPr>
          <p:nvPr/>
        </p:nvCxnSpPr>
        <p:spPr>
          <a:xfrm rot="5400000">
            <a:off x="5762625" y="4195763"/>
            <a:ext cx="185737" cy="4016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7" idx="6"/>
            <a:endCxn id="96" idx="2"/>
          </p:cNvCxnSpPr>
          <p:nvPr/>
        </p:nvCxnSpPr>
        <p:spPr>
          <a:xfrm flipV="1">
            <a:off x="4740275" y="4540250"/>
            <a:ext cx="792163" cy="730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7" idx="0"/>
            <a:endCxn id="98" idx="5"/>
          </p:cNvCxnSpPr>
          <p:nvPr/>
        </p:nvCxnSpPr>
        <p:spPr>
          <a:xfrm rot="16200000" flipV="1">
            <a:off x="4358481" y="4231482"/>
            <a:ext cx="452437" cy="1651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7"/>
            <a:endCxn id="93" idx="2"/>
          </p:cNvCxnSpPr>
          <p:nvPr/>
        </p:nvCxnSpPr>
        <p:spPr>
          <a:xfrm rot="5400000" flipH="1" flipV="1">
            <a:off x="4826000" y="3568700"/>
            <a:ext cx="93663" cy="7413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41"/>
          <p:cNvSpPr>
            <a:spLocks noChangeArrowheads="1"/>
          </p:cNvSpPr>
          <p:nvPr/>
        </p:nvSpPr>
        <p:spPr bwMode="auto">
          <a:xfrm>
            <a:off x="5532438" y="4037013"/>
            <a:ext cx="142875" cy="142875"/>
          </a:xfrm>
          <a:prstGeom prst="ellipse">
            <a:avLst/>
          </a:prstGeom>
          <a:solidFill>
            <a:srgbClr val="00B0F0">
              <a:alpha val="0"/>
            </a:srgbClr>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105" name="Oval 42"/>
          <p:cNvSpPr>
            <a:spLocks noChangeArrowheads="1"/>
          </p:cNvSpPr>
          <p:nvPr/>
        </p:nvSpPr>
        <p:spPr bwMode="auto">
          <a:xfrm>
            <a:off x="5891213" y="3748088"/>
            <a:ext cx="144462" cy="144462"/>
          </a:xfrm>
          <a:prstGeom prst="ellipse">
            <a:avLst/>
          </a:prstGeom>
          <a:solidFill>
            <a:srgbClr val="00B0F0">
              <a:alpha val="0"/>
            </a:srgbClr>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106" name="Straight Connector 105"/>
          <p:cNvCxnSpPr>
            <a:stCxn id="93" idx="6"/>
            <a:endCxn id="104" idx="1"/>
          </p:cNvCxnSpPr>
          <p:nvPr/>
        </p:nvCxnSpPr>
        <p:spPr>
          <a:xfrm>
            <a:off x="5387975" y="3892550"/>
            <a:ext cx="165100" cy="16510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5" idx="6"/>
            <a:endCxn id="94" idx="2"/>
          </p:cNvCxnSpPr>
          <p:nvPr/>
        </p:nvCxnSpPr>
        <p:spPr>
          <a:xfrm>
            <a:off x="6035675" y="3821113"/>
            <a:ext cx="1444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5" idx="2"/>
            <a:endCxn id="104" idx="7"/>
          </p:cNvCxnSpPr>
          <p:nvPr/>
        </p:nvCxnSpPr>
        <p:spPr>
          <a:xfrm rot="10800000" flipV="1">
            <a:off x="5654675" y="3821113"/>
            <a:ext cx="236538" cy="2365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Freeform 108"/>
          <p:cNvSpPr>
            <a:spLocks/>
          </p:cNvSpPr>
          <p:nvPr/>
        </p:nvSpPr>
        <p:spPr bwMode="auto">
          <a:xfrm>
            <a:off x="2286000" y="2595563"/>
            <a:ext cx="2736850" cy="1152525"/>
          </a:xfrm>
          <a:custGeom>
            <a:avLst/>
            <a:gdLst>
              <a:gd name="T0" fmla="*/ 1556262 w 2787650"/>
              <a:gd name="T1" fmla="*/ 2143 h 1357630"/>
              <a:gd name="T2" fmla="*/ 173843 w 2787650"/>
              <a:gd name="T3" fmla="*/ 8658 h 1357630"/>
              <a:gd name="T4" fmla="*/ 513212 w 2787650"/>
              <a:gd name="T5" fmla="*/ 31377 h 1357630"/>
              <a:gd name="T6" fmla="*/ 513212 w 2787650"/>
              <a:gd name="T7" fmla="*/ 31377 h 1357630"/>
              <a:gd name="T8" fmla="*/ 1651086 w 2787650"/>
              <a:gd name="T9" fmla="*/ 21516 h 1357630"/>
              <a:gd name="T10" fmla="*/ 1556262 w 2787650"/>
              <a:gd name="T11" fmla="*/ 2143 h 1357630"/>
              <a:gd name="T12" fmla="*/ 0 60000 65536"/>
              <a:gd name="T13" fmla="*/ 0 60000 65536"/>
              <a:gd name="T14" fmla="*/ 0 60000 65536"/>
              <a:gd name="T15" fmla="*/ 0 60000 65536"/>
              <a:gd name="T16" fmla="*/ 0 60000 65536"/>
              <a:gd name="T17" fmla="*/ 0 60000 65536"/>
              <a:gd name="T18" fmla="*/ 0 w 2787650"/>
              <a:gd name="T19" fmla="*/ 0 h 1357630"/>
              <a:gd name="T20" fmla="*/ 2787650 w 2787650"/>
              <a:gd name="T21" fmla="*/ 1357630 h 1357630"/>
            </a:gdLst>
            <a:ahLst/>
            <a:cxnLst>
              <a:cxn ang="T12">
                <a:pos x="T0" y="T1"/>
              </a:cxn>
              <a:cxn ang="T13">
                <a:pos x="T2" y="T3"/>
              </a:cxn>
              <a:cxn ang="T14">
                <a:pos x="T4" y="T5"/>
              </a:cxn>
              <a:cxn ang="T15">
                <a:pos x="T6" y="T7"/>
              </a:cxn>
              <a:cxn ang="T16">
                <a:pos x="T8" y="T9"/>
              </a:cxn>
              <a:cxn ang="T17">
                <a:pos x="T10" y="T11"/>
              </a:cxn>
            </a:cxnLst>
            <a:rect l="T18" t="T19" r="T20" b="T21"/>
            <a:pathLst>
              <a:path w="2787650" h="1357630">
                <a:moveTo>
                  <a:pt x="2376170" y="92710"/>
                </a:moveTo>
                <a:cubicBezTo>
                  <a:pt x="2000250" y="0"/>
                  <a:pt x="530860" y="163830"/>
                  <a:pt x="265430" y="374650"/>
                </a:cubicBezTo>
                <a:cubicBezTo>
                  <a:pt x="0" y="585470"/>
                  <a:pt x="783590" y="1357630"/>
                  <a:pt x="783590" y="1357630"/>
                </a:cubicBezTo>
                <a:cubicBezTo>
                  <a:pt x="1073150" y="1286510"/>
                  <a:pt x="2254250" y="1140460"/>
                  <a:pt x="2520950" y="930910"/>
                </a:cubicBezTo>
                <a:cubicBezTo>
                  <a:pt x="2787650" y="721360"/>
                  <a:pt x="2752090" y="185420"/>
                  <a:pt x="2376170" y="92710"/>
                </a:cubicBezTo>
                <a:close/>
              </a:path>
            </a:pathLst>
          </a:custGeom>
          <a:solidFill>
            <a:srgbClr val="FFC000">
              <a:alpha val="0"/>
            </a:srgbClr>
          </a:solidFill>
          <a:ln w="12700">
            <a:solidFill>
              <a:schemeClr val="accent2"/>
            </a:solidFill>
            <a:prstDash val="sysDash"/>
            <a:round/>
            <a:headEnd/>
            <a:tailEnd/>
          </a:ln>
        </p:spPr>
        <p:txBody>
          <a:bodyPr anchor="ctr"/>
          <a:lstStyle/>
          <a:p>
            <a:endParaRPr lang="en-US"/>
          </a:p>
        </p:txBody>
      </p:sp>
      <p:sp>
        <p:nvSpPr>
          <p:cNvPr id="110" name="TextBox 12"/>
          <p:cNvSpPr txBox="1">
            <a:spLocks noChangeArrowheads="1"/>
          </p:cNvSpPr>
          <p:nvPr/>
        </p:nvSpPr>
        <p:spPr bwMode="auto">
          <a:xfrm>
            <a:off x="2286000" y="5194300"/>
            <a:ext cx="5030788" cy="369888"/>
          </a:xfrm>
          <a:prstGeom prst="rect">
            <a:avLst/>
          </a:prstGeom>
          <a:noFill/>
          <a:ln w="9525">
            <a:noFill/>
            <a:miter lim="800000"/>
            <a:headEnd/>
            <a:tailEnd/>
          </a:ln>
        </p:spPr>
        <p:txBody>
          <a:bodyPr>
            <a:spAutoFit/>
          </a:bodyPr>
          <a:lstStyle/>
          <a:p>
            <a:r>
              <a:rPr lang="en-US">
                <a:solidFill>
                  <a:srgbClr val="FF0000"/>
                </a:solidFill>
              </a:rPr>
              <a:t>Shape Preserving  Approx. Query Matching  </a:t>
            </a:r>
          </a:p>
        </p:txBody>
      </p:sp>
      <p:sp>
        <p:nvSpPr>
          <p:cNvPr id="111" name="Content Placeholder 6"/>
          <p:cNvSpPr txBox="1">
            <a:spLocks/>
          </p:cNvSpPr>
          <p:nvPr/>
        </p:nvSpPr>
        <p:spPr bwMode="auto">
          <a:xfrm>
            <a:off x="455613" y="1905000"/>
            <a:ext cx="7927975" cy="5259388"/>
          </a:xfrm>
          <a:prstGeom prst="rect">
            <a:avLst/>
          </a:prstGeom>
          <a:noFill/>
          <a:ln w="9525">
            <a:noFill/>
            <a:miter lim="800000"/>
            <a:headEnd/>
            <a:tailEnd/>
          </a:ln>
        </p:spPr>
        <p:txBody>
          <a:bodyPr>
            <a:normAutofit/>
          </a:bodyPr>
          <a:lstStyle/>
          <a:p>
            <a:pPr marL="396875" lvl="0" indent="-396875" algn="just" defTabSz="914363">
              <a:lnSpc>
                <a:spcPct val="90000"/>
              </a:lnSpc>
              <a:spcBef>
                <a:spcPct val="20000"/>
              </a:spcBef>
              <a:buBlip>
                <a:blip r:embed="rId4"/>
              </a:buBlip>
            </a:pPr>
            <a:r>
              <a:rPr lang="en-US" sz="2400" b="1" kern="0" dirty="0" smtClean="0">
                <a:latin typeface="+mn-lt"/>
                <a:ea typeface="+mn-ea"/>
                <a:sym typeface="Century Schoolbook" pitchFamily="18" charset="0"/>
              </a:rPr>
              <a:t>G-Ray </a:t>
            </a:r>
            <a:r>
              <a:rPr lang="en-US" sz="2400" b="1" kern="0" dirty="0">
                <a:latin typeface="+mn-lt"/>
                <a:ea typeface="+mn-ea"/>
                <a:sym typeface="Century Schoolbook" pitchFamily="18" charset="0"/>
              </a:rPr>
              <a:t>Technique:</a:t>
            </a:r>
          </a:p>
          <a:p>
            <a:pPr marL="274638" indent="-274638" algn="just" defTabSz="0" eaLnBrk="0" hangingPunct="0">
              <a:spcBef>
                <a:spcPts val="600"/>
              </a:spcBef>
              <a:buClr>
                <a:schemeClr val="accent1"/>
              </a:buClr>
              <a:buSzPct val="70000"/>
              <a:buFont typeface="Wingdings" pitchFamily="2" charset="2"/>
              <a:buChar char="v"/>
              <a:defRPr/>
            </a:pPr>
            <a:endParaRPr lang="en-US" sz="500" kern="0" dirty="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200" b="1" kern="0" dirty="0" smtClean="0">
                <a:latin typeface="+mn-lt"/>
                <a:ea typeface="+mn-ea"/>
                <a:sym typeface="Century Schoolbook" pitchFamily="18" charset="0"/>
              </a:rPr>
              <a:t>Seed-Finder </a:t>
            </a:r>
            <a:r>
              <a:rPr lang="en-US" sz="2200" b="1" kern="0" dirty="0">
                <a:latin typeface="+mn-lt"/>
                <a:ea typeface="+mn-ea"/>
                <a:sym typeface="Century Schoolbook" pitchFamily="18" charset="0"/>
              </a:rPr>
              <a:t>:</a:t>
            </a:r>
            <a:r>
              <a:rPr lang="en-US" sz="2200" kern="0" dirty="0">
                <a:latin typeface="+mn-lt"/>
                <a:ea typeface="+mn-ea"/>
                <a:sym typeface="Century Schoolbook" pitchFamily="18" charset="0"/>
              </a:rPr>
              <a:t> It selects a desired attribute-value node from the query graph and </a:t>
            </a:r>
            <a:r>
              <a:rPr lang="en-US" sz="2200" kern="0" dirty="0" err="1">
                <a:latin typeface="+mn-lt"/>
                <a:ea typeface="+mn-ea"/>
                <a:sym typeface="Century Schoolbook" pitchFamily="18" charset="0"/>
              </a:rPr>
              <a:t>ﬁnds</a:t>
            </a:r>
            <a:r>
              <a:rPr lang="en-US" sz="2200" kern="0" dirty="0">
                <a:latin typeface="+mn-lt"/>
                <a:ea typeface="+mn-ea"/>
                <a:sym typeface="Century Schoolbook" pitchFamily="18" charset="0"/>
              </a:rPr>
              <a:t> a “very promising” matching data node with that attribute </a:t>
            </a:r>
            <a:r>
              <a:rPr lang="en-US" sz="2200" kern="0" dirty="0" smtClean="0">
                <a:latin typeface="+mn-lt"/>
                <a:ea typeface="+mn-ea"/>
                <a:sym typeface="Century Schoolbook" pitchFamily="18" charset="0"/>
              </a:rPr>
              <a:t>value.</a:t>
            </a:r>
          </a:p>
          <a:p>
            <a:pPr marL="914400" lvl="1" indent="-396875" defTabSz="914363">
              <a:lnSpc>
                <a:spcPct val="90000"/>
              </a:lnSpc>
              <a:spcBef>
                <a:spcPct val="20000"/>
              </a:spcBef>
              <a:buBlip>
                <a:blip r:embed="rId5"/>
              </a:buBlip>
            </a:pPr>
            <a:endParaRPr lang="en-US" sz="2200" b="1" kern="0" dirty="0" smtClean="0">
              <a:sym typeface="Century Schoolbook" pitchFamily="18" charset="0"/>
            </a:endParaRPr>
          </a:p>
          <a:p>
            <a:pPr marL="914400" lvl="1" indent="-396875" defTabSz="914363">
              <a:lnSpc>
                <a:spcPct val="90000"/>
              </a:lnSpc>
              <a:spcBef>
                <a:spcPct val="20000"/>
              </a:spcBef>
              <a:buBlip>
                <a:blip r:embed="rId5"/>
              </a:buBlip>
            </a:pPr>
            <a:r>
              <a:rPr lang="en-US" sz="2200" b="1" kern="0" dirty="0" smtClean="0">
                <a:latin typeface="+mn-lt"/>
                <a:ea typeface="+mn-ea"/>
                <a:sym typeface="Century Schoolbook" pitchFamily="18" charset="0"/>
              </a:rPr>
              <a:t>Neighbor-Expander</a:t>
            </a:r>
            <a:r>
              <a:rPr lang="en-US" sz="2200" b="1" kern="0" dirty="0">
                <a:latin typeface="+mn-lt"/>
                <a:ea typeface="+mn-ea"/>
                <a:sym typeface="Century Schoolbook" pitchFamily="18" charset="0"/>
              </a:rPr>
              <a:t>:</a:t>
            </a:r>
            <a:r>
              <a:rPr lang="en-US" sz="2200" kern="0" dirty="0">
                <a:latin typeface="+mn-lt"/>
                <a:ea typeface="+mn-ea"/>
                <a:sym typeface="Century Schoolbook" pitchFamily="18" charset="0"/>
              </a:rPr>
              <a:t> It expands the seed node, by </a:t>
            </a:r>
            <a:r>
              <a:rPr lang="en-US" sz="2200" kern="0" dirty="0" err="1">
                <a:latin typeface="+mn-lt"/>
                <a:ea typeface="+mn-ea"/>
                <a:sym typeface="Century Schoolbook" pitchFamily="18" charset="0"/>
              </a:rPr>
              <a:t>ﬁnding</a:t>
            </a:r>
            <a:r>
              <a:rPr lang="en-US" sz="2200" kern="0" dirty="0">
                <a:latin typeface="+mn-lt"/>
                <a:ea typeface="+mn-ea"/>
                <a:sym typeface="Century Schoolbook" pitchFamily="18" charset="0"/>
              </a:rPr>
              <a:t> a “good” matching node with the desired attribute value according to query graph.</a:t>
            </a:r>
            <a:r>
              <a:rPr lang="en-US" sz="2400" kern="0" dirty="0">
                <a:latin typeface="+mn-lt"/>
                <a:ea typeface="+mn-ea"/>
                <a:sym typeface="Century Schoolbook" pitchFamily="18" charset="0"/>
              </a:rPr>
              <a:t> </a:t>
            </a:r>
            <a:endParaRPr lang="en-US" sz="2400" kern="0" dirty="0" smtClean="0">
              <a:latin typeface="+mn-lt"/>
              <a:ea typeface="+mn-ea"/>
              <a:sym typeface="Century Schoolbook" pitchFamily="18" charset="0"/>
            </a:endParaRPr>
          </a:p>
          <a:p>
            <a:pPr marL="914400" lvl="1" indent="-396875" defTabSz="914363">
              <a:lnSpc>
                <a:spcPct val="90000"/>
              </a:lnSpc>
              <a:spcBef>
                <a:spcPct val="20000"/>
              </a:spcBef>
              <a:buBlip>
                <a:blip r:embed="rId5"/>
              </a:buBlip>
            </a:pPr>
            <a:endParaRPr lang="en-US" sz="2400" b="1" kern="0" dirty="0" smtClean="0">
              <a:sym typeface="Century Schoolbook" pitchFamily="18" charset="0"/>
            </a:endParaRPr>
          </a:p>
          <a:p>
            <a:pPr marL="914400" lvl="1" indent="-396875" defTabSz="914363">
              <a:lnSpc>
                <a:spcPct val="90000"/>
              </a:lnSpc>
              <a:spcBef>
                <a:spcPct val="20000"/>
              </a:spcBef>
              <a:buBlip>
                <a:blip r:embed="rId5"/>
              </a:buBlip>
            </a:pPr>
            <a:r>
              <a:rPr lang="en-US" sz="2200" b="1" kern="0" dirty="0" smtClean="0">
                <a:latin typeface="+mn-lt"/>
                <a:ea typeface="+mn-ea"/>
                <a:sym typeface="Century Schoolbook" pitchFamily="18" charset="0"/>
              </a:rPr>
              <a:t>Bridge</a:t>
            </a:r>
            <a:r>
              <a:rPr lang="en-US" sz="2200" kern="0" dirty="0">
                <a:latin typeface="+mn-lt"/>
                <a:ea typeface="+mn-ea"/>
                <a:sym typeface="Century Schoolbook" pitchFamily="18" charset="0"/>
              </a:rPr>
              <a:t>: It </a:t>
            </a:r>
            <a:r>
              <a:rPr lang="en-US" sz="2200" kern="0" dirty="0" err="1">
                <a:latin typeface="+mn-lt"/>
                <a:ea typeface="+mn-ea"/>
                <a:sym typeface="Century Schoolbook" pitchFamily="18" charset="0"/>
              </a:rPr>
              <a:t>ﬁnds</a:t>
            </a:r>
            <a:r>
              <a:rPr lang="en-US" sz="2200" kern="0" dirty="0">
                <a:latin typeface="+mn-lt"/>
                <a:ea typeface="+mn-ea"/>
                <a:sym typeface="Century Schoolbook" pitchFamily="18" charset="0"/>
              </a:rPr>
              <a:t> a “good” path to connect two matching data nodes if they are required to be connected according to query graph.</a:t>
            </a:r>
          </a:p>
        </p:txBody>
      </p:sp>
      <p:pic>
        <p:nvPicPr>
          <p:cNvPr id="75"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linds(horizontal)">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linds(horizont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blinds(horizontal)">
                                      <p:cBhvr>
                                        <p:cTn id="17" dur="500"/>
                                        <p:tgtEl>
                                          <p:spTgt spid="9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blinds(horizontal)">
                                      <p:cBhvr>
                                        <p:cTn id="20" dur="500"/>
                                        <p:tgtEl>
                                          <p:spTgt spid="9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blinds(horizontal)">
                                      <p:cBhvr>
                                        <p:cTn id="23" dur="500"/>
                                        <p:tgtEl>
                                          <p:spTgt spid="9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blinds(horizontal)">
                                      <p:cBhvr>
                                        <p:cTn id="26" dur="500"/>
                                        <p:tgtEl>
                                          <p:spTgt spid="9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blinds(horizontal)">
                                      <p:cBhvr>
                                        <p:cTn id="29" dur="500"/>
                                        <p:tgtEl>
                                          <p:spTgt spid="9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blinds(horizontal)">
                                      <p:cBhvr>
                                        <p:cTn id="32" dur="500"/>
                                        <p:tgtEl>
                                          <p:spTgt spid="98"/>
                                        </p:tgtEl>
                                      </p:cBhvr>
                                    </p:animEffect>
                                  </p:childTnLst>
                                </p:cTn>
                              </p:par>
                              <p:par>
                                <p:cTn id="33" presetID="3" presetClass="entr" presetSubtype="1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blinds(horizontal)">
                                      <p:cBhvr>
                                        <p:cTn id="35" dur="500"/>
                                        <p:tgtEl>
                                          <p:spTgt spid="99"/>
                                        </p:tgtEl>
                                      </p:cBhvr>
                                    </p:animEffect>
                                  </p:childTnLst>
                                </p:cTn>
                              </p:par>
                              <p:par>
                                <p:cTn id="36" presetID="3" presetClass="entr" presetSubtype="1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blinds(horizontal)">
                                      <p:cBhvr>
                                        <p:cTn id="38" dur="500"/>
                                        <p:tgtEl>
                                          <p:spTgt spid="100"/>
                                        </p:tgtEl>
                                      </p:cBhvr>
                                    </p:animEffect>
                                  </p:childTnLst>
                                </p:cTn>
                              </p:par>
                              <p:par>
                                <p:cTn id="39" presetID="3" presetClass="entr" presetSubtype="1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blinds(horizontal)">
                                      <p:cBhvr>
                                        <p:cTn id="41" dur="500"/>
                                        <p:tgtEl>
                                          <p:spTgt spid="101"/>
                                        </p:tgtEl>
                                      </p:cBhvr>
                                    </p:animEffect>
                                  </p:childTnLst>
                                </p:cTn>
                              </p:par>
                              <p:par>
                                <p:cTn id="42" presetID="3" presetClass="entr" presetSubtype="10" fill="hold"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blinds(horizontal)">
                                      <p:cBhvr>
                                        <p:cTn id="44" dur="500"/>
                                        <p:tgtEl>
                                          <p:spTgt spid="102"/>
                                        </p:tgtEl>
                                      </p:cBhvr>
                                    </p:animEffect>
                                  </p:childTnLst>
                                </p:cTn>
                              </p:par>
                              <p:par>
                                <p:cTn id="45" presetID="3" presetClass="entr" presetSubtype="10"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blinds(horizontal)">
                                      <p:cBhvr>
                                        <p:cTn id="47" dur="500"/>
                                        <p:tgtEl>
                                          <p:spTgt spid="10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blinds(horizontal)">
                                      <p:cBhvr>
                                        <p:cTn id="50" dur="500"/>
                                        <p:tgtEl>
                                          <p:spTgt spid="10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blinds(horizontal)">
                                      <p:cBhvr>
                                        <p:cTn id="53" dur="500"/>
                                        <p:tgtEl>
                                          <p:spTgt spid="105"/>
                                        </p:tgtEl>
                                      </p:cBhvr>
                                    </p:animEffect>
                                  </p:childTnLst>
                                </p:cTn>
                              </p:par>
                              <p:par>
                                <p:cTn id="54" presetID="3" presetClass="entr" presetSubtype="10" fill="hold" nodeType="with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blinds(horizontal)">
                                      <p:cBhvr>
                                        <p:cTn id="56" dur="500"/>
                                        <p:tgtEl>
                                          <p:spTgt spid="106"/>
                                        </p:tgtEl>
                                      </p:cBhvr>
                                    </p:animEffect>
                                  </p:childTnLst>
                                </p:cTn>
                              </p:par>
                              <p:par>
                                <p:cTn id="57" presetID="3" presetClass="entr" presetSubtype="1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blinds(horizontal)">
                                      <p:cBhvr>
                                        <p:cTn id="59" dur="500"/>
                                        <p:tgtEl>
                                          <p:spTgt spid="107"/>
                                        </p:tgtEl>
                                      </p:cBhvr>
                                    </p:animEffect>
                                  </p:childTnLst>
                                </p:cTn>
                              </p:par>
                              <p:par>
                                <p:cTn id="60" presetID="3" presetClass="entr" presetSubtype="10" fill="hold"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blinds(horizontal)">
                                      <p:cBhvr>
                                        <p:cTn id="62" dur="500"/>
                                        <p:tgtEl>
                                          <p:spTgt spid="10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48"/>
                                        </p:tgtEl>
                                      </p:cBhvr>
                                    </p:animEffect>
                                    <p:set>
                                      <p:cBhvr>
                                        <p:cTn id="67" dur="1" fill="hold">
                                          <p:stCondLst>
                                            <p:cond delay="499"/>
                                          </p:stCondLst>
                                        </p:cTn>
                                        <p:tgtEl>
                                          <p:spTgt spid="48"/>
                                        </p:tgtEl>
                                        <p:attrNameLst>
                                          <p:attrName>style.visibility</p:attrName>
                                        </p:attrNameLst>
                                      </p:cBhvr>
                                      <p:to>
                                        <p:strVal val="hidden"/>
                                      </p:to>
                                    </p:set>
                                  </p:childTnLst>
                                </p:cTn>
                              </p:par>
                              <p:par>
                                <p:cTn id="68" presetID="3" presetClass="exit" presetSubtype="10" fill="hold" grpId="0" nodeType="withEffect">
                                  <p:stCondLst>
                                    <p:cond delay="0"/>
                                  </p:stCondLst>
                                  <p:childTnLst>
                                    <p:animEffect transition="out" filter="blinds(horizontal)">
                                      <p:cBhvr>
                                        <p:cTn id="69" dur="500"/>
                                        <p:tgtEl>
                                          <p:spTgt spid="49"/>
                                        </p:tgtEl>
                                      </p:cBhvr>
                                    </p:animEffect>
                                    <p:set>
                                      <p:cBhvr>
                                        <p:cTn id="70" dur="1" fill="hold">
                                          <p:stCondLst>
                                            <p:cond delay="499"/>
                                          </p:stCondLst>
                                        </p:cTn>
                                        <p:tgtEl>
                                          <p:spTgt spid="49"/>
                                        </p:tgtEl>
                                        <p:attrNameLst>
                                          <p:attrName>style.visibility</p:attrName>
                                        </p:attrNameLst>
                                      </p:cBhvr>
                                      <p:to>
                                        <p:strVal val="hidden"/>
                                      </p:to>
                                    </p:set>
                                  </p:childTnLst>
                                </p:cTn>
                              </p:par>
                              <p:par>
                                <p:cTn id="71" presetID="3" presetClass="exit" presetSubtype="10" fill="hold" grpId="0" nodeType="withEffect">
                                  <p:stCondLst>
                                    <p:cond delay="0"/>
                                  </p:stCondLst>
                                  <p:childTnLst>
                                    <p:animEffect transition="out" filter="blinds(horizontal)">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par>
                                <p:cTn id="74" presetID="3" presetClass="exit" presetSubtype="10" fill="hold" grpId="0" nodeType="withEffect">
                                  <p:stCondLst>
                                    <p:cond delay="0"/>
                                  </p:stCondLst>
                                  <p:childTnLst>
                                    <p:animEffect transition="out" filter="blinds(horizontal)">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52"/>
                                        </p:tgtEl>
                                      </p:cBhvr>
                                    </p:animEffect>
                                    <p:set>
                                      <p:cBhvr>
                                        <p:cTn id="79" dur="1" fill="hold">
                                          <p:stCondLst>
                                            <p:cond delay="499"/>
                                          </p:stCondLst>
                                        </p:cTn>
                                        <p:tgtEl>
                                          <p:spTgt spid="52"/>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53"/>
                                        </p:tgtEl>
                                      </p:cBhvr>
                                    </p:animEffect>
                                    <p:set>
                                      <p:cBhvr>
                                        <p:cTn id="82" dur="1" fill="hold">
                                          <p:stCondLst>
                                            <p:cond delay="499"/>
                                          </p:stCondLst>
                                        </p:cTn>
                                        <p:tgtEl>
                                          <p:spTgt spid="53"/>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54"/>
                                        </p:tgtEl>
                                      </p:cBhvr>
                                    </p:animEffect>
                                    <p:set>
                                      <p:cBhvr>
                                        <p:cTn id="85" dur="1" fill="hold">
                                          <p:stCondLst>
                                            <p:cond delay="499"/>
                                          </p:stCondLst>
                                        </p:cTn>
                                        <p:tgtEl>
                                          <p:spTgt spid="54"/>
                                        </p:tgtEl>
                                        <p:attrNameLst>
                                          <p:attrName>style.visibility</p:attrName>
                                        </p:attrNameLst>
                                      </p:cBhvr>
                                      <p:to>
                                        <p:strVal val="hidden"/>
                                      </p:to>
                                    </p:set>
                                  </p:childTnLst>
                                </p:cTn>
                              </p:par>
                              <p:par>
                                <p:cTn id="86" presetID="3" presetClass="exit" presetSubtype="10" fill="hold" grpId="0" nodeType="withEffect">
                                  <p:stCondLst>
                                    <p:cond delay="0"/>
                                  </p:stCondLst>
                                  <p:childTnLst>
                                    <p:animEffect transition="out" filter="blinds(horizontal)">
                                      <p:cBhvr>
                                        <p:cTn id="87" dur="500"/>
                                        <p:tgtEl>
                                          <p:spTgt spid="55"/>
                                        </p:tgtEl>
                                      </p:cBhvr>
                                    </p:animEffect>
                                    <p:set>
                                      <p:cBhvr>
                                        <p:cTn id="88" dur="1" fill="hold">
                                          <p:stCondLst>
                                            <p:cond delay="499"/>
                                          </p:stCondLst>
                                        </p:cTn>
                                        <p:tgtEl>
                                          <p:spTgt spid="55"/>
                                        </p:tgtEl>
                                        <p:attrNameLst>
                                          <p:attrName>style.visibility</p:attrName>
                                        </p:attrNameLst>
                                      </p:cBhvr>
                                      <p:to>
                                        <p:strVal val="hidden"/>
                                      </p:to>
                                    </p:set>
                                  </p:childTnLst>
                                </p:cTn>
                              </p:par>
                              <p:par>
                                <p:cTn id="89" presetID="3" presetClass="exit" presetSubtype="10" fill="hold" grpId="0" nodeType="withEffect">
                                  <p:stCondLst>
                                    <p:cond delay="0"/>
                                  </p:stCondLst>
                                  <p:childTnLst>
                                    <p:animEffect transition="out" filter="blinds(horizontal)">
                                      <p:cBhvr>
                                        <p:cTn id="90" dur="500"/>
                                        <p:tgtEl>
                                          <p:spTgt spid="56"/>
                                        </p:tgtEl>
                                      </p:cBhvr>
                                    </p:animEffect>
                                    <p:set>
                                      <p:cBhvr>
                                        <p:cTn id="91" dur="1" fill="hold">
                                          <p:stCondLst>
                                            <p:cond delay="499"/>
                                          </p:stCondLst>
                                        </p:cTn>
                                        <p:tgtEl>
                                          <p:spTgt spid="56"/>
                                        </p:tgtEl>
                                        <p:attrNameLst>
                                          <p:attrName>style.visibility</p:attrName>
                                        </p:attrNameLst>
                                      </p:cBhvr>
                                      <p:to>
                                        <p:strVal val="hidden"/>
                                      </p:to>
                                    </p:set>
                                  </p:childTnLst>
                                </p:cTn>
                              </p:par>
                              <p:par>
                                <p:cTn id="92" presetID="3" presetClass="exit" presetSubtype="10" fill="hold" grpId="0" nodeType="withEffect">
                                  <p:stCondLst>
                                    <p:cond delay="0"/>
                                  </p:stCondLst>
                                  <p:childTnLst>
                                    <p:animEffect transition="out" filter="blinds(horizontal)">
                                      <p:cBhvr>
                                        <p:cTn id="93" dur="500"/>
                                        <p:tgtEl>
                                          <p:spTgt spid="57"/>
                                        </p:tgtEl>
                                      </p:cBhvr>
                                    </p:animEffect>
                                    <p:set>
                                      <p:cBhvr>
                                        <p:cTn id="94" dur="1" fill="hold">
                                          <p:stCondLst>
                                            <p:cond delay="499"/>
                                          </p:stCondLst>
                                        </p:cTn>
                                        <p:tgtEl>
                                          <p:spTgt spid="57"/>
                                        </p:tgtEl>
                                        <p:attrNameLst>
                                          <p:attrName>style.visibility</p:attrName>
                                        </p:attrNameLst>
                                      </p:cBhvr>
                                      <p:to>
                                        <p:strVal val="hidden"/>
                                      </p:to>
                                    </p:set>
                                  </p:childTnLst>
                                </p:cTn>
                              </p:par>
                              <p:par>
                                <p:cTn id="95" presetID="3" presetClass="exit" presetSubtype="10" fill="hold" grpId="0" nodeType="withEffect">
                                  <p:stCondLst>
                                    <p:cond delay="0"/>
                                  </p:stCondLst>
                                  <p:childTnLst>
                                    <p:animEffect transition="out" filter="blinds(horizontal)">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3" presetClass="exit" presetSubtype="10" fill="hold" grpId="0" nodeType="withEffect">
                                  <p:stCondLst>
                                    <p:cond delay="0"/>
                                  </p:stCondLst>
                                  <p:childTnLst>
                                    <p:animEffect transition="out" filter="blinds(horizontal)">
                                      <p:cBhvr>
                                        <p:cTn id="99" dur="500"/>
                                        <p:tgtEl>
                                          <p:spTgt spid="59"/>
                                        </p:tgtEl>
                                      </p:cBhvr>
                                    </p:animEffect>
                                    <p:set>
                                      <p:cBhvr>
                                        <p:cTn id="100" dur="1" fill="hold">
                                          <p:stCondLst>
                                            <p:cond delay="499"/>
                                          </p:stCondLst>
                                        </p:cTn>
                                        <p:tgtEl>
                                          <p:spTgt spid="59"/>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500"/>
                                        <p:tgtEl>
                                          <p:spTgt spid="60"/>
                                        </p:tgtEl>
                                      </p:cBhvr>
                                    </p:animEffect>
                                    <p:set>
                                      <p:cBhvr>
                                        <p:cTn id="103" dur="1" fill="hold">
                                          <p:stCondLst>
                                            <p:cond delay="499"/>
                                          </p:stCondLst>
                                        </p:cTn>
                                        <p:tgtEl>
                                          <p:spTgt spid="60"/>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500"/>
                                        <p:tgtEl>
                                          <p:spTgt spid="61"/>
                                        </p:tgtEl>
                                      </p:cBhvr>
                                    </p:animEffect>
                                    <p:set>
                                      <p:cBhvr>
                                        <p:cTn id="106" dur="1" fill="hold">
                                          <p:stCondLst>
                                            <p:cond delay="499"/>
                                          </p:stCondLst>
                                        </p:cTn>
                                        <p:tgtEl>
                                          <p:spTgt spid="61"/>
                                        </p:tgtEl>
                                        <p:attrNameLst>
                                          <p:attrName>style.visibility</p:attrName>
                                        </p:attrNameLst>
                                      </p:cBhvr>
                                      <p:to>
                                        <p:strVal val="hidden"/>
                                      </p:to>
                                    </p:set>
                                  </p:childTnLst>
                                </p:cTn>
                              </p:par>
                              <p:par>
                                <p:cTn id="107" presetID="3" presetClass="exit" presetSubtype="10" fill="hold" nodeType="withEffect">
                                  <p:stCondLst>
                                    <p:cond delay="0"/>
                                  </p:stCondLst>
                                  <p:childTnLst>
                                    <p:animEffect transition="out" filter="blinds(horizontal)">
                                      <p:cBhvr>
                                        <p:cTn id="108" dur="500"/>
                                        <p:tgtEl>
                                          <p:spTgt spid="62"/>
                                        </p:tgtEl>
                                      </p:cBhvr>
                                    </p:animEffect>
                                    <p:set>
                                      <p:cBhvr>
                                        <p:cTn id="109" dur="1" fill="hold">
                                          <p:stCondLst>
                                            <p:cond delay="499"/>
                                          </p:stCondLst>
                                        </p:cTn>
                                        <p:tgtEl>
                                          <p:spTgt spid="62"/>
                                        </p:tgtEl>
                                        <p:attrNameLst>
                                          <p:attrName>style.visibility</p:attrName>
                                        </p:attrNameLst>
                                      </p:cBhvr>
                                      <p:to>
                                        <p:strVal val="hidden"/>
                                      </p:to>
                                    </p:set>
                                  </p:childTnLst>
                                </p:cTn>
                              </p:par>
                              <p:par>
                                <p:cTn id="110" presetID="3" presetClass="exit" presetSubtype="10" fill="hold" nodeType="withEffect">
                                  <p:stCondLst>
                                    <p:cond delay="0"/>
                                  </p:stCondLst>
                                  <p:childTnLst>
                                    <p:animEffect transition="out" filter="blinds(horizontal)">
                                      <p:cBhvr>
                                        <p:cTn id="111" dur="500"/>
                                        <p:tgtEl>
                                          <p:spTgt spid="63"/>
                                        </p:tgtEl>
                                      </p:cBhvr>
                                    </p:animEffect>
                                    <p:set>
                                      <p:cBhvr>
                                        <p:cTn id="112" dur="1" fill="hold">
                                          <p:stCondLst>
                                            <p:cond delay="499"/>
                                          </p:stCondLst>
                                        </p:cTn>
                                        <p:tgtEl>
                                          <p:spTgt spid="63"/>
                                        </p:tgtEl>
                                        <p:attrNameLst>
                                          <p:attrName>style.visibility</p:attrName>
                                        </p:attrNameLst>
                                      </p:cBhvr>
                                      <p:to>
                                        <p:strVal val="hidden"/>
                                      </p:to>
                                    </p:set>
                                  </p:childTnLst>
                                </p:cTn>
                              </p:par>
                              <p:par>
                                <p:cTn id="113" presetID="3" presetClass="exit" presetSubtype="10" fill="hold" nodeType="withEffect">
                                  <p:stCondLst>
                                    <p:cond delay="0"/>
                                  </p:stCondLst>
                                  <p:childTnLst>
                                    <p:animEffect transition="out" filter="blinds(horizontal)">
                                      <p:cBhvr>
                                        <p:cTn id="114" dur="500"/>
                                        <p:tgtEl>
                                          <p:spTgt spid="64"/>
                                        </p:tgtEl>
                                      </p:cBhvr>
                                    </p:animEffect>
                                    <p:set>
                                      <p:cBhvr>
                                        <p:cTn id="115" dur="1" fill="hold">
                                          <p:stCondLst>
                                            <p:cond delay="499"/>
                                          </p:stCondLst>
                                        </p:cTn>
                                        <p:tgtEl>
                                          <p:spTgt spid="64"/>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500"/>
                                        <p:tgtEl>
                                          <p:spTgt spid="65"/>
                                        </p:tgtEl>
                                      </p:cBhvr>
                                    </p:animEffect>
                                    <p:set>
                                      <p:cBhvr>
                                        <p:cTn id="118" dur="1" fill="hold">
                                          <p:stCondLst>
                                            <p:cond delay="499"/>
                                          </p:stCondLst>
                                        </p:cTn>
                                        <p:tgtEl>
                                          <p:spTgt spid="65"/>
                                        </p:tgtEl>
                                        <p:attrNameLst>
                                          <p:attrName>style.visibility</p:attrName>
                                        </p:attrNameLst>
                                      </p:cBhvr>
                                      <p:to>
                                        <p:strVal val="hidden"/>
                                      </p:to>
                                    </p:set>
                                  </p:childTnLst>
                                </p:cTn>
                              </p:par>
                              <p:par>
                                <p:cTn id="119" presetID="3" presetClass="exit" presetSubtype="10" fill="hold" grpId="0" nodeType="withEffect">
                                  <p:stCondLst>
                                    <p:cond delay="0"/>
                                  </p:stCondLst>
                                  <p:childTnLst>
                                    <p:animEffect transition="out" filter="blinds(horizontal)">
                                      <p:cBhvr>
                                        <p:cTn id="120" dur="500"/>
                                        <p:tgtEl>
                                          <p:spTgt spid="66"/>
                                        </p:tgtEl>
                                      </p:cBhvr>
                                    </p:animEffect>
                                    <p:set>
                                      <p:cBhvr>
                                        <p:cTn id="121" dur="1" fill="hold">
                                          <p:stCondLst>
                                            <p:cond delay="499"/>
                                          </p:stCondLst>
                                        </p:cTn>
                                        <p:tgtEl>
                                          <p:spTgt spid="66"/>
                                        </p:tgtEl>
                                        <p:attrNameLst>
                                          <p:attrName>style.visibility</p:attrName>
                                        </p:attrNameLst>
                                      </p:cBhvr>
                                      <p:to>
                                        <p:strVal val="hidden"/>
                                      </p:to>
                                    </p:set>
                                  </p:childTnLst>
                                </p:cTn>
                              </p:par>
                              <p:par>
                                <p:cTn id="122" presetID="3" presetClass="exit" presetSubtype="10" fill="hold" grpId="0" nodeType="withEffect">
                                  <p:stCondLst>
                                    <p:cond delay="0"/>
                                  </p:stCondLst>
                                  <p:childTnLst>
                                    <p:animEffect transition="out" filter="blinds(horizontal)">
                                      <p:cBhvr>
                                        <p:cTn id="123" dur="500"/>
                                        <p:tgtEl>
                                          <p:spTgt spid="67"/>
                                        </p:tgtEl>
                                      </p:cBhvr>
                                    </p:animEffect>
                                    <p:set>
                                      <p:cBhvr>
                                        <p:cTn id="124" dur="1" fill="hold">
                                          <p:stCondLst>
                                            <p:cond delay="499"/>
                                          </p:stCondLst>
                                        </p:cTn>
                                        <p:tgtEl>
                                          <p:spTgt spid="67"/>
                                        </p:tgtEl>
                                        <p:attrNameLst>
                                          <p:attrName>style.visibility</p:attrName>
                                        </p:attrNameLst>
                                      </p:cBhvr>
                                      <p:to>
                                        <p:strVal val="hidden"/>
                                      </p:to>
                                    </p:set>
                                  </p:childTnLst>
                                </p:cTn>
                              </p:par>
                              <p:par>
                                <p:cTn id="125" presetID="3" presetClass="exit" presetSubtype="10" fill="hold" grpId="0" nodeType="withEffect">
                                  <p:stCondLst>
                                    <p:cond delay="0"/>
                                  </p:stCondLst>
                                  <p:childTnLst>
                                    <p:animEffect transition="out" filter="blinds(horizontal)">
                                      <p:cBhvr>
                                        <p:cTn id="126" dur="500"/>
                                        <p:tgtEl>
                                          <p:spTgt spid="68"/>
                                        </p:tgtEl>
                                      </p:cBhvr>
                                    </p:animEffect>
                                    <p:set>
                                      <p:cBhvr>
                                        <p:cTn id="127" dur="1" fill="hold">
                                          <p:stCondLst>
                                            <p:cond delay="499"/>
                                          </p:stCondLst>
                                        </p:cTn>
                                        <p:tgtEl>
                                          <p:spTgt spid="68"/>
                                        </p:tgtEl>
                                        <p:attrNameLst>
                                          <p:attrName>style.visibility</p:attrName>
                                        </p:attrNameLst>
                                      </p:cBhvr>
                                      <p:to>
                                        <p:strVal val="hidden"/>
                                      </p:to>
                                    </p:set>
                                  </p:childTnLst>
                                </p:cTn>
                              </p:par>
                              <p:par>
                                <p:cTn id="128" presetID="3" presetClass="exit" presetSubtype="10" fill="hold" grpId="0" nodeType="withEffect">
                                  <p:stCondLst>
                                    <p:cond delay="0"/>
                                  </p:stCondLst>
                                  <p:childTnLst>
                                    <p:animEffect transition="out" filter="blinds(horizontal)">
                                      <p:cBhvr>
                                        <p:cTn id="129" dur="500"/>
                                        <p:tgtEl>
                                          <p:spTgt spid="69"/>
                                        </p:tgtEl>
                                      </p:cBhvr>
                                    </p:animEffect>
                                    <p:set>
                                      <p:cBhvr>
                                        <p:cTn id="130" dur="1" fill="hold">
                                          <p:stCondLst>
                                            <p:cond delay="499"/>
                                          </p:stCondLst>
                                        </p:cTn>
                                        <p:tgtEl>
                                          <p:spTgt spid="69"/>
                                        </p:tgtEl>
                                        <p:attrNameLst>
                                          <p:attrName>style.visibility</p:attrName>
                                        </p:attrNameLst>
                                      </p:cBhvr>
                                      <p:to>
                                        <p:strVal val="hidden"/>
                                      </p:to>
                                    </p:set>
                                  </p:childTnLst>
                                </p:cTn>
                              </p:par>
                              <p:par>
                                <p:cTn id="131" presetID="3" presetClass="exit" presetSubtype="10" fill="hold" nodeType="withEffect">
                                  <p:stCondLst>
                                    <p:cond delay="0"/>
                                  </p:stCondLst>
                                  <p:childTnLst>
                                    <p:animEffect transition="out" filter="blinds(horizontal)">
                                      <p:cBhvr>
                                        <p:cTn id="132" dur="500"/>
                                        <p:tgtEl>
                                          <p:spTgt spid="70"/>
                                        </p:tgtEl>
                                      </p:cBhvr>
                                    </p:animEffect>
                                    <p:set>
                                      <p:cBhvr>
                                        <p:cTn id="133" dur="1" fill="hold">
                                          <p:stCondLst>
                                            <p:cond delay="499"/>
                                          </p:stCondLst>
                                        </p:cTn>
                                        <p:tgtEl>
                                          <p:spTgt spid="70"/>
                                        </p:tgtEl>
                                        <p:attrNameLst>
                                          <p:attrName>style.visibility</p:attrName>
                                        </p:attrNameLst>
                                      </p:cBhvr>
                                      <p:to>
                                        <p:strVal val="hidden"/>
                                      </p:to>
                                    </p:set>
                                  </p:childTnLst>
                                </p:cTn>
                              </p:par>
                              <p:par>
                                <p:cTn id="134" presetID="3" presetClass="exit" presetSubtype="10" fill="hold" nodeType="withEffect">
                                  <p:stCondLst>
                                    <p:cond delay="0"/>
                                  </p:stCondLst>
                                  <p:childTnLst>
                                    <p:animEffect transition="out" filter="blinds(horizontal)">
                                      <p:cBhvr>
                                        <p:cTn id="135" dur="500"/>
                                        <p:tgtEl>
                                          <p:spTgt spid="71"/>
                                        </p:tgtEl>
                                      </p:cBhvr>
                                    </p:animEffect>
                                    <p:set>
                                      <p:cBhvr>
                                        <p:cTn id="136" dur="1" fill="hold">
                                          <p:stCondLst>
                                            <p:cond delay="499"/>
                                          </p:stCondLst>
                                        </p:cTn>
                                        <p:tgtEl>
                                          <p:spTgt spid="71"/>
                                        </p:tgtEl>
                                        <p:attrNameLst>
                                          <p:attrName>style.visibility</p:attrName>
                                        </p:attrNameLst>
                                      </p:cBhvr>
                                      <p:to>
                                        <p:strVal val="hidden"/>
                                      </p:to>
                                    </p:set>
                                  </p:childTnLst>
                                </p:cTn>
                              </p:par>
                              <p:par>
                                <p:cTn id="137" presetID="3" presetClass="exit" presetSubtype="10" fill="hold" nodeType="withEffect">
                                  <p:stCondLst>
                                    <p:cond delay="0"/>
                                  </p:stCondLst>
                                  <p:childTnLst>
                                    <p:animEffect transition="out" filter="blinds(horizontal)">
                                      <p:cBhvr>
                                        <p:cTn id="138" dur="500"/>
                                        <p:tgtEl>
                                          <p:spTgt spid="72"/>
                                        </p:tgtEl>
                                      </p:cBhvr>
                                    </p:animEffect>
                                    <p:set>
                                      <p:cBhvr>
                                        <p:cTn id="139" dur="1" fill="hold">
                                          <p:stCondLst>
                                            <p:cond delay="499"/>
                                          </p:stCondLst>
                                        </p:cTn>
                                        <p:tgtEl>
                                          <p:spTgt spid="72"/>
                                        </p:tgtEl>
                                        <p:attrNameLst>
                                          <p:attrName>style.visibility</p:attrName>
                                        </p:attrNameLst>
                                      </p:cBhvr>
                                      <p:to>
                                        <p:strVal val="hidden"/>
                                      </p:to>
                                    </p:set>
                                  </p:childTnLst>
                                </p:cTn>
                              </p:par>
                              <p:par>
                                <p:cTn id="140" presetID="3" presetClass="exit" presetSubtype="10" fill="hold" nodeType="withEffect">
                                  <p:stCondLst>
                                    <p:cond delay="0"/>
                                  </p:stCondLst>
                                  <p:childTnLst>
                                    <p:animEffect transition="out" filter="blinds(horizontal)">
                                      <p:cBhvr>
                                        <p:cTn id="141" dur="500"/>
                                        <p:tgtEl>
                                          <p:spTgt spid="73"/>
                                        </p:tgtEl>
                                      </p:cBhvr>
                                    </p:animEffect>
                                    <p:set>
                                      <p:cBhvr>
                                        <p:cTn id="142" dur="1" fill="hold">
                                          <p:stCondLst>
                                            <p:cond delay="499"/>
                                          </p:stCondLst>
                                        </p:cTn>
                                        <p:tgtEl>
                                          <p:spTgt spid="73"/>
                                        </p:tgtEl>
                                        <p:attrNameLst>
                                          <p:attrName>style.visibility</p:attrName>
                                        </p:attrNameLst>
                                      </p:cBhvr>
                                      <p:to>
                                        <p:strVal val="hidden"/>
                                      </p:to>
                                    </p:set>
                                  </p:childTnLst>
                                </p:cTn>
                              </p:par>
                              <p:par>
                                <p:cTn id="143" presetID="3" presetClass="exit" presetSubtype="10" fill="hold" nodeType="withEffect">
                                  <p:stCondLst>
                                    <p:cond delay="0"/>
                                  </p:stCondLst>
                                  <p:childTnLst>
                                    <p:animEffect transition="out" filter="blinds(horizontal)">
                                      <p:cBhvr>
                                        <p:cTn id="144" dur="500"/>
                                        <p:tgtEl>
                                          <p:spTgt spid="74"/>
                                        </p:tgtEl>
                                      </p:cBhvr>
                                    </p:animEffect>
                                    <p:set>
                                      <p:cBhvr>
                                        <p:cTn id="145" dur="1" fill="hold">
                                          <p:stCondLst>
                                            <p:cond delay="499"/>
                                          </p:stCondLst>
                                        </p:cTn>
                                        <p:tgtEl>
                                          <p:spTgt spid="74"/>
                                        </p:tgtEl>
                                        <p:attrNameLst>
                                          <p:attrName>style.visibility</p:attrName>
                                        </p:attrNameLst>
                                      </p:cBhvr>
                                      <p:to>
                                        <p:strVal val="hidden"/>
                                      </p:to>
                                    </p:set>
                                  </p:childTnLst>
                                </p:cTn>
                              </p:par>
                              <p:par>
                                <p:cTn id="146" presetID="3" presetClass="exit" presetSubtype="10" fill="hold" nodeType="withEffect">
                                  <p:stCondLst>
                                    <p:cond delay="0"/>
                                  </p:stCondLst>
                                  <p:childTnLst>
                                    <p:animEffect transition="out" filter="blinds(horizontal)">
                                      <p:cBhvr>
                                        <p:cTn id="147" dur="500"/>
                                        <p:tgtEl>
                                          <p:spTgt spid="76"/>
                                        </p:tgtEl>
                                      </p:cBhvr>
                                    </p:animEffect>
                                    <p:set>
                                      <p:cBhvr>
                                        <p:cTn id="148" dur="1" fill="hold">
                                          <p:stCondLst>
                                            <p:cond delay="499"/>
                                          </p:stCondLst>
                                        </p:cTn>
                                        <p:tgtEl>
                                          <p:spTgt spid="76"/>
                                        </p:tgtEl>
                                        <p:attrNameLst>
                                          <p:attrName>style.visibility</p:attrName>
                                        </p:attrNameLst>
                                      </p:cBhvr>
                                      <p:to>
                                        <p:strVal val="hidden"/>
                                      </p:to>
                                    </p:set>
                                  </p:childTnLst>
                                </p:cTn>
                              </p:par>
                              <p:par>
                                <p:cTn id="149" presetID="3" presetClass="exit" presetSubtype="10" fill="hold" grpId="0" nodeType="withEffect">
                                  <p:stCondLst>
                                    <p:cond delay="0"/>
                                  </p:stCondLst>
                                  <p:childTnLst>
                                    <p:animEffect transition="out" filter="blinds(horizontal)">
                                      <p:cBhvr>
                                        <p:cTn id="150" dur="500"/>
                                        <p:tgtEl>
                                          <p:spTgt spid="77"/>
                                        </p:tgtEl>
                                      </p:cBhvr>
                                    </p:animEffect>
                                    <p:set>
                                      <p:cBhvr>
                                        <p:cTn id="151" dur="1" fill="hold">
                                          <p:stCondLst>
                                            <p:cond delay="499"/>
                                          </p:stCondLst>
                                        </p:cTn>
                                        <p:tgtEl>
                                          <p:spTgt spid="77"/>
                                        </p:tgtEl>
                                        <p:attrNameLst>
                                          <p:attrName>style.visibility</p:attrName>
                                        </p:attrNameLst>
                                      </p:cBhvr>
                                      <p:to>
                                        <p:strVal val="hidden"/>
                                      </p:to>
                                    </p:set>
                                  </p:childTnLst>
                                </p:cTn>
                              </p:par>
                              <p:par>
                                <p:cTn id="152" presetID="3" presetClass="exit" presetSubtype="10" fill="hold" grpId="0" nodeType="withEffect">
                                  <p:stCondLst>
                                    <p:cond delay="0"/>
                                  </p:stCondLst>
                                  <p:childTnLst>
                                    <p:animEffect transition="out" filter="blinds(horizontal)">
                                      <p:cBhvr>
                                        <p:cTn id="153" dur="500"/>
                                        <p:tgtEl>
                                          <p:spTgt spid="78"/>
                                        </p:tgtEl>
                                      </p:cBhvr>
                                    </p:animEffect>
                                    <p:set>
                                      <p:cBhvr>
                                        <p:cTn id="154" dur="1" fill="hold">
                                          <p:stCondLst>
                                            <p:cond delay="499"/>
                                          </p:stCondLst>
                                        </p:cTn>
                                        <p:tgtEl>
                                          <p:spTgt spid="78"/>
                                        </p:tgtEl>
                                        <p:attrNameLst>
                                          <p:attrName>style.visibility</p:attrName>
                                        </p:attrNameLst>
                                      </p:cBhvr>
                                      <p:to>
                                        <p:strVal val="hidden"/>
                                      </p:to>
                                    </p:set>
                                  </p:childTnLst>
                                </p:cTn>
                              </p:par>
                              <p:par>
                                <p:cTn id="155" presetID="3" presetClass="exit" presetSubtype="10" fill="hold" grpId="0" nodeType="withEffect">
                                  <p:stCondLst>
                                    <p:cond delay="0"/>
                                  </p:stCondLst>
                                  <p:childTnLst>
                                    <p:animEffect transition="out" filter="blinds(horizontal)">
                                      <p:cBhvr>
                                        <p:cTn id="156" dur="500"/>
                                        <p:tgtEl>
                                          <p:spTgt spid="79"/>
                                        </p:tgtEl>
                                      </p:cBhvr>
                                    </p:animEffect>
                                    <p:set>
                                      <p:cBhvr>
                                        <p:cTn id="157" dur="1" fill="hold">
                                          <p:stCondLst>
                                            <p:cond delay="499"/>
                                          </p:stCondLst>
                                        </p:cTn>
                                        <p:tgtEl>
                                          <p:spTgt spid="79"/>
                                        </p:tgtEl>
                                        <p:attrNameLst>
                                          <p:attrName>style.visibility</p:attrName>
                                        </p:attrNameLst>
                                      </p:cBhvr>
                                      <p:to>
                                        <p:strVal val="hidden"/>
                                      </p:to>
                                    </p:set>
                                  </p:childTnLst>
                                </p:cTn>
                              </p:par>
                              <p:par>
                                <p:cTn id="158" presetID="3" presetClass="exit" presetSubtype="10" fill="hold" grpId="0" nodeType="withEffect">
                                  <p:stCondLst>
                                    <p:cond delay="0"/>
                                  </p:stCondLst>
                                  <p:childTnLst>
                                    <p:animEffect transition="out" filter="blinds(horizontal)">
                                      <p:cBhvr>
                                        <p:cTn id="159" dur="500"/>
                                        <p:tgtEl>
                                          <p:spTgt spid="80"/>
                                        </p:tgtEl>
                                      </p:cBhvr>
                                    </p:animEffect>
                                    <p:set>
                                      <p:cBhvr>
                                        <p:cTn id="160" dur="1" fill="hold">
                                          <p:stCondLst>
                                            <p:cond delay="499"/>
                                          </p:stCondLst>
                                        </p:cTn>
                                        <p:tgtEl>
                                          <p:spTgt spid="80"/>
                                        </p:tgtEl>
                                        <p:attrNameLst>
                                          <p:attrName>style.visibility</p:attrName>
                                        </p:attrNameLst>
                                      </p:cBhvr>
                                      <p:to>
                                        <p:strVal val="hidden"/>
                                      </p:to>
                                    </p:set>
                                  </p:childTnLst>
                                </p:cTn>
                              </p:par>
                              <p:par>
                                <p:cTn id="161" presetID="3" presetClass="exit" presetSubtype="10" fill="hold" nodeType="withEffect">
                                  <p:stCondLst>
                                    <p:cond delay="0"/>
                                  </p:stCondLst>
                                  <p:childTnLst>
                                    <p:animEffect transition="out" filter="blinds(horizontal)">
                                      <p:cBhvr>
                                        <p:cTn id="162" dur="500"/>
                                        <p:tgtEl>
                                          <p:spTgt spid="81"/>
                                        </p:tgtEl>
                                      </p:cBhvr>
                                    </p:animEffect>
                                    <p:set>
                                      <p:cBhvr>
                                        <p:cTn id="163" dur="1" fill="hold">
                                          <p:stCondLst>
                                            <p:cond delay="499"/>
                                          </p:stCondLst>
                                        </p:cTn>
                                        <p:tgtEl>
                                          <p:spTgt spid="81"/>
                                        </p:tgtEl>
                                        <p:attrNameLst>
                                          <p:attrName>style.visibility</p:attrName>
                                        </p:attrNameLst>
                                      </p:cBhvr>
                                      <p:to>
                                        <p:strVal val="hidden"/>
                                      </p:to>
                                    </p:set>
                                  </p:childTnLst>
                                </p:cTn>
                              </p:par>
                              <p:par>
                                <p:cTn id="164" presetID="3" presetClass="exit" presetSubtype="10" fill="hold" nodeType="withEffect">
                                  <p:stCondLst>
                                    <p:cond delay="0"/>
                                  </p:stCondLst>
                                  <p:childTnLst>
                                    <p:animEffect transition="out" filter="blinds(horizontal)">
                                      <p:cBhvr>
                                        <p:cTn id="165" dur="500"/>
                                        <p:tgtEl>
                                          <p:spTgt spid="82"/>
                                        </p:tgtEl>
                                      </p:cBhvr>
                                    </p:animEffect>
                                    <p:set>
                                      <p:cBhvr>
                                        <p:cTn id="166" dur="1" fill="hold">
                                          <p:stCondLst>
                                            <p:cond delay="499"/>
                                          </p:stCondLst>
                                        </p:cTn>
                                        <p:tgtEl>
                                          <p:spTgt spid="82"/>
                                        </p:tgtEl>
                                        <p:attrNameLst>
                                          <p:attrName>style.visibility</p:attrName>
                                        </p:attrNameLst>
                                      </p:cBhvr>
                                      <p:to>
                                        <p:strVal val="hidden"/>
                                      </p:to>
                                    </p:set>
                                  </p:childTnLst>
                                </p:cTn>
                              </p:par>
                              <p:par>
                                <p:cTn id="167" presetID="3" presetClass="exit" presetSubtype="10" fill="hold" nodeType="withEffect">
                                  <p:stCondLst>
                                    <p:cond delay="0"/>
                                  </p:stCondLst>
                                  <p:childTnLst>
                                    <p:animEffect transition="out" filter="blinds(horizontal)">
                                      <p:cBhvr>
                                        <p:cTn id="168" dur="500"/>
                                        <p:tgtEl>
                                          <p:spTgt spid="83"/>
                                        </p:tgtEl>
                                      </p:cBhvr>
                                    </p:animEffect>
                                    <p:set>
                                      <p:cBhvr>
                                        <p:cTn id="169" dur="1" fill="hold">
                                          <p:stCondLst>
                                            <p:cond delay="499"/>
                                          </p:stCondLst>
                                        </p:cTn>
                                        <p:tgtEl>
                                          <p:spTgt spid="83"/>
                                        </p:tgtEl>
                                        <p:attrNameLst>
                                          <p:attrName>style.visibility</p:attrName>
                                        </p:attrNameLst>
                                      </p:cBhvr>
                                      <p:to>
                                        <p:strVal val="hidden"/>
                                      </p:to>
                                    </p:set>
                                  </p:childTnLst>
                                </p:cTn>
                              </p:par>
                              <p:par>
                                <p:cTn id="170" presetID="3" presetClass="exit" presetSubtype="10" fill="hold" nodeType="withEffect">
                                  <p:stCondLst>
                                    <p:cond delay="0"/>
                                  </p:stCondLst>
                                  <p:childTnLst>
                                    <p:animEffect transition="out" filter="blinds(horizontal)">
                                      <p:cBhvr>
                                        <p:cTn id="171" dur="500"/>
                                        <p:tgtEl>
                                          <p:spTgt spid="84"/>
                                        </p:tgtEl>
                                      </p:cBhvr>
                                    </p:animEffect>
                                    <p:set>
                                      <p:cBhvr>
                                        <p:cTn id="172" dur="1" fill="hold">
                                          <p:stCondLst>
                                            <p:cond delay="499"/>
                                          </p:stCondLst>
                                        </p:cTn>
                                        <p:tgtEl>
                                          <p:spTgt spid="84"/>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92"/>
                                        </p:tgtEl>
                                      </p:cBhvr>
                                    </p:animEffect>
                                    <p:set>
                                      <p:cBhvr>
                                        <p:cTn id="175" dur="1" fill="hold">
                                          <p:stCondLst>
                                            <p:cond delay="499"/>
                                          </p:stCondLst>
                                        </p:cTn>
                                        <p:tgtEl>
                                          <p:spTgt spid="92"/>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93"/>
                                        </p:tgtEl>
                                      </p:cBhvr>
                                    </p:animEffect>
                                    <p:set>
                                      <p:cBhvr>
                                        <p:cTn id="178" dur="1" fill="hold">
                                          <p:stCondLst>
                                            <p:cond delay="499"/>
                                          </p:stCondLst>
                                        </p:cTn>
                                        <p:tgtEl>
                                          <p:spTgt spid="93"/>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94"/>
                                        </p:tgtEl>
                                      </p:cBhvr>
                                    </p:animEffect>
                                    <p:set>
                                      <p:cBhvr>
                                        <p:cTn id="181" dur="1" fill="hold">
                                          <p:stCondLst>
                                            <p:cond delay="499"/>
                                          </p:stCondLst>
                                        </p:cTn>
                                        <p:tgtEl>
                                          <p:spTgt spid="94"/>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95"/>
                                        </p:tgtEl>
                                      </p:cBhvr>
                                    </p:animEffect>
                                    <p:set>
                                      <p:cBhvr>
                                        <p:cTn id="184" dur="1" fill="hold">
                                          <p:stCondLst>
                                            <p:cond delay="499"/>
                                          </p:stCondLst>
                                        </p:cTn>
                                        <p:tgtEl>
                                          <p:spTgt spid="95"/>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96"/>
                                        </p:tgtEl>
                                      </p:cBhvr>
                                    </p:animEffect>
                                    <p:set>
                                      <p:cBhvr>
                                        <p:cTn id="187" dur="1" fill="hold">
                                          <p:stCondLst>
                                            <p:cond delay="499"/>
                                          </p:stCondLst>
                                        </p:cTn>
                                        <p:tgtEl>
                                          <p:spTgt spid="96"/>
                                        </p:tgtEl>
                                        <p:attrNameLst>
                                          <p:attrName>style.visibility</p:attrName>
                                        </p:attrNameLst>
                                      </p:cBhvr>
                                      <p:to>
                                        <p:strVal val="hidden"/>
                                      </p:to>
                                    </p:set>
                                  </p:childTnLst>
                                </p:cTn>
                              </p:par>
                              <p:par>
                                <p:cTn id="188" presetID="3" presetClass="exit" presetSubtype="10" fill="hold" grpId="1" nodeType="withEffect">
                                  <p:stCondLst>
                                    <p:cond delay="0"/>
                                  </p:stCondLst>
                                  <p:childTnLst>
                                    <p:animEffect transition="out" filter="blinds(horizontal)">
                                      <p:cBhvr>
                                        <p:cTn id="189" dur="500"/>
                                        <p:tgtEl>
                                          <p:spTgt spid="97"/>
                                        </p:tgtEl>
                                      </p:cBhvr>
                                    </p:animEffect>
                                    <p:set>
                                      <p:cBhvr>
                                        <p:cTn id="190" dur="1" fill="hold">
                                          <p:stCondLst>
                                            <p:cond delay="499"/>
                                          </p:stCondLst>
                                        </p:cTn>
                                        <p:tgtEl>
                                          <p:spTgt spid="97"/>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98"/>
                                        </p:tgtEl>
                                      </p:cBhvr>
                                    </p:animEffect>
                                    <p:set>
                                      <p:cBhvr>
                                        <p:cTn id="193" dur="1" fill="hold">
                                          <p:stCondLst>
                                            <p:cond delay="499"/>
                                          </p:stCondLst>
                                        </p:cTn>
                                        <p:tgtEl>
                                          <p:spTgt spid="98"/>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99"/>
                                        </p:tgtEl>
                                      </p:cBhvr>
                                    </p:animEffect>
                                    <p:set>
                                      <p:cBhvr>
                                        <p:cTn id="196" dur="1" fill="hold">
                                          <p:stCondLst>
                                            <p:cond delay="499"/>
                                          </p:stCondLst>
                                        </p:cTn>
                                        <p:tgtEl>
                                          <p:spTgt spid="99"/>
                                        </p:tgtEl>
                                        <p:attrNameLst>
                                          <p:attrName>style.visibility</p:attrName>
                                        </p:attrNameLst>
                                      </p:cBhvr>
                                      <p:to>
                                        <p:strVal val="hidden"/>
                                      </p:to>
                                    </p:set>
                                  </p:childTnLst>
                                </p:cTn>
                              </p:par>
                              <p:par>
                                <p:cTn id="197" presetID="3" presetClass="exit" presetSubtype="10" fill="hold" nodeType="withEffect">
                                  <p:stCondLst>
                                    <p:cond delay="0"/>
                                  </p:stCondLst>
                                  <p:childTnLst>
                                    <p:animEffect transition="out" filter="blinds(horizontal)">
                                      <p:cBhvr>
                                        <p:cTn id="198" dur="500"/>
                                        <p:tgtEl>
                                          <p:spTgt spid="100"/>
                                        </p:tgtEl>
                                      </p:cBhvr>
                                    </p:animEffect>
                                    <p:set>
                                      <p:cBhvr>
                                        <p:cTn id="199" dur="1" fill="hold">
                                          <p:stCondLst>
                                            <p:cond delay="499"/>
                                          </p:stCondLst>
                                        </p:cTn>
                                        <p:tgtEl>
                                          <p:spTgt spid="100"/>
                                        </p:tgtEl>
                                        <p:attrNameLst>
                                          <p:attrName>style.visibility</p:attrName>
                                        </p:attrNameLst>
                                      </p:cBhvr>
                                      <p:to>
                                        <p:strVal val="hidden"/>
                                      </p:to>
                                    </p:set>
                                  </p:childTnLst>
                                </p:cTn>
                              </p:par>
                              <p:par>
                                <p:cTn id="200" presetID="3" presetClass="exit" presetSubtype="10" fill="hold" nodeType="withEffect">
                                  <p:stCondLst>
                                    <p:cond delay="0"/>
                                  </p:stCondLst>
                                  <p:childTnLst>
                                    <p:animEffect transition="out" filter="blinds(horizontal)">
                                      <p:cBhvr>
                                        <p:cTn id="201" dur="500"/>
                                        <p:tgtEl>
                                          <p:spTgt spid="101"/>
                                        </p:tgtEl>
                                      </p:cBhvr>
                                    </p:animEffect>
                                    <p:set>
                                      <p:cBhvr>
                                        <p:cTn id="202" dur="1" fill="hold">
                                          <p:stCondLst>
                                            <p:cond delay="499"/>
                                          </p:stCondLst>
                                        </p:cTn>
                                        <p:tgtEl>
                                          <p:spTgt spid="101"/>
                                        </p:tgtEl>
                                        <p:attrNameLst>
                                          <p:attrName>style.visibility</p:attrName>
                                        </p:attrNameLst>
                                      </p:cBhvr>
                                      <p:to>
                                        <p:strVal val="hidden"/>
                                      </p:to>
                                    </p:set>
                                  </p:childTnLst>
                                </p:cTn>
                              </p:par>
                              <p:par>
                                <p:cTn id="203" presetID="3" presetClass="exit" presetSubtype="10" fill="hold" nodeType="withEffect">
                                  <p:stCondLst>
                                    <p:cond delay="0"/>
                                  </p:stCondLst>
                                  <p:childTnLst>
                                    <p:animEffect transition="out" filter="blinds(horizontal)">
                                      <p:cBhvr>
                                        <p:cTn id="204" dur="500"/>
                                        <p:tgtEl>
                                          <p:spTgt spid="102"/>
                                        </p:tgtEl>
                                      </p:cBhvr>
                                    </p:animEffect>
                                    <p:set>
                                      <p:cBhvr>
                                        <p:cTn id="205" dur="1" fill="hold">
                                          <p:stCondLst>
                                            <p:cond delay="499"/>
                                          </p:stCondLst>
                                        </p:cTn>
                                        <p:tgtEl>
                                          <p:spTgt spid="102"/>
                                        </p:tgtEl>
                                        <p:attrNameLst>
                                          <p:attrName>style.visibility</p:attrName>
                                        </p:attrNameLst>
                                      </p:cBhvr>
                                      <p:to>
                                        <p:strVal val="hidden"/>
                                      </p:to>
                                    </p:set>
                                  </p:childTnLst>
                                </p:cTn>
                              </p:par>
                              <p:par>
                                <p:cTn id="206" presetID="3" presetClass="exit" presetSubtype="10" fill="hold" nodeType="withEffect">
                                  <p:stCondLst>
                                    <p:cond delay="0"/>
                                  </p:stCondLst>
                                  <p:childTnLst>
                                    <p:animEffect transition="out" filter="blinds(horizontal)">
                                      <p:cBhvr>
                                        <p:cTn id="207" dur="500"/>
                                        <p:tgtEl>
                                          <p:spTgt spid="103"/>
                                        </p:tgtEl>
                                      </p:cBhvr>
                                    </p:animEffect>
                                    <p:set>
                                      <p:cBhvr>
                                        <p:cTn id="208" dur="1" fill="hold">
                                          <p:stCondLst>
                                            <p:cond delay="499"/>
                                          </p:stCondLst>
                                        </p:cTn>
                                        <p:tgtEl>
                                          <p:spTgt spid="103"/>
                                        </p:tgtEl>
                                        <p:attrNameLst>
                                          <p:attrName>style.visibility</p:attrName>
                                        </p:attrNameLst>
                                      </p:cBhvr>
                                      <p:to>
                                        <p:strVal val="hidden"/>
                                      </p:to>
                                    </p:set>
                                  </p:childTnLst>
                                </p:cTn>
                              </p:par>
                              <p:par>
                                <p:cTn id="209" presetID="3" presetClass="exit" presetSubtype="10" fill="hold" grpId="1" nodeType="withEffect">
                                  <p:stCondLst>
                                    <p:cond delay="0"/>
                                  </p:stCondLst>
                                  <p:childTnLst>
                                    <p:animEffect transition="out" filter="blinds(horizontal)">
                                      <p:cBhvr>
                                        <p:cTn id="210" dur="500"/>
                                        <p:tgtEl>
                                          <p:spTgt spid="104"/>
                                        </p:tgtEl>
                                      </p:cBhvr>
                                    </p:animEffect>
                                    <p:set>
                                      <p:cBhvr>
                                        <p:cTn id="211" dur="1" fill="hold">
                                          <p:stCondLst>
                                            <p:cond delay="499"/>
                                          </p:stCondLst>
                                        </p:cTn>
                                        <p:tgtEl>
                                          <p:spTgt spid="104"/>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105"/>
                                        </p:tgtEl>
                                      </p:cBhvr>
                                    </p:animEffect>
                                    <p:set>
                                      <p:cBhvr>
                                        <p:cTn id="214" dur="1" fill="hold">
                                          <p:stCondLst>
                                            <p:cond delay="499"/>
                                          </p:stCondLst>
                                        </p:cTn>
                                        <p:tgtEl>
                                          <p:spTgt spid="105"/>
                                        </p:tgtEl>
                                        <p:attrNameLst>
                                          <p:attrName>style.visibility</p:attrName>
                                        </p:attrNameLst>
                                      </p:cBhvr>
                                      <p:to>
                                        <p:strVal val="hidden"/>
                                      </p:to>
                                    </p:set>
                                  </p:childTnLst>
                                </p:cTn>
                              </p:par>
                              <p:par>
                                <p:cTn id="215" presetID="3" presetClass="exit" presetSubtype="10" fill="hold" nodeType="withEffect">
                                  <p:stCondLst>
                                    <p:cond delay="0"/>
                                  </p:stCondLst>
                                  <p:childTnLst>
                                    <p:animEffect transition="out" filter="blinds(horizontal)">
                                      <p:cBhvr>
                                        <p:cTn id="216" dur="500"/>
                                        <p:tgtEl>
                                          <p:spTgt spid="106"/>
                                        </p:tgtEl>
                                      </p:cBhvr>
                                    </p:animEffect>
                                    <p:set>
                                      <p:cBhvr>
                                        <p:cTn id="217" dur="1" fill="hold">
                                          <p:stCondLst>
                                            <p:cond delay="499"/>
                                          </p:stCondLst>
                                        </p:cTn>
                                        <p:tgtEl>
                                          <p:spTgt spid="106"/>
                                        </p:tgtEl>
                                        <p:attrNameLst>
                                          <p:attrName>style.visibility</p:attrName>
                                        </p:attrNameLst>
                                      </p:cBhvr>
                                      <p:to>
                                        <p:strVal val="hidden"/>
                                      </p:to>
                                    </p:set>
                                  </p:childTnLst>
                                </p:cTn>
                              </p:par>
                              <p:par>
                                <p:cTn id="218" presetID="3" presetClass="exit" presetSubtype="10" fill="hold" nodeType="withEffect">
                                  <p:stCondLst>
                                    <p:cond delay="0"/>
                                  </p:stCondLst>
                                  <p:childTnLst>
                                    <p:animEffect transition="out" filter="blinds(horizontal)">
                                      <p:cBhvr>
                                        <p:cTn id="219" dur="500"/>
                                        <p:tgtEl>
                                          <p:spTgt spid="107"/>
                                        </p:tgtEl>
                                      </p:cBhvr>
                                    </p:animEffect>
                                    <p:set>
                                      <p:cBhvr>
                                        <p:cTn id="220" dur="1" fill="hold">
                                          <p:stCondLst>
                                            <p:cond delay="499"/>
                                          </p:stCondLst>
                                        </p:cTn>
                                        <p:tgtEl>
                                          <p:spTgt spid="107"/>
                                        </p:tgtEl>
                                        <p:attrNameLst>
                                          <p:attrName>style.visibility</p:attrName>
                                        </p:attrNameLst>
                                      </p:cBhvr>
                                      <p:to>
                                        <p:strVal val="hidden"/>
                                      </p:to>
                                    </p:set>
                                  </p:childTnLst>
                                </p:cTn>
                              </p:par>
                              <p:par>
                                <p:cTn id="221" presetID="3" presetClass="exit" presetSubtype="10" fill="hold" nodeType="withEffect">
                                  <p:stCondLst>
                                    <p:cond delay="0"/>
                                  </p:stCondLst>
                                  <p:childTnLst>
                                    <p:animEffect transition="out" filter="blinds(horizontal)">
                                      <p:cBhvr>
                                        <p:cTn id="222" dur="500"/>
                                        <p:tgtEl>
                                          <p:spTgt spid="108"/>
                                        </p:tgtEl>
                                      </p:cBhvr>
                                    </p:animEffect>
                                    <p:set>
                                      <p:cBhvr>
                                        <p:cTn id="223" dur="1" fill="hold">
                                          <p:stCondLst>
                                            <p:cond delay="499"/>
                                          </p:stCondLst>
                                        </p:cTn>
                                        <p:tgtEl>
                                          <p:spTgt spid="108"/>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109"/>
                                        </p:tgtEl>
                                      </p:cBhvr>
                                    </p:animEffect>
                                    <p:set>
                                      <p:cBhvr>
                                        <p:cTn id="226" dur="1" fill="hold">
                                          <p:stCondLst>
                                            <p:cond delay="499"/>
                                          </p:stCondLst>
                                        </p:cTn>
                                        <p:tgtEl>
                                          <p:spTgt spid="109"/>
                                        </p:tgtEl>
                                        <p:attrNameLst>
                                          <p:attrName>style.visibility</p:attrName>
                                        </p:attrNameLst>
                                      </p:cBhvr>
                                      <p:to>
                                        <p:strVal val="hidden"/>
                                      </p:to>
                                    </p:set>
                                  </p:childTnLst>
                                </p:cTn>
                              </p:par>
                              <p:par>
                                <p:cTn id="227" presetID="3" presetClass="exit" presetSubtype="10" fill="hold" grpId="0" nodeType="withEffect">
                                  <p:stCondLst>
                                    <p:cond delay="0"/>
                                  </p:stCondLst>
                                  <p:childTnLst>
                                    <p:animEffect transition="out" filter="blinds(horizontal)">
                                      <p:cBhvr>
                                        <p:cTn id="228" dur="500"/>
                                        <p:tgtEl>
                                          <p:spTgt spid="110"/>
                                        </p:tgtEl>
                                      </p:cBhvr>
                                    </p:animEffect>
                                    <p:set>
                                      <p:cBhvr>
                                        <p:cTn id="229" dur="1" fill="hold">
                                          <p:stCondLst>
                                            <p:cond delay="499"/>
                                          </p:stCondLst>
                                        </p:cTn>
                                        <p:tgtEl>
                                          <p:spTgt spid="110"/>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111"/>
                                        </p:tgtEl>
                                        <p:attrNameLst>
                                          <p:attrName>style.visibility</p:attrName>
                                        </p:attrNameLst>
                                      </p:cBhvr>
                                      <p:to>
                                        <p:strVal val="visible"/>
                                      </p:to>
                                    </p:set>
                                    <p:animEffect transition="in" filter="blinds(horizontal)">
                                      <p:cBhvr>
                                        <p:cTn id="23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5" grpId="0" animBg="1"/>
      <p:bldP spid="56" grpId="0" animBg="1"/>
      <p:bldP spid="57" grpId="0" animBg="1"/>
      <p:bldP spid="58" grpId="0" animBg="1"/>
      <p:bldP spid="59" grpId="0" animBg="1"/>
      <p:bldP spid="66" grpId="0" animBg="1"/>
      <p:bldP spid="67" grpId="0" animBg="1"/>
      <p:bldP spid="68" grpId="0" animBg="1"/>
      <p:bldP spid="69" grpId="0" animBg="1"/>
      <p:bldP spid="77" grpId="0" animBg="1"/>
      <p:bldP spid="78" grpId="0" animBg="1"/>
      <p:bldP spid="79" grpId="0" animBg="1"/>
      <p:bldP spid="80" grpId="0"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104" grpId="0" animBg="1"/>
      <p:bldP spid="104" grpId="1" animBg="1"/>
      <p:bldP spid="105" grpId="0" animBg="1"/>
      <p:bldP spid="105" grpId="1" animBg="1"/>
      <p:bldP spid="109" grpId="0" animBg="1"/>
      <p:bldP spid="109" grpId="1" animBg="1"/>
      <p:bldP spid="110" grpId="0"/>
      <p:bldP spid="1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p:spPr>
        <p:txBody>
          <a:bodyPr/>
          <a:lstStyle/>
          <a:p>
            <a:fld id="{73EB96FF-919E-422C-AA5B-921B632D5849}" type="slidenum">
              <a:rPr lang="en-US" smtClean="0">
                <a:solidFill>
                  <a:schemeClr val="tx1"/>
                </a:solidFill>
              </a:rPr>
              <a:pPr/>
              <a:t>37</a:t>
            </a:fld>
            <a:endParaRPr lang="en-US" dirty="0" smtClean="0">
              <a:solidFill>
                <a:schemeClr val="tx1"/>
              </a:solidFill>
            </a:endParaRPr>
          </a:p>
        </p:txBody>
      </p:sp>
      <p:sp>
        <p:nvSpPr>
          <p:cNvPr id="8" name="Title 7"/>
          <p:cNvSpPr>
            <a:spLocks noGrp="1"/>
          </p:cNvSpPr>
          <p:nvPr>
            <p:ph type="title"/>
          </p:nvPr>
        </p:nvSpPr>
        <p:spPr>
          <a:xfrm>
            <a:off x="1143000" y="150813"/>
            <a:ext cx="6707188" cy="655637"/>
          </a:xfrm>
        </p:spPr>
        <p:txBody>
          <a:bodyPr>
            <a:normAutofit fontScale="90000"/>
          </a:bodyPr>
          <a:lstStyle/>
          <a:p>
            <a:pPr algn="ctr">
              <a:defRPr/>
            </a:pPr>
            <a:r>
              <a:rPr lang="en-US" sz="3400" b="1" dirty="0" smtClean="0"/>
              <a:t>TALE</a:t>
            </a:r>
            <a:br>
              <a:rPr lang="en-US" sz="3400" b="1" dirty="0" smtClean="0"/>
            </a:br>
            <a:r>
              <a:rPr lang="en-US" sz="1800" b="1" dirty="0" smtClean="0"/>
              <a:t>[</a:t>
            </a:r>
            <a:r>
              <a:rPr lang="en-US" sz="1800" b="1" dirty="0" err="1" smtClean="0"/>
              <a:t>Tian</a:t>
            </a:r>
            <a:r>
              <a:rPr lang="en-US" sz="1800" b="1" dirty="0" smtClean="0"/>
              <a:t> et. al., ICDE ’08]</a:t>
            </a:r>
            <a:endParaRPr lang="en-US" sz="1800" b="1" dirty="0"/>
          </a:p>
        </p:txBody>
      </p:sp>
      <p:sp>
        <p:nvSpPr>
          <p:cNvPr id="53253" name="Content Placeholder 6"/>
          <p:cNvSpPr>
            <a:spLocks noGrp="1"/>
          </p:cNvSpPr>
          <p:nvPr>
            <p:ph sz="quarter" idx="1"/>
          </p:nvPr>
        </p:nvSpPr>
        <p:spPr>
          <a:xfrm>
            <a:off x="531813" y="989013"/>
            <a:ext cx="7927975" cy="915987"/>
          </a:xfrm>
        </p:spPr>
        <p:txBody>
          <a:bodyPr/>
          <a:lstStyle/>
          <a:p>
            <a:pPr marL="396875" lvl="0" indent="-396875" algn="just" defTabSz="914363">
              <a:lnSpc>
                <a:spcPct val="90000"/>
              </a:lnSpc>
              <a:buBlip>
                <a:blip r:embed="rId4"/>
              </a:buBlip>
            </a:pPr>
            <a:r>
              <a:rPr lang="en-US" sz="2200" dirty="0" smtClean="0"/>
              <a:t>Top-k approximate subgraph matches based on the number of missing edges</a:t>
            </a:r>
            <a:r>
              <a:rPr lang="en-US" dirty="0" smtClean="0"/>
              <a:t>.</a:t>
            </a:r>
            <a:endParaRPr lang="en-US" sz="1900" dirty="0" smtClean="0"/>
          </a:p>
          <a:p>
            <a:pPr algn="just">
              <a:buFont typeface="Wingdings" pitchFamily="2" charset="2"/>
              <a:buChar char="v"/>
            </a:pPr>
            <a:endParaRPr lang="en-US" sz="1200" dirty="0" smtClean="0"/>
          </a:p>
        </p:txBody>
      </p:sp>
      <p:sp>
        <p:nvSpPr>
          <p:cNvPr id="48" name="Oval 11"/>
          <p:cNvSpPr>
            <a:spLocks noChangeArrowheads="1"/>
          </p:cNvSpPr>
          <p:nvPr/>
        </p:nvSpPr>
        <p:spPr bwMode="auto">
          <a:xfrm>
            <a:off x="1814513" y="2741613"/>
            <a:ext cx="144462" cy="142875"/>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49" name="Oval 12"/>
          <p:cNvSpPr>
            <a:spLocks noChangeArrowheads="1"/>
          </p:cNvSpPr>
          <p:nvPr/>
        </p:nvSpPr>
        <p:spPr bwMode="auto">
          <a:xfrm>
            <a:off x="950913" y="2381250"/>
            <a:ext cx="144462"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0" name="Oval 13"/>
          <p:cNvSpPr>
            <a:spLocks noChangeArrowheads="1"/>
          </p:cNvSpPr>
          <p:nvPr/>
        </p:nvSpPr>
        <p:spPr bwMode="auto">
          <a:xfrm>
            <a:off x="1527175" y="2308225"/>
            <a:ext cx="142875"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1" name="Oval 14"/>
          <p:cNvSpPr>
            <a:spLocks noChangeArrowheads="1"/>
          </p:cNvSpPr>
          <p:nvPr/>
        </p:nvSpPr>
        <p:spPr bwMode="auto">
          <a:xfrm>
            <a:off x="2319338" y="2309813"/>
            <a:ext cx="142875" cy="142875"/>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52" name="Straight Connector 51"/>
          <p:cNvCxnSpPr>
            <a:stCxn id="48" idx="2"/>
          </p:cNvCxnSpPr>
          <p:nvPr/>
        </p:nvCxnSpPr>
        <p:spPr>
          <a:xfrm rot="10800000">
            <a:off x="1073150" y="2503488"/>
            <a:ext cx="741363" cy="3095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0" idx="1"/>
          </p:cNvCxnSpPr>
          <p:nvPr/>
        </p:nvCxnSpPr>
        <p:spPr>
          <a:xfrm flipV="1">
            <a:off x="1073150" y="2330450"/>
            <a:ext cx="474663" cy="12223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0" idx="7"/>
            <a:endCxn id="51" idx="2"/>
          </p:cNvCxnSpPr>
          <p:nvPr/>
        </p:nvCxnSpPr>
        <p:spPr>
          <a:xfrm rot="16200000" flipH="1">
            <a:off x="1958976" y="2020887"/>
            <a:ext cx="50800" cy="669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22"/>
          <p:cNvSpPr>
            <a:spLocks noChangeArrowheads="1"/>
          </p:cNvSpPr>
          <p:nvPr/>
        </p:nvSpPr>
        <p:spPr bwMode="auto">
          <a:xfrm>
            <a:off x="2751138" y="2668588"/>
            <a:ext cx="144462" cy="144462"/>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6" name="Oval 23"/>
          <p:cNvSpPr>
            <a:spLocks noChangeArrowheads="1"/>
          </p:cNvSpPr>
          <p:nvPr/>
        </p:nvSpPr>
        <p:spPr bwMode="auto">
          <a:xfrm>
            <a:off x="2606675" y="3100388"/>
            <a:ext cx="144463"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7" name="Oval 24"/>
          <p:cNvSpPr>
            <a:spLocks noChangeArrowheads="1"/>
          </p:cNvSpPr>
          <p:nvPr/>
        </p:nvSpPr>
        <p:spPr bwMode="auto">
          <a:xfrm>
            <a:off x="2103438" y="3389313"/>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8" name="Oval 25"/>
          <p:cNvSpPr>
            <a:spLocks noChangeArrowheads="1"/>
          </p:cNvSpPr>
          <p:nvPr/>
        </p:nvSpPr>
        <p:spPr bwMode="auto">
          <a:xfrm>
            <a:off x="1166813" y="3460750"/>
            <a:ext cx="144462"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59" name="Oval 26"/>
          <p:cNvSpPr>
            <a:spLocks noChangeArrowheads="1"/>
          </p:cNvSpPr>
          <p:nvPr/>
        </p:nvSpPr>
        <p:spPr bwMode="auto">
          <a:xfrm>
            <a:off x="950913" y="2884488"/>
            <a:ext cx="144462"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60" name="Straight Connector 59"/>
          <p:cNvCxnSpPr>
            <a:stCxn id="51" idx="5"/>
            <a:endCxn id="55" idx="1"/>
          </p:cNvCxnSpPr>
          <p:nvPr/>
        </p:nvCxnSpPr>
        <p:spPr>
          <a:xfrm rot="16200000" flipH="1">
            <a:off x="2477293" y="2396332"/>
            <a:ext cx="258763" cy="330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5" idx="4"/>
            <a:endCxn id="56" idx="0"/>
          </p:cNvCxnSpPr>
          <p:nvPr/>
        </p:nvCxnSpPr>
        <p:spPr>
          <a:xfrm rot="5400000">
            <a:off x="2606675" y="2884488"/>
            <a:ext cx="287338" cy="1444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6" idx="3"/>
            <a:endCxn id="57" idx="7"/>
          </p:cNvCxnSpPr>
          <p:nvPr/>
        </p:nvCxnSpPr>
        <p:spPr>
          <a:xfrm rot="5400000">
            <a:off x="2333625" y="3116263"/>
            <a:ext cx="185737" cy="4016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6"/>
            <a:endCxn id="57" idx="2"/>
          </p:cNvCxnSpPr>
          <p:nvPr/>
        </p:nvCxnSpPr>
        <p:spPr>
          <a:xfrm flipV="1">
            <a:off x="1311275" y="3460750"/>
            <a:ext cx="792163" cy="730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8" idx="0"/>
            <a:endCxn id="59" idx="5"/>
          </p:cNvCxnSpPr>
          <p:nvPr/>
        </p:nvCxnSpPr>
        <p:spPr>
          <a:xfrm rot="16200000" flipV="1">
            <a:off x="929481" y="3151982"/>
            <a:ext cx="452437" cy="1651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9" idx="7"/>
            <a:endCxn id="48" idx="2"/>
          </p:cNvCxnSpPr>
          <p:nvPr/>
        </p:nvCxnSpPr>
        <p:spPr>
          <a:xfrm rot="5400000" flipH="1" flipV="1">
            <a:off x="1397000" y="2489200"/>
            <a:ext cx="93663" cy="7413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41"/>
          <p:cNvSpPr>
            <a:spLocks noChangeArrowheads="1"/>
          </p:cNvSpPr>
          <p:nvPr/>
        </p:nvSpPr>
        <p:spPr bwMode="auto">
          <a:xfrm>
            <a:off x="2103438" y="2957513"/>
            <a:ext cx="142875" cy="142875"/>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67" name="Oval 42"/>
          <p:cNvSpPr>
            <a:spLocks noChangeArrowheads="1"/>
          </p:cNvSpPr>
          <p:nvPr/>
        </p:nvSpPr>
        <p:spPr bwMode="auto">
          <a:xfrm>
            <a:off x="2462213" y="2668588"/>
            <a:ext cx="144462"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68" name="Oval 43"/>
          <p:cNvSpPr>
            <a:spLocks noChangeArrowheads="1"/>
          </p:cNvSpPr>
          <p:nvPr/>
        </p:nvSpPr>
        <p:spPr bwMode="auto">
          <a:xfrm>
            <a:off x="1887538" y="2452688"/>
            <a:ext cx="142875"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69" name="Oval 44"/>
          <p:cNvSpPr>
            <a:spLocks noChangeArrowheads="1"/>
          </p:cNvSpPr>
          <p:nvPr/>
        </p:nvSpPr>
        <p:spPr bwMode="auto">
          <a:xfrm>
            <a:off x="1670050" y="3028950"/>
            <a:ext cx="144463"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70" name="Straight Connector 69"/>
          <p:cNvCxnSpPr>
            <a:stCxn id="48" idx="0"/>
            <a:endCxn id="68" idx="4"/>
          </p:cNvCxnSpPr>
          <p:nvPr/>
        </p:nvCxnSpPr>
        <p:spPr>
          <a:xfrm rot="5400000" flipH="1" flipV="1">
            <a:off x="1851025" y="2633663"/>
            <a:ext cx="144463" cy="714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8" idx="3"/>
            <a:endCxn id="69" idx="0"/>
          </p:cNvCxnSpPr>
          <p:nvPr/>
        </p:nvCxnSpPr>
        <p:spPr>
          <a:xfrm rot="5400000">
            <a:off x="1706563" y="2900362"/>
            <a:ext cx="165100" cy="920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8" idx="6"/>
            <a:endCxn id="66" idx="1"/>
          </p:cNvCxnSpPr>
          <p:nvPr/>
        </p:nvCxnSpPr>
        <p:spPr>
          <a:xfrm>
            <a:off x="1958975" y="2813050"/>
            <a:ext cx="165100" cy="16510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4"/>
            <a:endCxn id="57" idx="0"/>
          </p:cNvCxnSpPr>
          <p:nvPr/>
        </p:nvCxnSpPr>
        <p:spPr>
          <a:xfrm rot="5400000">
            <a:off x="2030412" y="3244851"/>
            <a:ext cx="288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7" idx="6"/>
            <a:endCxn id="55" idx="2"/>
          </p:cNvCxnSpPr>
          <p:nvPr/>
        </p:nvCxnSpPr>
        <p:spPr>
          <a:xfrm>
            <a:off x="2606675" y="2741613"/>
            <a:ext cx="1444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7" idx="2"/>
            <a:endCxn id="66" idx="7"/>
          </p:cNvCxnSpPr>
          <p:nvPr/>
        </p:nvCxnSpPr>
        <p:spPr>
          <a:xfrm rot="10800000" flipV="1">
            <a:off x="2225675" y="2741613"/>
            <a:ext cx="236538" cy="2365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63"/>
          <p:cNvSpPr>
            <a:spLocks noChangeArrowheads="1"/>
          </p:cNvSpPr>
          <p:nvPr/>
        </p:nvSpPr>
        <p:spPr bwMode="auto">
          <a:xfrm>
            <a:off x="3733800" y="2514600"/>
            <a:ext cx="144463"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78" name="Oval 64"/>
          <p:cNvSpPr>
            <a:spLocks noChangeArrowheads="1"/>
          </p:cNvSpPr>
          <p:nvPr/>
        </p:nvSpPr>
        <p:spPr bwMode="auto">
          <a:xfrm>
            <a:off x="4167188" y="2514600"/>
            <a:ext cx="142875" cy="144463"/>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79" name="Oval 65"/>
          <p:cNvSpPr>
            <a:spLocks noChangeArrowheads="1"/>
          </p:cNvSpPr>
          <p:nvPr/>
        </p:nvSpPr>
        <p:spPr bwMode="auto">
          <a:xfrm>
            <a:off x="4167188" y="2874963"/>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80" name="Oval 66"/>
          <p:cNvSpPr>
            <a:spLocks noChangeArrowheads="1"/>
          </p:cNvSpPr>
          <p:nvPr/>
        </p:nvSpPr>
        <p:spPr bwMode="auto">
          <a:xfrm>
            <a:off x="3733800" y="2874963"/>
            <a:ext cx="144463" cy="144462"/>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81" name="Straight Connector 80"/>
          <p:cNvCxnSpPr/>
          <p:nvPr/>
        </p:nvCxnSpPr>
        <p:spPr>
          <a:xfrm>
            <a:off x="3876675" y="2586038"/>
            <a:ext cx="288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8" idx="4"/>
            <a:endCxn id="79" idx="0"/>
          </p:cNvCxnSpPr>
          <p:nvPr/>
        </p:nvCxnSpPr>
        <p:spPr>
          <a:xfrm rot="5400000">
            <a:off x="4130675" y="2767013"/>
            <a:ext cx="2159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0" idx="6"/>
            <a:endCxn id="79" idx="2"/>
          </p:cNvCxnSpPr>
          <p:nvPr/>
        </p:nvCxnSpPr>
        <p:spPr>
          <a:xfrm>
            <a:off x="3878263" y="2946400"/>
            <a:ext cx="288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7" idx="4"/>
            <a:endCxn id="80" idx="0"/>
          </p:cNvCxnSpPr>
          <p:nvPr/>
        </p:nvCxnSpPr>
        <p:spPr>
          <a:xfrm rot="5400000">
            <a:off x="3698875" y="2767013"/>
            <a:ext cx="2159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Down Arrow 86"/>
          <p:cNvSpPr>
            <a:spLocks noChangeArrowheads="1"/>
          </p:cNvSpPr>
          <p:nvPr/>
        </p:nvSpPr>
        <p:spPr bwMode="auto">
          <a:xfrm rot="5400000" flipV="1">
            <a:off x="5244306" y="2563019"/>
            <a:ext cx="366713" cy="422275"/>
          </a:xfrm>
          <a:prstGeom prst="downArrow">
            <a:avLst>
              <a:gd name="adj1" fmla="val 50000"/>
              <a:gd name="adj2" fmla="val 50171"/>
            </a:avLst>
          </a:prstGeom>
          <a:solidFill>
            <a:schemeClr val="accent1"/>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110" name="TextBox 12"/>
          <p:cNvSpPr txBox="1">
            <a:spLocks noChangeArrowheads="1"/>
          </p:cNvSpPr>
          <p:nvPr/>
        </p:nvSpPr>
        <p:spPr bwMode="auto">
          <a:xfrm>
            <a:off x="7011988" y="2601913"/>
            <a:ext cx="1065212" cy="369887"/>
          </a:xfrm>
          <a:prstGeom prst="rect">
            <a:avLst/>
          </a:prstGeom>
          <a:noFill/>
          <a:ln w="9525">
            <a:noFill/>
            <a:miter lim="800000"/>
            <a:headEnd/>
            <a:tailEnd/>
          </a:ln>
        </p:spPr>
        <p:txBody>
          <a:bodyPr>
            <a:spAutoFit/>
          </a:bodyPr>
          <a:lstStyle/>
          <a:p>
            <a:r>
              <a:rPr lang="en-US">
                <a:solidFill>
                  <a:srgbClr val="FF0000"/>
                </a:solidFill>
              </a:rPr>
              <a:t>Rank (1)</a:t>
            </a:r>
          </a:p>
        </p:txBody>
      </p:sp>
      <p:cxnSp>
        <p:nvCxnSpPr>
          <p:cNvPr id="85" name="Straight Connector 84"/>
          <p:cNvCxnSpPr>
            <a:stCxn id="68" idx="5"/>
            <a:endCxn id="66" idx="0"/>
          </p:cNvCxnSpPr>
          <p:nvPr/>
        </p:nvCxnSpPr>
        <p:spPr>
          <a:xfrm>
            <a:off x="2008188" y="2576513"/>
            <a:ext cx="166687"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9" idx="5"/>
            <a:endCxn id="66" idx="3"/>
          </p:cNvCxnSpPr>
          <p:nvPr/>
        </p:nvCxnSpPr>
        <p:spPr>
          <a:xfrm flipV="1">
            <a:off x="1792288" y="3079750"/>
            <a:ext cx="331787" cy="730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43"/>
          <p:cNvSpPr>
            <a:spLocks noChangeArrowheads="1"/>
          </p:cNvSpPr>
          <p:nvPr/>
        </p:nvSpPr>
        <p:spPr bwMode="auto">
          <a:xfrm>
            <a:off x="6334125" y="2446338"/>
            <a:ext cx="142875"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91" name="Oval 11"/>
          <p:cNvSpPr>
            <a:spLocks noChangeArrowheads="1"/>
          </p:cNvSpPr>
          <p:nvPr/>
        </p:nvSpPr>
        <p:spPr bwMode="auto">
          <a:xfrm>
            <a:off x="6103938" y="2676525"/>
            <a:ext cx="144462" cy="142875"/>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112" name="Oval 44"/>
          <p:cNvSpPr>
            <a:spLocks noChangeArrowheads="1"/>
          </p:cNvSpPr>
          <p:nvPr/>
        </p:nvSpPr>
        <p:spPr bwMode="auto">
          <a:xfrm>
            <a:off x="5943600" y="2971800"/>
            <a:ext cx="144463"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113" name="Oval 41"/>
          <p:cNvSpPr>
            <a:spLocks noChangeArrowheads="1"/>
          </p:cNvSpPr>
          <p:nvPr/>
        </p:nvSpPr>
        <p:spPr bwMode="auto">
          <a:xfrm>
            <a:off x="6477000" y="2905125"/>
            <a:ext cx="142875" cy="142875"/>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114" name="Straight Connector 113"/>
          <p:cNvCxnSpPr>
            <a:stCxn id="91" idx="6"/>
            <a:endCxn id="90" idx="4"/>
          </p:cNvCxnSpPr>
          <p:nvPr/>
        </p:nvCxnSpPr>
        <p:spPr>
          <a:xfrm flipV="1">
            <a:off x="6248400" y="2590800"/>
            <a:ext cx="157163" cy="1571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91" idx="3"/>
            <a:endCxn id="112" idx="1"/>
          </p:cNvCxnSpPr>
          <p:nvPr/>
        </p:nvCxnSpPr>
        <p:spPr>
          <a:xfrm flipH="1">
            <a:off x="5965825" y="2798763"/>
            <a:ext cx="160338" cy="1936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90" idx="5"/>
            <a:endCxn id="113" idx="7"/>
          </p:cNvCxnSpPr>
          <p:nvPr/>
        </p:nvCxnSpPr>
        <p:spPr>
          <a:xfrm>
            <a:off x="6456363" y="2568575"/>
            <a:ext cx="142875" cy="3571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2" idx="5"/>
            <a:endCxn id="113" idx="4"/>
          </p:cNvCxnSpPr>
          <p:nvPr/>
        </p:nvCxnSpPr>
        <p:spPr>
          <a:xfrm flipV="1">
            <a:off x="6067425" y="3048000"/>
            <a:ext cx="481013" cy="476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49" idx="3"/>
            <a:endCxn id="59" idx="0"/>
          </p:cNvCxnSpPr>
          <p:nvPr/>
        </p:nvCxnSpPr>
        <p:spPr>
          <a:xfrm>
            <a:off x="971550" y="2505075"/>
            <a:ext cx="50800" cy="3794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65"/>
          <p:cNvSpPr>
            <a:spLocks noChangeArrowheads="1"/>
          </p:cNvSpPr>
          <p:nvPr/>
        </p:nvSpPr>
        <p:spPr bwMode="auto">
          <a:xfrm>
            <a:off x="1303338" y="3027363"/>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133" name="Straight Connector 132"/>
          <p:cNvCxnSpPr>
            <a:stCxn id="59" idx="5"/>
            <a:endCxn id="131" idx="1"/>
          </p:cNvCxnSpPr>
          <p:nvPr/>
        </p:nvCxnSpPr>
        <p:spPr>
          <a:xfrm>
            <a:off x="1073150" y="3008313"/>
            <a:ext cx="252413" cy="396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2"/>
          <p:cNvSpPr>
            <a:spLocks noChangeArrowheads="1"/>
          </p:cNvSpPr>
          <p:nvPr/>
        </p:nvSpPr>
        <p:spPr bwMode="auto">
          <a:xfrm>
            <a:off x="6019800" y="3552825"/>
            <a:ext cx="144463" cy="144463"/>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endParaRPr>
          </a:p>
        </p:txBody>
      </p:sp>
      <p:sp>
        <p:nvSpPr>
          <p:cNvPr id="135" name="Oval 13"/>
          <p:cNvSpPr>
            <a:spLocks noChangeArrowheads="1"/>
          </p:cNvSpPr>
          <p:nvPr/>
        </p:nvSpPr>
        <p:spPr bwMode="auto">
          <a:xfrm>
            <a:off x="6596063" y="3479800"/>
            <a:ext cx="142875"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136" name="Straight Connector 135"/>
          <p:cNvCxnSpPr>
            <a:endCxn id="135" idx="1"/>
          </p:cNvCxnSpPr>
          <p:nvPr/>
        </p:nvCxnSpPr>
        <p:spPr>
          <a:xfrm flipV="1">
            <a:off x="6142038" y="3502025"/>
            <a:ext cx="474662" cy="12223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37" name="Oval 26"/>
          <p:cNvSpPr>
            <a:spLocks noChangeArrowheads="1"/>
          </p:cNvSpPr>
          <p:nvPr/>
        </p:nvSpPr>
        <p:spPr bwMode="auto">
          <a:xfrm>
            <a:off x="6019800" y="4056063"/>
            <a:ext cx="144463"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138" name="Straight Connector 137"/>
          <p:cNvCxnSpPr>
            <a:stCxn id="134" idx="3"/>
            <a:endCxn id="137" idx="0"/>
          </p:cNvCxnSpPr>
          <p:nvPr/>
        </p:nvCxnSpPr>
        <p:spPr>
          <a:xfrm>
            <a:off x="6042025" y="3676650"/>
            <a:ext cx="50800" cy="3794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Oval 65"/>
          <p:cNvSpPr>
            <a:spLocks noChangeArrowheads="1"/>
          </p:cNvSpPr>
          <p:nvPr/>
        </p:nvSpPr>
        <p:spPr bwMode="auto">
          <a:xfrm>
            <a:off x="6373813" y="4198938"/>
            <a:ext cx="142875"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endParaRPr>
          </a:p>
        </p:txBody>
      </p:sp>
      <p:cxnSp>
        <p:nvCxnSpPr>
          <p:cNvPr id="140" name="Straight Connector 139"/>
          <p:cNvCxnSpPr>
            <a:stCxn id="137" idx="5"/>
            <a:endCxn id="139" idx="1"/>
          </p:cNvCxnSpPr>
          <p:nvPr/>
        </p:nvCxnSpPr>
        <p:spPr>
          <a:xfrm>
            <a:off x="6143625" y="4179888"/>
            <a:ext cx="250825" cy="412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2"/>
          <p:cNvSpPr txBox="1">
            <a:spLocks noChangeArrowheads="1"/>
          </p:cNvSpPr>
          <p:nvPr/>
        </p:nvSpPr>
        <p:spPr bwMode="auto">
          <a:xfrm>
            <a:off x="7011988" y="3592513"/>
            <a:ext cx="1065212" cy="369887"/>
          </a:xfrm>
          <a:prstGeom prst="rect">
            <a:avLst/>
          </a:prstGeom>
          <a:noFill/>
          <a:ln w="9525">
            <a:noFill/>
            <a:miter lim="800000"/>
            <a:headEnd/>
            <a:tailEnd/>
          </a:ln>
        </p:spPr>
        <p:txBody>
          <a:bodyPr>
            <a:spAutoFit/>
          </a:bodyPr>
          <a:lstStyle/>
          <a:p>
            <a:r>
              <a:rPr lang="en-US">
                <a:solidFill>
                  <a:srgbClr val="FF0000"/>
                </a:solidFill>
              </a:rPr>
              <a:t>Rank (2)</a:t>
            </a:r>
          </a:p>
        </p:txBody>
      </p:sp>
      <p:sp>
        <p:nvSpPr>
          <p:cNvPr id="142" name="Content Placeholder 6"/>
          <p:cNvSpPr txBox="1">
            <a:spLocks/>
          </p:cNvSpPr>
          <p:nvPr/>
        </p:nvSpPr>
        <p:spPr bwMode="auto">
          <a:xfrm>
            <a:off x="531813" y="1981200"/>
            <a:ext cx="7927975" cy="4192588"/>
          </a:xfrm>
          <a:prstGeom prst="rect">
            <a:avLst/>
          </a:prstGeom>
          <a:noFill/>
          <a:ln w="9525">
            <a:noFill/>
            <a:miter lim="800000"/>
            <a:headEnd/>
            <a:tailEnd/>
          </a:ln>
        </p:spPr>
        <p:txBody>
          <a:bodyPr>
            <a:normAutofit/>
          </a:bodyPr>
          <a:lstStyle/>
          <a:p>
            <a:pPr marL="396875" lvl="0" indent="-396875" algn="just" defTabSz="914363">
              <a:lnSpc>
                <a:spcPct val="90000"/>
              </a:lnSpc>
              <a:spcBef>
                <a:spcPct val="20000"/>
              </a:spcBef>
              <a:buBlip>
                <a:blip r:embed="rId4"/>
              </a:buBlip>
            </a:pPr>
            <a:r>
              <a:rPr lang="en-US" sz="2400" b="1" kern="0" dirty="0" smtClean="0">
                <a:latin typeface="+mn-lt"/>
                <a:ea typeface="+mn-ea"/>
                <a:sym typeface="Century Schoolbook" pitchFamily="18" charset="0"/>
              </a:rPr>
              <a:t>Neighborhood (NH) Index:</a:t>
            </a:r>
          </a:p>
          <a:p>
            <a:pPr marL="914400" lvl="1" indent="-396875" defTabSz="914363">
              <a:lnSpc>
                <a:spcPct val="90000"/>
              </a:lnSpc>
              <a:spcBef>
                <a:spcPct val="20000"/>
              </a:spcBef>
              <a:buBlip>
                <a:blip r:embed="rId5"/>
              </a:buBlip>
            </a:pPr>
            <a:endParaRPr lang="en-US" sz="2400" dirty="0" smtClean="0">
              <a:solidFill>
                <a:prstClr val="black"/>
              </a:solidFill>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Build </a:t>
            </a:r>
            <a:r>
              <a:rPr lang="en-US" sz="2400" kern="0" dirty="0">
                <a:latin typeface="+mn-lt"/>
                <a:ea typeface="+mn-ea"/>
                <a:sym typeface="Century Schoolbook" pitchFamily="18" charset="0"/>
              </a:rPr>
              <a:t>an index structure based on the neighborhood of each node in the data graph. </a:t>
            </a:r>
            <a:endParaRPr lang="en-US" sz="2400" kern="0" dirty="0" smtClean="0">
              <a:latin typeface="+mn-lt"/>
              <a:ea typeface="+mn-ea"/>
              <a:sym typeface="Century Schoolbook" pitchFamily="18" charset="0"/>
            </a:endParaRPr>
          </a:p>
          <a:p>
            <a:pPr marL="914400" lvl="1" indent="-396875" defTabSz="914363">
              <a:lnSpc>
                <a:spcPct val="90000"/>
              </a:lnSpc>
              <a:spcBef>
                <a:spcPct val="20000"/>
              </a:spcBef>
              <a:buBlip>
                <a:blip r:embed="rId5"/>
              </a:buBlip>
            </a:pPr>
            <a:endParaRPr lang="en-US" sz="2400" kern="0" dirty="0" smtClean="0">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Use </a:t>
            </a:r>
            <a:r>
              <a:rPr lang="en-US" sz="2400" kern="0" dirty="0">
                <a:latin typeface="+mn-lt"/>
                <a:ea typeface="+mn-ea"/>
                <a:sym typeface="Century Schoolbook" pitchFamily="18" charset="0"/>
              </a:rPr>
              <a:t>this neighborhood index structure to match query graph nodes and rank them based on the quality of </a:t>
            </a:r>
            <a:r>
              <a:rPr lang="en-US" sz="2400" kern="0" dirty="0" smtClean="0">
                <a:latin typeface="+mn-lt"/>
                <a:ea typeface="+mn-ea"/>
                <a:sym typeface="Century Schoolbook" pitchFamily="18" charset="0"/>
              </a:rPr>
              <a:t>matches.</a:t>
            </a:r>
          </a:p>
          <a:p>
            <a:pPr marL="914400" lvl="1" indent="-396875" defTabSz="914363">
              <a:lnSpc>
                <a:spcPct val="90000"/>
              </a:lnSpc>
              <a:spcBef>
                <a:spcPct val="20000"/>
              </a:spcBef>
              <a:buBlip>
                <a:blip r:embed="rId5"/>
              </a:buBlip>
            </a:pPr>
            <a:endParaRPr lang="en-US" sz="2400" kern="0" dirty="0" smtClean="0">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Successively </a:t>
            </a:r>
            <a:r>
              <a:rPr lang="en-US" sz="2400" kern="0" dirty="0">
                <a:latin typeface="+mn-lt"/>
                <a:ea typeface="+mn-ea"/>
                <a:sym typeface="Century Schoolbook" pitchFamily="18" charset="0"/>
              </a:rPr>
              <a:t>find high-ranked adjacent nodes from the matched lists and add them in the final result graph. </a:t>
            </a:r>
          </a:p>
          <a:p>
            <a:pPr marL="274638" indent="-274638" algn="just" defTabSz="0" eaLnBrk="0" hangingPunct="0">
              <a:spcBef>
                <a:spcPts val="600"/>
              </a:spcBef>
              <a:buClr>
                <a:schemeClr val="accent1"/>
              </a:buClr>
              <a:buSzPct val="70000"/>
              <a:defRPr/>
            </a:pPr>
            <a:endParaRPr lang="en-US" sz="1100" kern="0" dirty="0">
              <a:latin typeface="+mn-lt"/>
              <a:ea typeface="+mn-ea"/>
              <a:sym typeface="Century Schoolbook" pitchFamily="18" charset="0"/>
            </a:endParaRPr>
          </a:p>
        </p:txBody>
      </p:sp>
      <p:pic>
        <p:nvPicPr>
          <p:cNvPr id="75"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linds(horizontal)">
                                      <p:cBhvr>
                                        <p:cTn id="7" dur="500"/>
                                        <p:tgtEl>
                                          <p:spTgt spid="1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blinds(horizontal)">
                                      <p:cBhvr>
                                        <p:cTn id="10" dur="500"/>
                                        <p:tgtEl>
                                          <p:spTgt spid="9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blinds(horizontal)">
                                      <p:cBhvr>
                                        <p:cTn id="13" dur="500"/>
                                        <p:tgtEl>
                                          <p:spTgt spid="9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blinds(horizontal)">
                                      <p:cBhvr>
                                        <p:cTn id="16" dur="500"/>
                                        <p:tgtEl>
                                          <p:spTgt spid="1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blinds(horizontal)">
                                      <p:cBhvr>
                                        <p:cTn id="19" dur="500"/>
                                        <p:tgtEl>
                                          <p:spTgt spid="113"/>
                                        </p:tgtEl>
                                      </p:cBhvr>
                                    </p:animEffect>
                                  </p:childTnLst>
                                </p:cTn>
                              </p:par>
                              <p:par>
                                <p:cTn id="20" presetID="3" presetClass="entr" presetSubtype="10"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blinds(horizontal)">
                                      <p:cBhvr>
                                        <p:cTn id="22" dur="500"/>
                                        <p:tgtEl>
                                          <p:spTgt spid="114"/>
                                        </p:tgtEl>
                                      </p:cBhvr>
                                    </p:animEffect>
                                  </p:childTnLst>
                                </p:cTn>
                              </p:par>
                              <p:par>
                                <p:cTn id="23" presetID="3" presetClass="entr" presetSubtype="1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blinds(horizontal)">
                                      <p:cBhvr>
                                        <p:cTn id="25" dur="500"/>
                                        <p:tgtEl>
                                          <p:spTgt spid="117"/>
                                        </p:tgtEl>
                                      </p:cBhvr>
                                    </p:animEffect>
                                  </p:childTnLst>
                                </p:cTn>
                              </p:par>
                              <p:par>
                                <p:cTn id="26" presetID="3" presetClass="entr" presetSubtype="1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linds(horizontal)">
                                      <p:cBhvr>
                                        <p:cTn id="28" dur="500"/>
                                        <p:tgtEl>
                                          <p:spTgt spid="120"/>
                                        </p:tgtEl>
                                      </p:cBhvr>
                                    </p:animEffect>
                                  </p:childTnLst>
                                </p:cTn>
                              </p:par>
                              <p:par>
                                <p:cTn id="29" presetID="3" presetClass="entr" presetSubtype="1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blinds(horizontal)">
                                      <p:cBhvr>
                                        <p:cTn id="31" dur="500"/>
                                        <p:tgtEl>
                                          <p:spTgt spid="1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blinds(horizontal)">
                                      <p:cBhvr>
                                        <p:cTn id="36" dur="500"/>
                                        <p:tgtEl>
                                          <p:spTgt spid="13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blinds(horizontal)">
                                      <p:cBhvr>
                                        <p:cTn id="39" dur="500"/>
                                        <p:tgtEl>
                                          <p:spTgt spid="135"/>
                                        </p:tgtEl>
                                      </p:cBhvr>
                                    </p:animEffect>
                                  </p:childTnLst>
                                </p:cTn>
                              </p:par>
                              <p:par>
                                <p:cTn id="40" presetID="3" presetClass="entr" presetSubtype="10" fill="hold" nodeType="with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blinds(horizontal)">
                                      <p:cBhvr>
                                        <p:cTn id="42" dur="500"/>
                                        <p:tgtEl>
                                          <p:spTgt spid="13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blinds(horizontal)">
                                      <p:cBhvr>
                                        <p:cTn id="45" dur="500"/>
                                        <p:tgtEl>
                                          <p:spTgt spid="137"/>
                                        </p:tgtEl>
                                      </p:cBhvr>
                                    </p:animEffect>
                                  </p:childTnLst>
                                </p:cTn>
                              </p:par>
                              <p:par>
                                <p:cTn id="46" presetID="3" presetClass="entr" presetSubtype="10" fill="hold" nodeType="with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blinds(horizontal)">
                                      <p:cBhvr>
                                        <p:cTn id="48" dur="500"/>
                                        <p:tgtEl>
                                          <p:spTgt spid="13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39"/>
                                        </p:tgtEl>
                                        <p:attrNameLst>
                                          <p:attrName>style.visibility</p:attrName>
                                        </p:attrNameLst>
                                      </p:cBhvr>
                                      <p:to>
                                        <p:strVal val="visible"/>
                                      </p:to>
                                    </p:set>
                                    <p:animEffect transition="in" filter="blinds(horizontal)">
                                      <p:cBhvr>
                                        <p:cTn id="51" dur="500"/>
                                        <p:tgtEl>
                                          <p:spTgt spid="139"/>
                                        </p:tgtEl>
                                      </p:cBhvr>
                                    </p:animEffect>
                                  </p:childTnLst>
                                </p:cTn>
                              </p:par>
                              <p:par>
                                <p:cTn id="52" presetID="3" presetClass="entr" presetSubtype="10" fill="hold" nodeType="withEffect">
                                  <p:stCondLst>
                                    <p:cond delay="0"/>
                                  </p:stCondLst>
                                  <p:childTnLst>
                                    <p:set>
                                      <p:cBhvr>
                                        <p:cTn id="53" dur="1" fill="hold">
                                          <p:stCondLst>
                                            <p:cond delay="0"/>
                                          </p:stCondLst>
                                        </p:cTn>
                                        <p:tgtEl>
                                          <p:spTgt spid="140"/>
                                        </p:tgtEl>
                                        <p:attrNameLst>
                                          <p:attrName>style.visibility</p:attrName>
                                        </p:attrNameLst>
                                      </p:cBhvr>
                                      <p:to>
                                        <p:strVal val="visible"/>
                                      </p:to>
                                    </p:set>
                                    <p:animEffect transition="in" filter="blinds(horizontal)">
                                      <p:cBhvr>
                                        <p:cTn id="54" dur="500"/>
                                        <p:tgtEl>
                                          <p:spTgt spid="14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blinds(horizontal)">
                                      <p:cBhvr>
                                        <p:cTn id="57" dur="500"/>
                                        <p:tgtEl>
                                          <p:spTgt spid="1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48"/>
                                        </p:tgtEl>
                                      </p:cBhvr>
                                    </p:animEffect>
                                    <p:set>
                                      <p:cBhvr>
                                        <p:cTn id="62" dur="1" fill="hold">
                                          <p:stCondLst>
                                            <p:cond delay="499"/>
                                          </p:stCondLst>
                                        </p:cTn>
                                        <p:tgtEl>
                                          <p:spTgt spid="48"/>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49"/>
                                        </p:tgtEl>
                                      </p:cBhvr>
                                    </p:animEffect>
                                    <p:set>
                                      <p:cBhvr>
                                        <p:cTn id="65" dur="1" fill="hold">
                                          <p:stCondLst>
                                            <p:cond delay="499"/>
                                          </p:stCondLst>
                                        </p:cTn>
                                        <p:tgtEl>
                                          <p:spTgt spid="49"/>
                                        </p:tgtEl>
                                        <p:attrNameLst>
                                          <p:attrName>style.visibility</p:attrName>
                                        </p:attrNameLst>
                                      </p:cBhvr>
                                      <p:to>
                                        <p:strVal val="hidden"/>
                                      </p:to>
                                    </p:set>
                                  </p:childTnLst>
                                </p:cTn>
                              </p:par>
                              <p:par>
                                <p:cTn id="66" presetID="3" presetClass="exit" presetSubtype="10" fill="hold" grpId="0" nodeType="withEffect">
                                  <p:stCondLst>
                                    <p:cond delay="0"/>
                                  </p:stCondLst>
                                  <p:childTnLst>
                                    <p:animEffect transition="out" filter="blinds(horizontal)">
                                      <p:cBhvr>
                                        <p:cTn id="67" dur="500"/>
                                        <p:tgtEl>
                                          <p:spTgt spid="50"/>
                                        </p:tgtEl>
                                      </p:cBhvr>
                                    </p:animEffect>
                                    <p:set>
                                      <p:cBhvr>
                                        <p:cTn id="68" dur="1" fill="hold">
                                          <p:stCondLst>
                                            <p:cond delay="499"/>
                                          </p:stCondLst>
                                        </p:cTn>
                                        <p:tgtEl>
                                          <p:spTgt spid="50"/>
                                        </p:tgtEl>
                                        <p:attrNameLst>
                                          <p:attrName>style.visibility</p:attrName>
                                        </p:attrNameLst>
                                      </p:cBhvr>
                                      <p:to>
                                        <p:strVal val="hidden"/>
                                      </p:to>
                                    </p:set>
                                  </p:childTnLst>
                                </p:cTn>
                              </p:par>
                              <p:par>
                                <p:cTn id="69" presetID="3" presetClass="exit" presetSubtype="10" fill="hold" grpId="0" nodeType="withEffect">
                                  <p:stCondLst>
                                    <p:cond delay="0"/>
                                  </p:stCondLst>
                                  <p:childTnLst>
                                    <p:animEffect transition="out" filter="blinds(horizontal)">
                                      <p:cBhvr>
                                        <p:cTn id="70" dur="500"/>
                                        <p:tgtEl>
                                          <p:spTgt spid="51"/>
                                        </p:tgtEl>
                                      </p:cBhvr>
                                    </p:animEffect>
                                    <p:set>
                                      <p:cBhvr>
                                        <p:cTn id="71" dur="1" fill="hold">
                                          <p:stCondLst>
                                            <p:cond delay="499"/>
                                          </p:stCondLst>
                                        </p:cTn>
                                        <p:tgtEl>
                                          <p:spTgt spid="51"/>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52"/>
                                        </p:tgtEl>
                                      </p:cBhvr>
                                    </p:animEffect>
                                    <p:set>
                                      <p:cBhvr>
                                        <p:cTn id="74" dur="1" fill="hold">
                                          <p:stCondLst>
                                            <p:cond delay="499"/>
                                          </p:stCondLst>
                                        </p:cTn>
                                        <p:tgtEl>
                                          <p:spTgt spid="52"/>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par>
                                <p:cTn id="81" presetID="3" presetClass="exit" presetSubtype="10" fill="hold" grpId="0" nodeType="withEffect">
                                  <p:stCondLst>
                                    <p:cond delay="0"/>
                                  </p:stCondLst>
                                  <p:childTnLst>
                                    <p:animEffect transition="out" filter="blinds(horizontal)">
                                      <p:cBhvr>
                                        <p:cTn id="82" dur="500"/>
                                        <p:tgtEl>
                                          <p:spTgt spid="55"/>
                                        </p:tgtEl>
                                      </p:cBhvr>
                                    </p:animEffect>
                                    <p:set>
                                      <p:cBhvr>
                                        <p:cTn id="83" dur="1" fill="hold">
                                          <p:stCondLst>
                                            <p:cond delay="499"/>
                                          </p:stCondLst>
                                        </p:cTn>
                                        <p:tgtEl>
                                          <p:spTgt spid="55"/>
                                        </p:tgtEl>
                                        <p:attrNameLst>
                                          <p:attrName>style.visibility</p:attrName>
                                        </p:attrNameLst>
                                      </p:cBhvr>
                                      <p:to>
                                        <p:strVal val="hidden"/>
                                      </p:to>
                                    </p:set>
                                  </p:childTnLst>
                                </p:cTn>
                              </p:par>
                              <p:par>
                                <p:cTn id="84" presetID="3" presetClass="exit" presetSubtype="10" fill="hold" grpId="0" nodeType="withEffect">
                                  <p:stCondLst>
                                    <p:cond delay="0"/>
                                  </p:stCondLst>
                                  <p:childTnLst>
                                    <p:animEffect transition="out" filter="blinds(horizontal)">
                                      <p:cBhvr>
                                        <p:cTn id="85" dur="500"/>
                                        <p:tgtEl>
                                          <p:spTgt spid="56"/>
                                        </p:tgtEl>
                                      </p:cBhvr>
                                    </p:animEffect>
                                    <p:set>
                                      <p:cBhvr>
                                        <p:cTn id="86" dur="1" fill="hold">
                                          <p:stCondLst>
                                            <p:cond delay="499"/>
                                          </p:stCondLst>
                                        </p:cTn>
                                        <p:tgtEl>
                                          <p:spTgt spid="56"/>
                                        </p:tgtEl>
                                        <p:attrNameLst>
                                          <p:attrName>style.visibility</p:attrName>
                                        </p:attrNameLst>
                                      </p:cBhvr>
                                      <p:to>
                                        <p:strVal val="hidden"/>
                                      </p:to>
                                    </p:set>
                                  </p:childTnLst>
                                </p:cTn>
                              </p:par>
                              <p:par>
                                <p:cTn id="87" presetID="3" presetClass="exit" presetSubtype="10" fill="hold" grpId="0" nodeType="withEffect">
                                  <p:stCondLst>
                                    <p:cond delay="0"/>
                                  </p:stCondLst>
                                  <p:childTnLst>
                                    <p:animEffect transition="out" filter="blinds(horizontal)">
                                      <p:cBhvr>
                                        <p:cTn id="88" dur="500"/>
                                        <p:tgtEl>
                                          <p:spTgt spid="57"/>
                                        </p:tgtEl>
                                      </p:cBhvr>
                                    </p:animEffect>
                                    <p:set>
                                      <p:cBhvr>
                                        <p:cTn id="89" dur="1" fill="hold">
                                          <p:stCondLst>
                                            <p:cond delay="499"/>
                                          </p:stCondLst>
                                        </p:cTn>
                                        <p:tgtEl>
                                          <p:spTgt spid="57"/>
                                        </p:tgtEl>
                                        <p:attrNameLst>
                                          <p:attrName>style.visibility</p:attrName>
                                        </p:attrNameLst>
                                      </p:cBhvr>
                                      <p:to>
                                        <p:strVal val="hidden"/>
                                      </p:to>
                                    </p:set>
                                  </p:childTnLst>
                                </p:cTn>
                              </p:par>
                              <p:par>
                                <p:cTn id="90" presetID="3" presetClass="exit" presetSubtype="10" fill="hold" grpId="0" nodeType="withEffect">
                                  <p:stCondLst>
                                    <p:cond delay="0"/>
                                  </p:stCondLst>
                                  <p:childTnLst>
                                    <p:animEffect transition="out" filter="blinds(horizontal)">
                                      <p:cBhvr>
                                        <p:cTn id="91" dur="500"/>
                                        <p:tgtEl>
                                          <p:spTgt spid="58"/>
                                        </p:tgtEl>
                                      </p:cBhvr>
                                    </p:animEffect>
                                    <p:set>
                                      <p:cBhvr>
                                        <p:cTn id="92" dur="1" fill="hold">
                                          <p:stCondLst>
                                            <p:cond delay="499"/>
                                          </p:stCondLst>
                                        </p:cTn>
                                        <p:tgtEl>
                                          <p:spTgt spid="58"/>
                                        </p:tgtEl>
                                        <p:attrNameLst>
                                          <p:attrName>style.visibility</p:attrName>
                                        </p:attrNameLst>
                                      </p:cBhvr>
                                      <p:to>
                                        <p:strVal val="hidden"/>
                                      </p:to>
                                    </p:set>
                                  </p:childTnLst>
                                </p:cTn>
                              </p:par>
                              <p:par>
                                <p:cTn id="93" presetID="3" presetClass="exit" presetSubtype="10" fill="hold" grpId="0" nodeType="withEffect">
                                  <p:stCondLst>
                                    <p:cond delay="0"/>
                                  </p:stCondLst>
                                  <p:childTnLst>
                                    <p:animEffect transition="out" filter="blinds(horizontal)">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60"/>
                                        </p:tgtEl>
                                      </p:cBhvr>
                                    </p:animEffect>
                                    <p:set>
                                      <p:cBhvr>
                                        <p:cTn id="98" dur="1" fill="hold">
                                          <p:stCondLst>
                                            <p:cond delay="499"/>
                                          </p:stCondLst>
                                        </p:cTn>
                                        <p:tgtEl>
                                          <p:spTgt spid="60"/>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61"/>
                                        </p:tgtEl>
                                      </p:cBhvr>
                                    </p:animEffect>
                                    <p:set>
                                      <p:cBhvr>
                                        <p:cTn id="101" dur="1" fill="hold">
                                          <p:stCondLst>
                                            <p:cond delay="499"/>
                                          </p:stCondLst>
                                        </p:cTn>
                                        <p:tgtEl>
                                          <p:spTgt spid="61"/>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62"/>
                                        </p:tgtEl>
                                      </p:cBhvr>
                                    </p:animEffect>
                                    <p:set>
                                      <p:cBhvr>
                                        <p:cTn id="104" dur="1" fill="hold">
                                          <p:stCondLst>
                                            <p:cond delay="499"/>
                                          </p:stCondLst>
                                        </p:cTn>
                                        <p:tgtEl>
                                          <p:spTgt spid="62"/>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63"/>
                                        </p:tgtEl>
                                      </p:cBhvr>
                                    </p:animEffect>
                                    <p:set>
                                      <p:cBhvr>
                                        <p:cTn id="107" dur="1" fill="hold">
                                          <p:stCondLst>
                                            <p:cond delay="499"/>
                                          </p:stCondLst>
                                        </p:cTn>
                                        <p:tgtEl>
                                          <p:spTgt spid="63"/>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64"/>
                                        </p:tgtEl>
                                      </p:cBhvr>
                                    </p:animEffect>
                                    <p:set>
                                      <p:cBhvr>
                                        <p:cTn id="110" dur="1" fill="hold">
                                          <p:stCondLst>
                                            <p:cond delay="499"/>
                                          </p:stCondLst>
                                        </p:cTn>
                                        <p:tgtEl>
                                          <p:spTgt spid="64"/>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65"/>
                                        </p:tgtEl>
                                      </p:cBhvr>
                                    </p:animEffect>
                                    <p:set>
                                      <p:cBhvr>
                                        <p:cTn id="113" dur="1" fill="hold">
                                          <p:stCondLst>
                                            <p:cond delay="499"/>
                                          </p:stCondLst>
                                        </p:cTn>
                                        <p:tgtEl>
                                          <p:spTgt spid="65"/>
                                        </p:tgtEl>
                                        <p:attrNameLst>
                                          <p:attrName>style.visibility</p:attrName>
                                        </p:attrNameLst>
                                      </p:cBhvr>
                                      <p:to>
                                        <p:strVal val="hidden"/>
                                      </p:to>
                                    </p:set>
                                  </p:childTnLst>
                                </p:cTn>
                              </p:par>
                              <p:par>
                                <p:cTn id="114" presetID="3" presetClass="exit" presetSubtype="10" fill="hold" grpId="0" nodeType="withEffect">
                                  <p:stCondLst>
                                    <p:cond delay="0"/>
                                  </p:stCondLst>
                                  <p:childTnLst>
                                    <p:animEffect transition="out" filter="blinds(horizontal)">
                                      <p:cBhvr>
                                        <p:cTn id="115" dur="500"/>
                                        <p:tgtEl>
                                          <p:spTgt spid="66"/>
                                        </p:tgtEl>
                                      </p:cBhvr>
                                    </p:animEffect>
                                    <p:set>
                                      <p:cBhvr>
                                        <p:cTn id="116" dur="1" fill="hold">
                                          <p:stCondLst>
                                            <p:cond delay="499"/>
                                          </p:stCondLst>
                                        </p:cTn>
                                        <p:tgtEl>
                                          <p:spTgt spid="66"/>
                                        </p:tgtEl>
                                        <p:attrNameLst>
                                          <p:attrName>style.visibility</p:attrName>
                                        </p:attrNameLst>
                                      </p:cBhvr>
                                      <p:to>
                                        <p:strVal val="hidden"/>
                                      </p:to>
                                    </p:set>
                                  </p:childTnLst>
                                </p:cTn>
                              </p:par>
                              <p:par>
                                <p:cTn id="117" presetID="3" presetClass="exit" presetSubtype="10" fill="hold" grpId="0" nodeType="withEffect">
                                  <p:stCondLst>
                                    <p:cond delay="0"/>
                                  </p:stCondLst>
                                  <p:childTnLst>
                                    <p:animEffect transition="out" filter="blinds(horizontal)">
                                      <p:cBhvr>
                                        <p:cTn id="118" dur="500"/>
                                        <p:tgtEl>
                                          <p:spTgt spid="67"/>
                                        </p:tgtEl>
                                      </p:cBhvr>
                                    </p:animEffect>
                                    <p:set>
                                      <p:cBhvr>
                                        <p:cTn id="119" dur="1" fill="hold">
                                          <p:stCondLst>
                                            <p:cond delay="499"/>
                                          </p:stCondLst>
                                        </p:cTn>
                                        <p:tgtEl>
                                          <p:spTgt spid="67"/>
                                        </p:tgtEl>
                                        <p:attrNameLst>
                                          <p:attrName>style.visibility</p:attrName>
                                        </p:attrNameLst>
                                      </p:cBhvr>
                                      <p:to>
                                        <p:strVal val="hidden"/>
                                      </p:to>
                                    </p:set>
                                  </p:childTnLst>
                                </p:cTn>
                              </p:par>
                              <p:par>
                                <p:cTn id="120" presetID="3" presetClass="exit" presetSubtype="10" fill="hold" grpId="0" nodeType="withEffect">
                                  <p:stCondLst>
                                    <p:cond delay="0"/>
                                  </p:stCondLst>
                                  <p:childTnLst>
                                    <p:animEffect transition="out" filter="blinds(horizontal)">
                                      <p:cBhvr>
                                        <p:cTn id="121" dur="500"/>
                                        <p:tgtEl>
                                          <p:spTgt spid="68"/>
                                        </p:tgtEl>
                                      </p:cBhvr>
                                    </p:animEffect>
                                    <p:set>
                                      <p:cBhvr>
                                        <p:cTn id="122" dur="1" fill="hold">
                                          <p:stCondLst>
                                            <p:cond delay="499"/>
                                          </p:stCondLst>
                                        </p:cTn>
                                        <p:tgtEl>
                                          <p:spTgt spid="68"/>
                                        </p:tgtEl>
                                        <p:attrNameLst>
                                          <p:attrName>style.visibility</p:attrName>
                                        </p:attrNameLst>
                                      </p:cBhvr>
                                      <p:to>
                                        <p:strVal val="hidden"/>
                                      </p:to>
                                    </p:set>
                                  </p:childTnLst>
                                </p:cTn>
                              </p:par>
                              <p:par>
                                <p:cTn id="123" presetID="3" presetClass="exit" presetSubtype="10" fill="hold" grpId="0" nodeType="withEffect">
                                  <p:stCondLst>
                                    <p:cond delay="0"/>
                                  </p:stCondLst>
                                  <p:childTnLst>
                                    <p:animEffect transition="out" filter="blinds(horizontal)">
                                      <p:cBhvr>
                                        <p:cTn id="124" dur="500"/>
                                        <p:tgtEl>
                                          <p:spTgt spid="69"/>
                                        </p:tgtEl>
                                      </p:cBhvr>
                                    </p:animEffect>
                                    <p:set>
                                      <p:cBhvr>
                                        <p:cTn id="125" dur="1" fill="hold">
                                          <p:stCondLst>
                                            <p:cond delay="499"/>
                                          </p:stCondLst>
                                        </p:cTn>
                                        <p:tgtEl>
                                          <p:spTgt spid="69"/>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70"/>
                                        </p:tgtEl>
                                      </p:cBhvr>
                                    </p:animEffect>
                                    <p:set>
                                      <p:cBhvr>
                                        <p:cTn id="128" dur="1" fill="hold">
                                          <p:stCondLst>
                                            <p:cond delay="499"/>
                                          </p:stCondLst>
                                        </p:cTn>
                                        <p:tgtEl>
                                          <p:spTgt spid="70"/>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500"/>
                                        <p:tgtEl>
                                          <p:spTgt spid="71"/>
                                        </p:tgtEl>
                                      </p:cBhvr>
                                    </p:animEffect>
                                    <p:set>
                                      <p:cBhvr>
                                        <p:cTn id="131" dur="1" fill="hold">
                                          <p:stCondLst>
                                            <p:cond delay="499"/>
                                          </p:stCondLst>
                                        </p:cTn>
                                        <p:tgtEl>
                                          <p:spTgt spid="71"/>
                                        </p:tgtEl>
                                        <p:attrNameLst>
                                          <p:attrName>style.visibility</p:attrName>
                                        </p:attrNameLst>
                                      </p:cBhvr>
                                      <p:to>
                                        <p:strVal val="hidden"/>
                                      </p:to>
                                    </p:set>
                                  </p:childTnLst>
                                </p:cTn>
                              </p:par>
                              <p:par>
                                <p:cTn id="132" presetID="3" presetClass="exit" presetSubtype="10" fill="hold" nodeType="withEffect">
                                  <p:stCondLst>
                                    <p:cond delay="0"/>
                                  </p:stCondLst>
                                  <p:childTnLst>
                                    <p:animEffect transition="out" filter="blinds(horizontal)">
                                      <p:cBhvr>
                                        <p:cTn id="133" dur="500"/>
                                        <p:tgtEl>
                                          <p:spTgt spid="72"/>
                                        </p:tgtEl>
                                      </p:cBhvr>
                                    </p:animEffect>
                                    <p:set>
                                      <p:cBhvr>
                                        <p:cTn id="134" dur="1" fill="hold">
                                          <p:stCondLst>
                                            <p:cond delay="499"/>
                                          </p:stCondLst>
                                        </p:cTn>
                                        <p:tgtEl>
                                          <p:spTgt spid="72"/>
                                        </p:tgtEl>
                                        <p:attrNameLst>
                                          <p:attrName>style.visibility</p:attrName>
                                        </p:attrNameLst>
                                      </p:cBhvr>
                                      <p:to>
                                        <p:strVal val="hidden"/>
                                      </p:to>
                                    </p:set>
                                  </p:childTnLst>
                                </p:cTn>
                              </p:par>
                              <p:par>
                                <p:cTn id="135" presetID="3" presetClass="exit" presetSubtype="10" fill="hold" nodeType="withEffect">
                                  <p:stCondLst>
                                    <p:cond delay="0"/>
                                  </p:stCondLst>
                                  <p:childTnLst>
                                    <p:animEffect transition="out" filter="blinds(horizontal)">
                                      <p:cBhvr>
                                        <p:cTn id="136" dur="500"/>
                                        <p:tgtEl>
                                          <p:spTgt spid="73"/>
                                        </p:tgtEl>
                                      </p:cBhvr>
                                    </p:animEffect>
                                    <p:set>
                                      <p:cBhvr>
                                        <p:cTn id="137" dur="1" fill="hold">
                                          <p:stCondLst>
                                            <p:cond delay="499"/>
                                          </p:stCondLst>
                                        </p:cTn>
                                        <p:tgtEl>
                                          <p:spTgt spid="73"/>
                                        </p:tgtEl>
                                        <p:attrNameLst>
                                          <p:attrName>style.visibility</p:attrName>
                                        </p:attrNameLst>
                                      </p:cBhvr>
                                      <p:to>
                                        <p:strVal val="hidden"/>
                                      </p:to>
                                    </p:set>
                                  </p:childTnLst>
                                </p:cTn>
                              </p:par>
                              <p:par>
                                <p:cTn id="138" presetID="3" presetClass="exit" presetSubtype="10" fill="hold" nodeType="withEffect">
                                  <p:stCondLst>
                                    <p:cond delay="0"/>
                                  </p:stCondLst>
                                  <p:childTnLst>
                                    <p:animEffect transition="out" filter="blinds(horizontal)">
                                      <p:cBhvr>
                                        <p:cTn id="139" dur="500"/>
                                        <p:tgtEl>
                                          <p:spTgt spid="74"/>
                                        </p:tgtEl>
                                      </p:cBhvr>
                                    </p:animEffect>
                                    <p:set>
                                      <p:cBhvr>
                                        <p:cTn id="140" dur="1" fill="hold">
                                          <p:stCondLst>
                                            <p:cond delay="499"/>
                                          </p:stCondLst>
                                        </p:cTn>
                                        <p:tgtEl>
                                          <p:spTgt spid="74"/>
                                        </p:tgtEl>
                                        <p:attrNameLst>
                                          <p:attrName>style.visibility</p:attrName>
                                        </p:attrNameLst>
                                      </p:cBhvr>
                                      <p:to>
                                        <p:strVal val="hidden"/>
                                      </p:to>
                                    </p:set>
                                  </p:childTnLst>
                                </p:cTn>
                              </p:par>
                              <p:par>
                                <p:cTn id="141" presetID="3" presetClass="exit" presetSubtype="10" fill="hold" nodeType="withEffect">
                                  <p:stCondLst>
                                    <p:cond delay="0"/>
                                  </p:stCondLst>
                                  <p:childTnLst>
                                    <p:animEffect transition="out" filter="blinds(horizontal)">
                                      <p:cBhvr>
                                        <p:cTn id="142" dur="500"/>
                                        <p:tgtEl>
                                          <p:spTgt spid="76"/>
                                        </p:tgtEl>
                                      </p:cBhvr>
                                    </p:animEffect>
                                    <p:set>
                                      <p:cBhvr>
                                        <p:cTn id="143" dur="1" fill="hold">
                                          <p:stCondLst>
                                            <p:cond delay="499"/>
                                          </p:stCondLst>
                                        </p:cTn>
                                        <p:tgtEl>
                                          <p:spTgt spid="76"/>
                                        </p:tgtEl>
                                        <p:attrNameLst>
                                          <p:attrName>style.visibility</p:attrName>
                                        </p:attrNameLst>
                                      </p:cBhvr>
                                      <p:to>
                                        <p:strVal val="hidden"/>
                                      </p:to>
                                    </p:set>
                                  </p:childTnLst>
                                </p:cTn>
                              </p:par>
                              <p:par>
                                <p:cTn id="144" presetID="3" presetClass="exit" presetSubtype="10" fill="hold" grpId="0" nodeType="withEffect">
                                  <p:stCondLst>
                                    <p:cond delay="0"/>
                                  </p:stCondLst>
                                  <p:childTnLst>
                                    <p:animEffect transition="out" filter="blinds(horizontal)">
                                      <p:cBhvr>
                                        <p:cTn id="145" dur="500"/>
                                        <p:tgtEl>
                                          <p:spTgt spid="77"/>
                                        </p:tgtEl>
                                      </p:cBhvr>
                                    </p:animEffect>
                                    <p:set>
                                      <p:cBhvr>
                                        <p:cTn id="146" dur="1" fill="hold">
                                          <p:stCondLst>
                                            <p:cond delay="499"/>
                                          </p:stCondLst>
                                        </p:cTn>
                                        <p:tgtEl>
                                          <p:spTgt spid="77"/>
                                        </p:tgtEl>
                                        <p:attrNameLst>
                                          <p:attrName>style.visibility</p:attrName>
                                        </p:attrNameLst>
                                      </p:cBhvr>
                                      <p:to>
                                        <p:strVal val="hidden"/>
                                      </p:to>
                                    </p:set>
                                  </p:childTnLst>
                                </p:cTn>
                              </p:par>
                              <p:par>
                                <p:cTn id="147" presetID="3" presetClass="exit" presetSubtype="10" fill="hold" grpId="0" nodeType="withEffect">
                                  <p:stCondLst>
                                    <p:cond delay="0"/>
                                  </p:stCondLst>
                                  <p:childTnLst>
                                    <p:animEffect transition="out" filter="blinds(horizontal)">
                                      <p:cBhvr>
                                        <p:cTn id="148" dur="500"/>
                                        <p:tgtEl>
                                          <p:spTgt spid="78"/>
                                        </p:tgtEl>
                                      </p:cBhvr>
                                    </p:animEffect>
                                    <p:set>
                                      <p:cBhvr>
                                        <p:cTn id="149" dur="1" fill="hold">
                                          <p:stCondLst>
                                            <p:cond delay="499"/>
                                          </p:stCondLst>
                                        </p:cTn>
                                        <p:tgtEl>
                                          <p:spTgt spid="78"/>
                                        </p:tgtEl>
                                        <p:attrNameLst>
                                          <p:attrName>style.visibility</p:attrName>
                                        </p:attrNameLst>
                                      </p:cBhvr>
                                      <p:to>
                                        <p:strVal val="hidden"/>
                                      </p:to>
                                    </p:set>
                                  </p:childTnLst>
                                </p:cTn>
                              </p:par>
                              <p:par>
                                <p:cTn id="150" presetID="3" presetClass="exit" presetSubtype="10" fill="hold" grpId="0" nodeType="withEffect">
                                  <p:stCondLst>
                                    <p:cond delay="0"/>
                                  </p:stCondLst>
                                  <p:childTnLst>
                                    <p:animEffect transition="out" filter="blinds(horizontal)">
                                      <p:cBhvr>
                                        <p:cTn id="151" dur="500"/>
                                        <p:tgtEl>
                                          <p:spTgt spid="79"/>
                                        </p:tgtEl>
                                      </p:cBhvr>
                                    </p:animEffect>
                                    <p:set>
                                      <p:cBhvr>
                                        <p:cTn id="152" dur="1" fill="hold">
                                          <p:stCondLst>
                                            <p:cond delay="499"/>
                                          </p:stCondLst>
                                        </p:cTn>
                                        <p:tgtEl>
                                          <p:spTgt spid="79"/>
                                        </p:tgtEl>
                                        <p:attrNameLst>
                                          <p:attrName>style.visibility</p:attrName>
                                        </p:attrNameLst>
                                      </p:cBhvr>
                                      <p:to>
                                        <p:strVal val="hidden"/>
                                      </p:to>
                                    </p:set>
                                  </p:childTnLst>
                                </p:cTn>
                              </p:par>
                              <p:par>
                                <p:cTn id="153" presetID="3" presetClass="exit" presetSubtype="10" fill="hold" grpId="0" nodeType="withEffect">
                                  <p:stCondLst>
                                    <p:cond delay="0"/>
                                  </p:stCondLst>
                                  <p:childTnLst>
                                    <p:animEffect transition="out" filter="blinds(horizontal)">
                                      <p:cBhvr>
                                        <p:cTn id="154" dur="500"/>
                                        <p:tgtEl>
                                          <p:spTgt spid="80"/>
                                        </p:tgtEl>
                                      </p:cBhvr>
                                    </p:animEffect>
                                    <p:set>
                                      <p:cBhvr>
                                        <p:cTn id="155" dur="1" fill="hold">
                                          <p:stCondLst>
                                            <p:cond delay="499"/>
                                          </p:stCondLst>
                                        </p:cTn>
                                        <p:tgtEl>
                                          <p:spTgt spid="80"/>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81"/>
                                        </p:tgtEl>
                                      </p:cBhvr>
                                    </p:animEffect>
                                    <p:set>
                                      <p:cBhvr>
                                        <p:cTn id="158" dur="1" fill="hold">
                                          <p:stCondLst>
                                            <p:cond delay="499"/>
                                          </p:stCondLst>
                                        </p:cTn>
                                        <p:tgtEl>
                                          <p:spTgt spid="81"/>
                                        </p:tgtEl>
                                        <p:attrNameLst>
                                          <p:attrName>style.visibility</p:attrName>
                                        </p:attrNameLst>
                                      </p:cBhvr>
                                      <p:to>
                                        <p:strVal val="hidden"/>
                                      </p:to>
                                    </p:set>
                                  </p:childTnLst>
                                </p:cTn>
                              </p:par>
                              <p:par>
                                <p:cTn id="159" presetID="3" presetClass="exit" presetSubtype="10" fill="hold" nodeType="withEffect">
                                  <p:stCondLst>
                                    <p:cond delay="0"/>
                                  </p:stCondLst>
                                  <p:childTnLst>
                                    <p:animEffect transition="out" filter="blinds(horizontal)">
                                      <p:cBhvr>
                                        <p:cTn id="160" dur="500"/>
                                        <p:tgtEl>
                                          <p:spTgt spid="82"/>
                                        </p:tgtEl>
                                      </p:cBhvr>
                                    </p:animEffect>
                                    <p:set>
                                      <p:cBhvr>
                                        <p:cTn id="161" dur="1" fill="hold">
                                          <p:stCondLst>
                                            <p:cond delay="499"/>
                                          </p:stCondLst>
                                        </p:cTn>
                                        <p:tgtEl>
                                          <p:spTgt spid="82"/>
                                        </p:tgtEl>
                                        <p:attrNameLst>
                                          <p:attrName>style.visibility</p:attrName>
                                        </p:attrNameLst>
                                      </p:cBhvr>
                                      <p:to>
                                        <p:strVal val="hidden"/>
                                      </p:to>
                                    </p:set>
                                  </p:childTnLst>
                                </p:cTn>
                              </p:par>
                              <p:par>
                                <p:cTn id="162" presetID="3" presetClass="exit" presetSubtype="10" fill="hold" nodeType="withEffect">
                                  <p:stCondLst>
                                    <p:cond delay="0"/>
                                  </p:stCondLst>
                                  <p:childTnLst>
                                    <p:animEffect transition="out" filter="blinds(horizontal)">
                                      <p:cBhvr>
                                        <p:cTn id="163" dur="500"/>
                                        <p:tgtEl>
                                          <p:spTgt spid="83"/>
                                        </p:tgtEl>
                                      </p:cBhvr>
                                    </p:animEffect>
                                    <p:set>
                                      <p:cBhvr>
                                        <p:cTn id="164" dur="1" fill="hold">
                                          <p:stCondLst>
                                            <p:cond delay="499"/>
                                          </p:stCondLst>
                                        </p:cTn>
                                        <p:tgtEl>
                                          <p:spTgt spid="83"/>
                                        </p:tgtEl>
                                        <p:attrNameLst>
                                          <p:attrName>style.visibility</p:attrName>
                                        </p:attrNameLst>
                                      </p:cBhvr>
                                      <p:to>
                                        <p:strVal val="hidden"/>
                                      </p:to>
                                    </p:set>
                                  </p:childTnLst>
                                </p:cTn>
                              </p:par>
                              <p:par>
                                <p:cTn id="165" presetID="3" presetClass="exit" presetSubtype="10" fill="hold" nodeType="withEffect">
                                  <p:stCondLst>
                                    <p:cond delay="0"/>
                                  </p:stCondLst>
                                  <p:childTnLst>
                                    <p:animEffect transition="out" filter="blinds(horizontal)">
                                      <p:cBhvr>
                                        <p:cTn id="166" dur="500"/>
                                        <p:tgtEl>
                                          <p:spTgt spid="84"/>
                                        </p:tgtEl>
                                      </p:cBhvr>
                                    </p:animEffect>
                                    <p:set>
                                      <p:cBhvr>
                                        <p:cTn id="167" dur="1" fill="hold">
                                          <p:stCondLst>
                                            <p:cond delay="499"/>
                                          </p:stCondLst>
                                        </p:cTn>
                                        <p:tgtEl>
                                          <p:spTgt spid="84"/>
                                        </p:tgtEl>
                                        <p:attrNameLst>
                                          <p:attrName>style.visibility</p:attrName>
                                        </p:attrNameLst>
                                      </p:cBhvr>
                                      <p:to>
                                        <p:strVal val="hidden"/>
                                      </p:to>
                                    </p:set>
                                  </p:childTnLst>
                                </p:cTn>
                              </p:par>
                              <p:par>
                                <p:cTn id="168" presetID="3" presetClass="exit" presetSubtype="10" fill="hold" grpId="0" nodeType="withEffect">
                                  <p:stCondLst>
                                    <p:cond delay="0"/>
                                  </p:stCondLst>
                                  <p:childTnLst>
                                    <p:animEffect transition="out" filter="blinds(horizontal)">
                                      <p:cBhvr>
                                        <p:cTn id="169" dur="500"/>
                                        <p:tgtEl>
                                          <p:spTgt spid="92"/>
                                        </p:tgtEl>
                                      </p:cBhvr>
                                    </p:animEffect>
                                    <p:set>
                                      <p:cBhvr>
                                        <p:cTn id="170" dur="1" fill="hold">
                                          <p:stCondLst>
                                            <p:cond delay="499"/>
                                          </p:stCondLst>
                                        </p:cTn>
                                        <p:tgtEl>
                                          <p:spTgt spid="92"/>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110"/>
                                        </p:tgtEl>
                                      </p:cBhvr>
                                    </p:animEffect>
                                    <p:set>
                                      <p:cBhvr>
                                        <p:cTn id="173" dur="1" fill="hold">
                                          <p:stCondLst>
                                            <p:cond delay="499"/>
                                          </p:stCondLst>
                                        </p:cTn>
                                        <p:tgtEl>
                                          <p:spTgt spid="110"/>
                                        </p:tgtEl>
                                        <p:attrNameLst>
                                          <p:attrName>style.visibility</p:attrName>
                                        </p:attrNameLst>
                                      </p:cBhvr>
                                      <p:to>
                                        <p:strVal val="hidden"/>
                                      </p:to>
                                    </p:set>
                                  </p:childTnLst>
                                </p:cTn>
                              </p:par>
                              <p:par>
                                <p:cTn id="174" presetID="3" presetClass="exit" presetSubtype="10" fill="hold" nodeType="withEffect">
                                  <p:stCondLst>
                                    <p:cond delay="0"/>
                                  </p:stCondLst>
                                  <p:childTnLst>
                                    <p:animEffect transition="out" filter="blinds(horizontal)">
                                      <p:cBhvr>
                                        <p:cTn id="175" dur="500"/>
                                        <p:tgtEl>
                                          <p:spTgt spid="85"/>
                                        </p:tgtEl>
                                      </p:cBhvr>
                                    </p:animEffect>
                                    <p:set>
                                      <p:cBhvr>
                                        <p:cTn id="176" dur="1" fill="hold">
                                          <p:stCondLst>
                                            <p:cond delay="499"/>
                                          </p:stCondLst>
                                        </p:cTn>
                                        <p:tgtEl>
                                          <p:spTgt spid="85"/>
                                        </p:tgtEl>
                                        <p:attrNameLst>
                                          <p:attrName>style.visibility</p:attrName>
                                        </p:attrNameLst>
                                      </p:cBhvr>
                                      <p:to>
                                        <p:strVal val="hidden"/>
                                      </p:to>
                                    </p:set>
                                  </p:childTnLst>
                                </p:cTn>
                              </p:par>
                              <p:par>
                                <p:cTn id="177" presetID="3" presetClass="exit" presetSubtype="10" fill="hold" nodeType="withEffect">
                                  <p:stCondLst>
                                    <p:cond delay="0"/>
                                  </p:stCondLst>
                                  <p:childTnLst>
                                    <p:animEffect transition="out" filter="blinds(horizontal)">
                                      <p:cBhvr>
                                        <p:cTn id="178" dur="500"/>
                                        <p:tgtEl>
                                          <p:spTgt spid="87"/>
                                        </p:tgtEl>
                                      </p:cBhvr>
                                    </p:animEffect>
                                    <p:set>
                                      <p:cBhvr>
                                        <p:cTn id="179" dur="1" fill="hold">
                                          <p:stCondLst>
                                            <p:cond delay="499"/>
                                          </p:stCondLst>
                                        </p:cTn>
                                        <p:tgtEl>
                                          <p:spTgt spid="87"/>
                                        </p:tgtEl>
                                        <p:attrNameLst>
                                          <p:attrName>style.visibility</p:attrName>
                                        </p:attrNameLst>
                                      </p:cBhvr>
                                      <p:to>
                                        <p:strVal val="hidden"/>
                                      </p:to>
                                    </p:set>
                                  </p:childTnLst>
                                </p:cTn>
                              </p:par>
                              <p:par>
                                <p:cTn id="180" presetID="3" presetClass="exit" presetSubtype="10" fill="hold" grpId="1" nodeType="withEffect">
                                  <p:stCondLst>
                                    <p:cond delay="0"/>
                                  </p:stCondLst>
                                  <p:childTnLst>
                                    <p:animEffect transition="out" filter="blinds(horizontal)">
                                      <p:cBhvr>
                                        <p:cTn id="181" dur="500"/>
                                        <p:tgtEl>
                                          <p:spTgt spid="90"/>
                                        </p:tgtEl>
                                      </p:cBhvr>
                                    </p:animEffect>
                                    <p:set>
                                      <p:cBhvr>
                                        <p:cTn id="182" dur="1" fill="hold">
                                          <p:stCondLst>
                                            <p:cond delay="499"/>
                                          </p:stCondLst>
                                        </p:cTn>
                                        <p:tgtEl>
                                          <p:spTgt spid="90"/>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91"/>
                                        </p:tgtEl>
                                      </p:cBhvr>
                                    </p:animEffect>
                                    <p:set>
                                      <p:cBhvr>
                                        <p:cTn id="185" dur="1" fill="hold">
                                          <p:stCondLst>
                                            <p:cond delay="499"/>
                                          </p:stCondLst>
                                        </p:cTn>
                                        <p:tgtEl>
                                          <p:spTgt spid="91"/>
                                        </p:tgtEl>
                                        <p:attrNameLst>
                                          <p:attrName>style.visibility</p:attrName>
                                        </p:attrNameLst>
                                      </p:cBhvr>
                                      <p:to>
                                        <p:strVal val="hidden"/>
                                      </p:to>
                                    </p:set>
                                  </p:childTnLst>
                                </p:cTn>
                              </p:par>
                              <p:par>
                                <p:cTn id="186" presetID="3" presetClass="exit" presetSubtype="10" fill="hold" grpId="1" nodeType="withEffect">
                                  <p:stCondLst>
                                    <p:cond delay="0"/>
                                  </p:stCondLst>
                                  <p:childTnLst>
                                    <p:animEffect transition="out" filter="blinds(horizontal)">
                                      <p:cBhvr>
                                        <p:cTn id="187" dur="500"/>
                                        <p:tgtEl>
                                          <p:spTgt spid="112"/>
                                        </p:tgtEl>
                                      </p:cBhvr>
                                    </p:animEffect>
                                    <p:set>
                                      <p:cBhvr>
                                        <p:cTn id="188" dur="1" fill="hold">
                                          <p:stCondLst>
                                            <p:cond delay="499"/>
                                          </p:stCondLst>
                                        </p:cTn>
                                        <p:tgtEl>
                                          <p:spTgt spid="112"/>
                                        </p:tgtEl>
                                        <p:attrNameLst>
                                          <p:attrName>style.visibility</p:attrName>
                                        </p:attrNameLst>
                                      </p:cBhvr>
                                      <p:to>
                                        <p:strVal val="hidden"/>
                                      </p:to>
                                    </p:set>
                                  </p:childTnLst>
                                </p:cTn>
                              </p:par>
                              <p:par>
                                <p:cTn id="189" presetID="3" presetClass="exit" presetSubtype="10" fill="hold" grpId="1" nodeType="withEffect">
                                  <p:stCondLst>
                                    <p:cond delay="0"/>
                                  </p:stCondLst>
                                  <p:childTnLst>
                                    <p:animEffect transition="out" filter="blinds(horizontal)">
                                      <p:cBhvr>
                                        <p:cTn id="190" dur="500"/>
                                        <p:tgtEl>
                                          <p:spTgt spid="113"/>
                                        </p:tgtEl>
                                      </p:cBhvr>
                                    </p:animEffect>
                                    <p:set>
                                      <p:cBhvr>
                                        <p:cTn id="191" dur="1" fill="hold">
                                          <p:stCondLst>
                                            <p:cond delay="499"/>
                                          </p:stCondLst>
                                        </p:cTn>
                                        <p:tgtEl>
                                          <p:spTgt spid="113"/>
                                        </p:tgtEl>
                                        <p:attrNameLst>
                                          <p:attrName>style.visibility</p:attrName>
                                        </p:attrNameLst>
                                      </p:cBhvr>
                                      <p:to>
                                        <p:strVal val="hidden"/>
                                      </p:to>
                                    </p:set>
                                  </p:childTnLst>
                                </p:cTn>
                              </p:par>
                              <p:par>
                                <p:cTn id="192" presetID="3" presetClass="exit" presetSubtype="10" fill="hold" nodeType="withEffect">
                                  <p:stCondLst>
                                    <p:cond delay="0"/>
                                  </p:stCondLst>
                                  <p:childTnLst>
                                    <p:animEffect transition="out" filter="blinds(horizontal)">
                                      <p:cBhvr>
                                        <p:cTn id="193" dur="500"/>
                                        <p:tgtEl>
                                          <p:spTgt spid="114"/>
                                        </p:tgtEl>
                                      </p:cBhvr>
                                    </p:animEffect>
                                    <p:set>
                                      <p:cBhvr>
                                        <p:cTn id="194" dur="1" fill="hold">
                                          <p:stCondLst>
                                            <p:cond delay="499"/>
                                          </p:stCondLst>
                                        </p:cTn>
                                        <p:tgtEl>
                                          <p:spTgt spid="114"/>
                                        </p:tgtEl>
                                        <p:attrNameLst>
                                          <p:attrName>style.visibility</p:attrName>
                                        </p:attrNameLst>
                                      </p:cBhvr>
                                      <p:to>
                                        <p:strVal val="hidden"/>
                                      </p:to>
                                    </p:set>
                                  </p:childTnLst>
                                </p:cTn>
                              </p:par>
                              <p:par>
                                <p:cTn id="195" presetID="3" presetClass="exit" presetSubtype="10" fill="hold" nodeType="withEffect">
                                  <p:stCondLst>
                                    <p:cond delay="0"/>
                                  </p:stCondLst>
                                  <p:childTnLst>
                                    <p:animEffect transition="out" filter="blinds(horizontal)">
                                      <p:cBhvr>
                                        <p:cTn id="196" dur="500"/>
                                        <p:tgtEl>
                                          <p:spTgt spid="117"/>
                                        </p:tgtEl>
                                      </p:cBhvr>
                                    </p:animEffect>
                                    <p:set>
                                      <p:cBhvr>
                                        <p:cTn id="197" dur="1" fill="hold">
                                          <p:stCondLst>
                                            <p:cond delay="499"/>
                                          </p:stCondLst>
                                        </p:cTn>
                                        <p:tgtEl>
                                          <p:spTgt spid="117"/>
                                        </p:tgtEl>
                                        <p:attrNameLst>
                                          <p:attrName>style.visibility</p:attrName>
                                        </p:attrNameLst>
                                      </p:cBhvr>
                                      <p:to>
                                        <p:strVal val="hidden"/>
                                      </p:to>
                                    </p:set>
                                  </p:childTnLst>
                                </p:cTn>
                              </p:par>
                              <p:par>
                                <p:cTn id="198" presetID="3" presetClass="exit" presetSubtype="10" fill="hold" nodeType="withEffect">
                                  <p:stCondLst>
                                    <p:cond delay="0"/>
                                  </p:stCondLst>
                                  <p:childTnLst>
                                    <p:animEffect transition="out" filter="blinds(horizontal)">
                                      <p:cBhvr>
                                        <p:cTn id="199" dur="500"/>
                                        <p:tgtEl>
                                          <p:spTgt spid="120"/>
                                        </p:tgtEl>
                                      </p:cBhvr>
                                    </p:animEffect>
                                    <p:set>
                                      <p:cBhvr>
                                        <p:cTn id="200" dur="1" fill="hold">
                                          <p:stCondLst>
                                            <p:cond delay="499"/>
                                          </p:stCondLst>
                                        </p:cTn>
                                        <p:tgtEl>
                                          <p:spTgt spid="120"/>
                                        </p:tgtEl>
                                        <p:attrNameLst>
                                          <p:attrName>style.visibility</p:attrName>
                                        </p:attrNameLst>
                                      </p:cBhvr>
                                      <p:to>
                                        <p:strVal val="hidden"/>
                                      </p:to>
                                    </p:set>
                                  </p:childTnLst>
                                </p:cTn>
                              </p:par>
                              <p:par>
                                <p:cTn id="201" presetID="3" presetClass="exit" presetSubtype="10" fill="hold" nodeType="withEffect">
                                  <p:stCondLst>
                                    <p:cond delay="0"/>
                                  </p:stCondLst>
                                  <p:childTnLst>
                                    <p:animEffect transition="out" filter="blinds(horizontal)">
                                      <p:cBhvr>
                                        <p:cTn id="202" dur="500"/>
                                        <p:tgtEl>
                                          <p:spTgt spid="123"/>
                                        </p:tgtEl>
                                      </p:cBhvr>
                                    </p:animEffect>
                                    <p:set>
                                      <p:cBhvr>
                                        <p:cTn id="203" dur="1" fill="hold">
                                          <p:stCondLst>
                                            <p:cond delay="499"/>
                                          </p:stCondLst>
                                        </p:cTn>
                                        <p:tgtEl>
                                          <p:spTgt spid="123"/>
                                        </p:tgtEl>
                                        <p:attrNameLst>
                                          <p:attrName>style.visibility</p:attrName>
                                        </p:attrNameLst>
                                      </p:cBhvr>
                                      <p:to>
                                        <p:strVal val="hidden"/>
                                      </p:to>
                                    </p:set>
                                  </p:childTnLst>
                                </p:cTn>
                              </p:par>
                              <p:par>
                                <p:cTn id="204" presetID="3" presetClass="exit" presetSubtype="10" fill="hold" nodeType="withEffect">
                                  <p:stCondLst>
                                    <p:cond delay="0"/>
                                  </p:stCondLst>
                                  <p:childTnLst>
                                    <p:animEffect transition="out" filter="blinds(horizontal)">
                                      <p:cBhvr>
                                        <p:cTn id="205" dur="500"/>
                                        <p:tgtEl>
                                          <p:spTgt spid="130"/>
                                        </p:tgtEl>
                                      </p:cBhvr>
                                    </p:animEffect>
                                    <p:set>
                                      <p:cBhvr>
                                        <p:cTn id="206" dur="1" fill="hold">
                                          <p:stCondLst>
                                            <p:cond delay="499"/>
                                          </p:stCondLst>
                                        </p:cTn>
                                        <p:tgtEl>
                                          <p:spTgt spid="130"/>
                                        </p:tgtEl>
                                        <p:attrNameLst>
                                          <p:attrName>style.visibility</p:attrName>
                                        </p:attrNameLst>
                                      </p:cBhvr>
                                      <p:to>
                                        <p:strVal val="hidden"/>
                                      </p:to>
                                    </p:set>
                                  </p:childTnLst>
                                </p:cTn>
                              </p:par>
                              <p:par>
                                <p:cTn id="207" presetID="3" presetClass="exit" presetSubtype="10" fill="hold" grpId="0" nodeType="withEffect">
                                  <p:stCondLst>
                                    <p:cond delay="0"/>
                                  </p:stCondLst>
                                  <p:childTnLst>
                                    <p:animEffect transition="out" filter="blinds(horizontal)">
                                      <p:cBhvr>
                                        <p:cTn id="208" dur="500"/>
                                        <p:tgtEl>
                                          <p:spTgt spid="131"/>
                                        </p:tgtEl>
                                      </p:cBhvr>
                                    </p:animEffect>
                                    <p:set>
                                      <p:cBhvr>
                                        <p:cTn id="209" dur="1" fill="hold">
                                          <p:stCondLst>
                                            <p:cond delay="499"/>
                                          </p:stCondLst>
                                        </p:cTn>
                                        <p:tgtEl>
                                          <p:spTgt spid="131"/>
                                        </p:tgtEl>
                                        <p:attrNameLst>
                                          <p:attrName>style.visibility</p:attrName>
                                        </p:attrNameLst>
                                      </p:cBhvr>
                                      <p:to>
                                        <p:strVal val="hidden"/>
                                      </p:to>
                                    </p:set>
                                  </p:childTnLst>
                                </p:cTn>
                              </p:par>
                              <p:par>
                                <p:cTn id="210" presetID="3" presetClass="exit" presetSubtype="10" fill="hold" nodeType="withEffect">
                                  <p:stCondLst>
                                    <p:cond delay="0"/>
                                  </p:stCondLst>
                                  <p:childTnLst>
                                    <p:animEffect transition="out" filter="blinds(horizontal)">
                                      <p:cBhvr>
                                        <p:cTn id="211" dur="500"/>
                                        <p:tgtEl>
                                          <p:spTgt spid="133"/>
                                        </p:tgtEl>
                                      </p:cBhvr>
                                    </p:animEffect>
                                    <p:set>
                                      <p:cBhvr>
                                        <p:cTn id="212" dur="1" fill="hold">
                                          <p:stCondLst>
                                            <p:cond delay="499"/>
                                          </p:stCondLst>
                                        </p:cTn>
                                        <p:tgtEl>
                                          <p:spTgt spid="133"/>
                                        </p:tgtEl>
                                        <p:attrNameLst>
                                          <p:attrName>style.visibility</p:attrName>
                                        </p:attrNameLst>
                                      </p:cBhvr>
                                      <p:to>
                                        <p:strVal val="hidden"/>
                                      </p:to>
                                    </p:set>
                                  </p:childTnLst>
                                </p:cTn>
                              </p:par>
                              <p:par>
                                <p:cTn id="213" presetID="3" presetClass="exit" presetSubtype="10" fill="hold" grpId="1" nodeType="withEffect">
                                  <p:stCondLst>
                                    <p:cond delay="0"/>
                                  </p:stCondLst>
                                  <p:childTnLst>
                                    <p:animEffect transition="out" filter="blinds(horizontal)">
                                      <p:cBhvr>
                                        <p:cTn id="214" dur="500"/>
                                        <p:tgtEl>
                                          <p:spTgt spid="134"/>
                                        </p:tgtEl>
                                      </p:cBhvr>
                                    </p:animEffect>
                                    <p:set>
                                      <p:cBhvr>
                                        <p:cTn id="215" dur="1" fill="hold">
                                          <p:stCondLst>
                                            <p:cond delay="499"/>
                                          </p:stCondLst>
                                        </p:cTn>
                                        <p:tgtEl>
                                          <p:spTgt spid="134"/>
                                        </p:tgtEl>
                                        <p:attrNameLst>
                                          <p:attrName>style.visibility</p:attrName>
                                        </p:attrNameLst>
                                      </p:cBhvr>
                                      <p:to>
                                        <p:strVal val="hidden"/>
                                      </p:to>
                                    </p:set>
                                  </p:childTnLst>
                                </p:cTn>
                              </p:par>
                              <p:par>
                                <p:cTn id="216" presetID="3" presetClass="exit" presetSubtype="10" fill="hold" grpId="1" nodeType="withEffect">
                                  <p:stCondLst>
                                    <p:cond delay="0"/>
                                  </p:stCondLst>
                                  <p:childTnLst>
                                    <p:animEffect transition="out" filter="blinds(horizontal)">
                                      <p:cBhvr>
                                        <p:cTn id="217" dur="500"/>
                                        <p:tgtEl>
                                          <p:spTgt spid="135"/>
                                        </p:tgtEl>
                                      </p:cBhvr>
                                    </p:animEffect>
                                    <p:set>
                                      <p:cBhvr>
                                        <p:cTn id="218" dur="1" fill="hold">
                                          <p:stCondLst>
                                            <p:cond delay="499"/>
                                          </p:stCondLst>
                                        </p:cTn>
                                        <p:tgtEl>
                                          <p:spTgt spid="135"/>
                                        </p:tgtEl>
                                        <p:attrNameLst>
                                          <p:attrName>style.visibility</p:attrName>
                                        </p:attrNameLst>
                                      </p:cBhvr>
                                      <p:to>
                                        <p:strVal val="hidden"/>
                                      </p:to>
                                    </p:set>
                                  </p:childTnLst>
                                </p:cTn>
                              </p:par>
                              <p:par>
                                <p:cTn id="219" presetID="3" presetClass="exit" presetSubtype="10" fill="hold" nodeType="withEffect">
                                  <p:stCondLst>
                                    <p:cond delay="0"/>
                                  </p:stCondLst>
                                  <p:childTnLst>
                                    <p:animEffect transition="out" filter="blinds(horizontal)">
                                      <p:cBhvr>
                                        <p:cTn id="220" dur="500"/>
                                        <p:tgtEl>
                                          <p:spTgt spid="136"/>
                                        </p:tgtEl>
                                      </p:cBhvr>
                                    </p:animEffect>
                                    <p:set>
                                      <p:cBhvr>
                                        <p:cTn id="221" dur="1" fill="hold">
                                          <p:stCondLst>
                                            <p:cond delay="499"/>
                                          </p:stCondLst>
                                        </p:cTn>
                                        <p:tgtEl>
                                          <p:spTgt spid="136"/>
                                        </p:tgtEl>
                                        <p:attrNameLst>
                                          <p:attrName>style.visibility</p:attrName>
                                        </p:attrNameLst>
                                      </p:cBhvr>
                                      <p:to>
                                        <p:strVal val="hidden"/>
                                      </p:to>
                                    </p:set>
                                  </p:childTnLst>
                                </p:cTn>
                              </p:par>
                              <p:par>
                                <p:cTn id="222" presetID="3" presetClass="exit" presetSubtype="10" fill="hold" grpId="1" nodeType="withEffect">
                                  <p:stCondLst>
                                    <p:cond delay="0"/>
                                  </p:stCondLst>
                                  <p:childTnLst>
                                    <p:animEffect transition="out" filter="blinds(horizontal)">
                                      <p:cBhvr>
                                        <p:cTn id="223" dur="500"/>
                                        <p:tgtEl>
                                          <p:spTgt spid="137"/>
                                        </p:tgtEl>
                                      </p:cBhvr>
                                    </p:animEffect>
                                    <p:set>
                                      <p:cBhvr>
                                        <p:cTn id="224" dur="1" fill="hold">
                                          <p:stCondLst>
                                            <p:cond delay="499"/>
                                          </p:stCondLst>
                                        </p:cTn>
                                        <p:tgtEl>
                                          <p:spTgt spid="137"/>
                                        </p:tgtEl>
                                        <p:attrNameLst>
                                          <p:attrName>style.visibility</p:attrName>
                                        </p:attrNameLst>
                                      </p:cBhvr>
                                      <p:to>
                                        <p:strVal val="hidden"/>
                                      </p:to>
                                    </p:set>
                                  </p:childTnLst>
                                </p:cTn>
                              </p:par>
                              <p:par>
                                <p:cTn id="225" presetID="3" presetClass="exit" presetSubtype="10" fill="hold" nodeType="withEffect">
                                  <p:stCondLst>
                                    <p:cond delay="0"/>
                                  </p:stCondLst>
                                  <p:childTnLst>
                                    <p:animEffect transition="out" filter="blinds(horizontal)">
                                      <p:cBhvr>
                                        <p:cTn id="226" dur="500"/>
                                        <p:tgtEl>
                                          <p:spTgt spid="138"/>
                                        </p:tgtEl>
                                      </p:cBhvr>
                                    </p:animEffect>
                                    <p:set>
                                      <p:cBhvr>
                                        <p:cTn id="227" dur="1" fill="hold">
                                          <p:stCondLst>
                                            <p:cond delay="499"/>
                                          </p:stCondLst>
                                        </p:cTn>
                                        <p:tgtEl>
                                          <p:spTgt spid="138"/>
                                        </p:tgtEl>
                                        <p:attrNameLst>
                                          <p:attrName>style.visibility</p:attrName>
                                        </p:attrNameLst>
                                      </p:cBhvr>
                                      <p:to>
                                        <p:strVal val="hidden"/>
                                      </p:to>
                                    </p:set>
                                  </p:childTnLst>
                                </p:cTn>
                              </p:par>
                              <p:par>
                                <p:cTn id="228" presetID="3" presetClass="exit" presetSubtype="10" fill="hold" grpId="1" nodeType="withEffect">
                                  <p:stCondLst>
                                    <p:cond delay="0"/>
                                  </p:stCondLst>
                                  <p:childTnLst>
                                    <p:animEffect transition="out" filter="blinds(horizontal)">
                                      <p:cBhvr>
                                        <p:cTn id="229" dur="500"/>
                                        <p:tgtEl>
                                          <p:spTgt spid="139"/>
                                        </p:tgtEl>
                                      </p:cBhvr>
                                    </p:animEffect>
                                    <p:set>
                                      <p:cBhvr>
                                        <p:cTn id="230" dur="1" fill="hold">
                                          <p:stCondLst>
                                            <p:cond delay="499"/>
                                          </p:stCondLst>
                                        </p:cTn>
                                        <p:tgtEl>
                                          <p:spTgt spid="139"/>
                                        </p:tgtEl>
                                        <p:attrNameLst>
                                          <p:attrName>style.visibility</p:attrName>
                                        </p:attrNameLst>
                                      </p:cBhvr>
                                      <p:to>
                                        <p:strVal val="hidden"/>
                                      </p:to>
                                    </p:set>
                                  </p:childTnLst>
                                </p:cTn>
                              </p:par>
                              <p:par>
                                <p:cTn id="231" presetID="3" presetClass="exit" presetSubtype="10" fill="hold" nodeType="withEffect">
                                  <p:stCondLst>
                                    <p:cond delay="0"/>
                                  </p:stCondLst>
                                  <p:childTnLst>
                                    <p:animEffect transition="out" filter="blinds(horizontal)">
                                      <p:cBhvr>
                                        <p:cTn id="232" dur="500"/>
                                        <p:tgtEl>
                                          <p:spTgt spid="140"/>
                                        </p:tgtEl>
                                      </p:cBhvr>
                                    </p:animEffect>
                                    <p:set>
                                      <p:cBhvr>
                                        <p:cTn id="233" dur="1" fill="hold">
                                          <p:stCondLst>
                                            <p:cond delay="499"/>
                                          </p:stCondLst>
                                        </p:cTn>
                                        <p:tgtEl>
                                          <p:spTgt spid="140"/>
                                        </p:tgtEl>
                                        <p:attrNameLst>
                                          <p:attrName>style.visibility</p:attrName>
                                        </p:attrNameLst>
                                      </p:cBhvr>
                                      <p:to>
                                        <p:strVal val="hidden"/>
                                      </p:to>
                                    </p:set>
                                  </p:childTnLst>
                                </p:cTn>
                              </p:par>
                              <p:par>
                                <p:cTn id="234" presetID="3" presetClass="exit" presetSubtype="10" fill="hold" grpId="1" nodeType="withEffect">
                                  <p:stCondLst>
                                    <p:cond delay="0"/>
                                  </p:stCondLst>
                                  <p:childTnLst>
                                    <p:animEffect transition="out" filter="blinds(horizontal)">
                                      <p:cBhvr>
                                        <p:cTn id="235" dur="500"/>
                                        <p:tgtEl>
                                          <p:spTgt spid="141"/>
                                        </p:tgtEl>
                                      </p:cBhvr>
                                    </p:animEffect>
                                    <p:set>
                                      <p:cBhvr>
                                        <p:cTn id="236" dur="1" fill="hold">
                                          <p:stCondLst>
                                            <p:cond delay="499"/>
                                          </p:stCondLst>
                                        </p:cTn>
                                        <p:tgtEl>
                                          <p:spTgt spid="141"/>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grpId="0" nodeType="clickEffect">
                                  <p:stCondLst>
                                    <p:cond delay="0"/>
                                  </p:stCondLst>
                                  <p:childTnLst>
                                    <p:set>
                                      <p:cBhvr>
                                        <p:cTn id="240" dur="1" fill="hold">
                                          <p:stCondLst>
                                            <p:cond delay="0"/>
                                          </p:stCondLst>
                                        </p:cTn>
                                        <p:tgtEl>
                                          <p:spTgt spid="142"/>
                                        </p:tgtEl>
                                        <p:attrNameLst>
                                          <p:attrName>style.visibility</p:attrName>
                                        </p:attrNameLst>
                                      </p:cBhvr>
                                      <p:to>
                                        <p:strVal val="visible"/>
                                      </p:to>
                                    </p:set>
                                    <p:animEffect transition="in" filter="blinds(horizontal)">
                                      <p:cBhvr>
                                        <p:cTn id="24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5" grpId="0" animBg="1"/>
      <p:bldP spid="56" grpId="0" animBg="1"/>
      <p:bldP spid="57" grpId="0" animBg="1"/>
      <p:bldP spid="58" grpId="0" animBg="1"/>
      <p:bldP spid="59" grpId="0" animBg="1"/>
      <p:bldP spid="66" grpId="0" animBg="1"/>
      <p:bldP spid="67" grpId="0" animBg="1"/>
      <p:bldP spid="68" grpId="0" animBg="1"/>
      <p:bldP spid="69" grpId="0" animBg="1"/>
      <p:bldP spid="77" grpId="0" animBg="1"/>
      <p:bldP spid="78" grpId="0" animBg="1"/>
      <p:bldP spid="79" grpId="0" animBg="1"/>
      <p:bldP spid="80" grpId="0" animBg="1"/>
      <p:bldP spid="92" grpId="0" animBg="1"/>
      <p:bldP spid="110" grpId="0"/>
      <p:bldP spid="110" grpId="1"/>
      <p:bldP spid="90" grpId="0" animBg="1"/>
      <p:bldP spid="90" grpId="1" animBg="1"/>
      <p:bldP spid="91" grpId="0" animBg="1"/>
      <p:bldP spid="91" grpId="1" animBg="1"/>
      <p:bldP spid="112" grpId="0" animBg="1"/>
      <p:bldP spid="112" grpId="1" animBg="1"/>
      <p:bldP spid="113" grpId="0" animBg="1"/>
      <p:bldP spid="113" grpId="1" animBg="1"/>
      <p:bldP spid="131" grpId="0" animBg="1"/>
      <p:bldP spid="134" grpId="0" animBg="1"/>
      <p:bldP spid="134" grpId="1" animBg="1"/>
      <p:bldP spid="135" grpId="0" animBg="1"/>
      <p:bldP spid="135" grpId="1" animBg="1"/>
      <p:bldP spid="137" grpId="0" animBg="1"/>
      <p:bldP spid="137" grpId="1" animBg="1"/>
      <p:bldP spid="139" grpId="0" animBg="1"/>
      <p:bldP spid="139" grpId="1" animBg="1"/>
      <p:bldP spid="141" grpId="0"/>
      <p:bldP spid="141" grpId="1"/>
      <p:bldP spid="1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p>
            <a:fld id="{52A78BE1-7DD2-47DE-8861-6E0C06A559C7}" type="slidenum">
              <a:rPr lang="en-US" smtClean="0">
                <a:solidFill>
                  <a:schemeClr val="tx1"/>
                </a:solidFill>
              </a:rPr>
              <a:pPr/>
              <a:t>38</a:t>
            </a:fld>
            <a:endParaRPr lang="en-US" dirty="0" smtClean="0">
              <a:solidFill>
                <a:schemeClr val="tx1"/>
              </a:solidFill>
            </a:endParaRPr>
          </a:p>
        </p:txBody>
      </p:sp>
      <p:sp>
        <p:nvSpPr>
          <p:cNvPr id="8" name="Title 7"/>
          <p:cNvSpPr>
            <a:spLocks noGrp="1"/>
          </p:cNvSpPr>
          <p:nvPr>
            <p:ph type="title"/>
          </p:nvPr>
        </p:nvSpPr>
        <p:spPr>
          <a:xfrm>
            <a:off x="1066800" y="152400"/>
            <a:ext cx="6707188" cy="655637"/>
          </a:xfrm>
        </p:spPr>
        <p:txBody>
          <a:bodyPr>
            <a:normAutofit fontScale="90000"/>
          </a:bodyPr>
          <a:lstStyle/>
          <a:p>
            <a:pPr algn="ctr">
              <a:defRPr/>
            </a:pPr>
            <a:r>
              <a:rPr lang="en-US" sz="3400" b="1" dirty="0" smtClean="0"/>
              <a:t>SIGMA</a:t>
            </a:r>
            <a:br>
              <a:rPr lang="en-US" sz="3400" b="1" dirty="0" smtClean="0"/>
            </a:br>
            <a:r>
              <a:rPr lang="en-US" sz="1800" b="1" dirty="0" smtClean="0"/>
              <a:t>[</a:t>
            </a:r>
            <a:r>
              <a:rPr lang="en-US" sz="1800" dirty="0" err="1" smtClean="0"/>
              <a:t>Mongiovi</a:t>
            </a:r>
            <a:r>
              <a:rPr lang="en-US" sz="1800" dirty="0" smtClean="0"/>
              <a:t> et. al., J. </a:t>
            </a:r>
            <a:r>
              <a:rPr lang="en-US" sz="1800" dirty="0" err="1" smtClean="0"/>
              <a:t>Bio.and</a:t>
            </a:r>
            <a:r>
              <a:rPr lang="en-US" sz="1800" dirty="0" smtClean="0"/>
              <a:t> Comp. Biology ’10</a:t>
            </a:r>
            <a:r>
              <a:rPr lang="en-US" sz="1800" b="1" dirty="0" smtClean="0"/>
              <a:t>]</a:t>
            </a:r>
            <a:endParaRPr lang="en-US" sz="1800" b="1" dirty="0"/>
          </a:p>
        </p:txBody>
      </p:sp>
      <p:sp>
        <p:nvSpPr>
          <p:cNvPr id="54277" name="Content Placeholder 6"/>
          <p:cNvSpPr>
            <a:spLocks noGrp="1"/>
          </p:cNvSpPr>
          <p:nvPr>
            <p:ph sz="quarter" idx="1"/>
          </p:nvPr>
        </p:nvSpPr>
        <p:spPr>
          <a:xfrm>
            <a:off x="457200" y="1219200"/>
            <a:ext cx="7927975" cy="915987"/>
          </a:xfrm>
        </p:spPr>
        <p:txBody>
          <a:bodyPr/>
          <a:lstStyle/>
          <a:p>
            <a:pPr marL="396875" lvl="0" indent="-396875" algn="just" defTabSz="914363">
              <a:lnSpc>
                <a:spcPct val="90000"/>
              </a:lnSpc>
              <a:buBlip>
                <a:blip r:embed="rId4"/>
              </a:buBlip>
            </a:pPr>
            <a:r>
              <a:rPr lang="en-US" sz="2200" dirty="0" smtClean="0"/>
              <a:t>Find all subgraph matches that allows up to r edge deletions.</a:t>
            </a:r>
          </a:p>
          <a:p>
            <a:pPr algn="just">
              <a:buFont typeface="Wingdings" pitchFamily="2" charset="2"/>
              <a:buChar char="v"/>
            </a:pPr>
            <a:endParaRPr lang="en-US" sz="1200" dirty="0" smtClean="0"/>
          </a:p>
        </p:txBody>
      </p:sp>
      <p:sp>
        <p:nvSpPr>
          <p:cNvPr id="142" name="Content Placeholder 6"/>
          <p:cNvSpPr txBox="1">
            <a:spLocks/>
          </p:cNvSpPr>
          <p:nvPr/>
        </p:nvSpPr>
        <p:spPr bwMode="auto">
          <a:xfrm>
            <a:off x="455613" y="2133600"/>
            <a:ext cx="7927975" cy="4192588"/>
          </a:xfrm>
          <a:prstGeom prst="rect">
            <a:avLst/>
          </a:prstGeom>
          <a:noFill/>
          <a:ln w="9525">
            <a:noFill/>
            <a:miter lim="800000"/>
            <a:headEnd/>
            <a:tailEnd/>
          </a:ln>
        </p:spPr>
        <p:txBody>
          <a:bodyPr>
            <a:normAutofit/>
          </a:bodyPr>
          <a:lstStyle/>
          <a:p>
            <a:pPr marL="396875" lvl="0" indent="-396875" algn="just" defTabSz="914363">
              <a:lnSpc>
                <a:spcPct val="90000"/>
              </a:lnSpc>
              <a:spcBef>
                <a:spcPct val="20000"/>
              </a:spcBef>
              <a:buBlip>
                <a:blip r:embed="rId4"/>
              </a:buBlip>
            </a:pPr>
            <a:r>
              <a:rPr lang="en-US" sz="2400" b="1" kern="0" dirty="0" smtClean="0">
                <a:latin typeface="+mn-lt"/>
                <a:ea typeface="+mn-ea"/>
                <a:sym typeface="Century Schoolbook" pitchFamily="18" charset="0"/>
              </a:rPr>
              <a:t>Set </a:t>
            </a:r>
            <a:r>
              <a:rPr lang="en-US" sz="2400" b="1" kern="0" dirty="0">
                <a:latin typeface="+mn-lt"/>
                <a:ea typeface="+mn-ea"/>
                <a:sym typeface="Century Schoolbook" pitchFamily="18" charset="0"/>
              </a:rPr>
              <a:t>Cover Based Method</a:t>
            </a:r>
            <a:r>
              <a:rPr lang="en-US" sz="2400" b="1" kern="0" dirty="0" smtClean="0">
                <a:latin typeface="+mn-lt"/>
                <a:ea typeface="+mn-ea"/>
                <a:sym typeface="Century Schoolbook" pitchFamily="18" charset="0"/>
              </a:rPr>
              <a:t>:</a:t>
            </a:r>
          </a:p>
          <a:p>
            <a:pPr marL="396875" lvl="0" indent="-396875" algn="just" defTabSz="914363">
              <a:lnSpc>
                <a:spcPct val="90000"/>
              </a:lnSpc>
              <a:spcBef>
                <a:spcPct val="20000"/>
              </a:spcBef>
              <a:buBlip>
                <a:blip r:embed="rId4"/>
              </a:buBlip>
            </a:pPr>
            <a:endParaRPr lang="en-US" sz="2400" b="1" kern="0" dirty="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Index </a:t>
            </a:r>
            <a:r>
              <a:rPr lang="en-US" sz="2400" kern="0" dirty="0">
                <a:latin typeface="+mn-lt"/>
                <a:ea typeface="+mn-ea"/>
                <a:sym typeface="Century Schoolbook" pitchFamily="18" charset="0"/>
              </a:rPr>
              <a:t>the data graph and query graph using local features</a:t>
            </a:r>
            <a:r>
              <a:rPr lang="en-US" sz="2400" kern="0" dirty="0" smtClean="0">
                <a:latin typeface="+mn-lt"/>
                <a:ea typeface="+mn-ea"/>
                <a:sym typeface="Century Schoolbook" pitchFamily="18" charset="0"/>
              </a:rPr>
              <a:t>.</a:t>
            </a:r>
          </a:p>
          <a:p>
            <a:pPr marL="914400" lvl="1" indent="-396875" defTabSz="914363">
              <a:lnSpc>
                <a:spcPct val="90000"/>
              </a:lnSpc>
              <a:spcBef>
                <a:spcPct val="20000"/>
              </a:spcBef>
              <a:buBlip>
                <a:blip r:embed="rId5"/>
              </a:buBlip>
            </a:pPr>
            <a:endParaRPr lang="en-US" sz="2400" kern="0" dirty="0" smtClean="0">
              <a:latin typeface="+mn-lt"/>
              <a:ea typeface="+mn-ea"/>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j-lt"/>
                <a:sym typeface="Century Schoolbook" pitchFamily="18" charset="0"/>
              </a:rPr>
              <a:t>Identify </a:t>
            </a:r>
            <a:r>
              <a:rPr lang="en-US" sz="2400" kern="0" dirty="0">
                <a:latin typeface="+mj-lt"/>
                <a:sym typeface="Century Schoolbook" pitchFamily="18" charset="0"/>
              </a:rPr>
              <a:t>the features present in the query graph but missing from the data </a:t>
            </a:r>
            <a:r>
              <a:rPr lang="en-US" sz="2400" kern="0" dirty="0" smtClean="0">
                <a:latin typeface="+mj-lt"/>
                <a:sym typeface="Century Schoolbook" pitchFamily="18" charset="0"/>
              </a:rPr>
              <a:t>graph.</a:t>
            </a:r>
          </a:p>
          <a:p>
            <a:pPr marL="914400" lvl="1" indent="-396875" defTabSz="914363">
              <a:lnSpc>
                <a:spcPct val="90000"/>
              </a:lnSpc>
              <a:spcBef>
                <a:spcPct val="20000"/>
              </a:spcBef>
              <a:buBlip>
                <a:blip r:embed="rId5"/>
              </a:buBlip>
            </a:pPr>
            <a:endParaRPr lang="en-US" sz="2400" kern="0" dirty="0" smtClean="0">
              <a:latin typeface="+mj-lt"/>
              <a:ea typeface="+mn-ea"/>
              <a:sym typeface="Century Schoolbook" pitchFamily="18" charset="0"/>
            </a:endParaRPr>
          </a:p>
          <a:p>
            <a:pPr marL="914400" lvl="1" indent="-396875" defTabSz="914363">
              <a:lnSpc>
                <a:spcPct val="90000"/>
              </a:lnSpc>
              <a:spcBef>
                <a:spcPct val="20000"/>
              </a:spcBef>
              <a:buBlip>
                <a:blip r:embed="rId5"/>
              </a:buBlip>
            </a:pPr>
            <a:r>
              <a:rPr lang="en-US" sz="2400" kern="0" dirty="0" smtClean="0">
                <a:latin typeface="+mn-lt"/>
                <a:ea typeface="+mn-ea"/>
                <a:sym typeface="Century Schoolbook" pitchFamily="18" charset="0"/>
              </a:rPr>
              <a:t>Is </a:t>
            </a:r>
            <a:r>
              <a:rPr lang="en-US" sz="2400" kern="0" dirty="0">
                <a:latin typeface="+mn-lt"/>
                <a:ea typeface="+mn-ea"/>
                <a:sym typeface="Century Schoolbook" pitchFamily="18" charset="0"/>
              </a:rPr>
              <a:t>it possible to cover all the missing features by using a maximum of r edges from the query graph?</a:t>
            </a:r>
          </a:p>
          <a:p>
            <a:pPr marL="274638" indent="-274638" algn="just" defTabSz="0" eaLnBrk="0" hangingPunct="0">
              <a:spcBef>
                <a:spcPts val="600"/>
              </a:spcBef>
              <a:buClr>
                <a:schemeClr val="accent1"/>
              </a:buClr>
              <a:buSzPct val="70000"/>
              <a:defRPr/>
            </a:pPr>
            <a:endParaRPr lang="en-US" sz="2400" kern="0" dirty="0">
              <a:latin typeface="+mn-lt"/>
              <a:ea typeface="+mn-ea"/>
              <a:sym typeface="Century Schoolbook" pitchFamily="18" charset="0"/>
            </a:endParaRPr>
          </a:p>
          <a:p>
            <a:pPr marL="274638" indent="-274638" algn="just" defTabSz="0" eaLnBrk="0" hangingPunct="0">
              <a:spcBef>
                <a:spcPts val="600"/>
              </a:spcBef>
              <a:buClr>
                <a:schemeClr val="accent1"/>
              </a:buClr>
              <a:buSzPct val="70000"/>
              <a:defRPr/>
            </a:pPr>
            <a:endParaRPr lang="en-US" sz="1100" kern="0" dirty="0">
              <a:latin typeface="+mn-lt"/>
              <a:ea typeface="+mn-ea"/>
              <a:sym typeface="Century Schoolbook" pitchFamily="18" charset="0"/>
            </a:endParaRPr>
          </a:p>
        </p:txBody>
      </p:sp>
      <p:pic>
        <p:nvPicPr>
          <p:cNvPr id="9"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linds(horizontal)">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0"/>
          </p:nvPr>
        </p:nvSpPr>
        <p:spPr>
          <a:noFill/>
        </p:spPr>
        <p:txBody>
          <a:bodyPr/>
          <a:lstStyle/>
          <a:p>
            <a:fld id="{37808341-9B18-4A4A-9D16-2103267EC2BE}" type="slidenum">
              <a:rPr lang="en-US" altLang="en-US" smtClean="0">
                <a:solidFill>
                  <a:schemeClr val="tx1"/>
                </a:solidFill>
              </a:rPr>
              <a:pPr/>
              <a:t>39</a:t>
            </a:fld>
            <a:endParaRPr lang="en-US" sz="1800" b="0" dirty="0" smtClean="0">
              <a:solidFill>
                <a:schemeClr val="tx1"/>
              </a:solidFill>
            </a:endParaRPr>
          </a:p>
        </p:txBody>
      </p:sp>
      <p:sp>
        <p:nvSpPr>
          <p:cNvPr id="55300" name="Title 1"/>
          <p:cNvSpPr>
            <a:spLocks noGrp="1" noChangeArrowheads="1"/>
          </p:cNvSpPr>
          <p:nvPr>
            <p:ph type="title" idx="4294967295"/>
          </p:nvPr>
        </p:nvSpPr>
        <p:spPr>
          <a:xfrm>
            <a:off x="685800" y="152400"/>
            <a:ext cx="7696200" cy="685800"/>
          </a:xfrm>
        </p:spPr>
        <p:txBody>
          <a:bodyPr>
            <a:normAutofit fontScale="90000"/>
          </a:bodyPr>
          <a:lstStyle/>
          <a:p>
            <a:pPr algn="ctr" eaLnBrk="1" hangingPunct="1"/>
            <a:r>
              <a:rPr lang="en-US" altLang="zh-CN" sz="3200" b="1" dirty="0" smtClean="0">
                <a:ea typeface="华文新魏" pitchFamily="2" charset="-122"/>
              </a:rPr>
              <a:t>Motivation (NESS)</a:t>
            </a:r>
            <a:br>
              <a:rPr lang="en-US" altLang="zh-CN" sz="3200" b="1" dirty="0" smtClean="0">
                <a:ea typeface="华文新魏" pitchFamily="2" charset="-122"/>
              </a:rPr>
            </a:br>
            <a:r>
              <a:rPr lang="en-US" sz="1800" b="1" dirty="0" smtClean="0"/>
              <a:t>[Khan et. al., SIGMOD ‘11]</a:t>
            </a:r>
            <a:endParaRPr lang="en-US" altLang="zh-CN" sz="1800" dirty="0" smtClean="0">
              <a:ea typeface="宋体" pitchFamily="2" charset="-122"/>
            </a:endParaRPr>
          </a:p>
        </p:txBody>
      </p:sp>
      <p:sp>
        <p:nvSpPr>
          <p:cNvPr id="55302" name="Content Placeholder 6"/>
          <p:cNvSpPr>
            <a:spLocks noGrp="1" noChangeArrowheads="1"/>
          </p:cNvSpPr>
          <p:nvPr>
            <p:ph sz="quarter" idx="1"/>
          </p:nvPr>
        </p:nvSpPr>
        <p:spPr>
          <a:xfrm>
            <a:off x="685800" y="1066800"/>
            <a:ext cx="7239000" cy="914400"/>
          </a:xfrm>
        </p:spPr>
        <p:txBody>
          <a:bodyPr/>
          <a:lstStyle/>
          <a:p>
            <a:pPr marL="396875" lvl="0" indent="-396875" algn="just" defTabSz="914363">
              <a:lnSpc>
                <a:spcPct val="90000"/>
              </a:lnSpc>
              <a:buBlip>
                <a:blip r:embed="rId3"/>
              </a:buBlip>
            </a:pPr>
            <a:r>
              <a:rPr lang="en-US" altLang="zh-CN" sz="2000" dirty="0" smtClean="0"/>
              <a:t>Which actors have appeared in both a “John Waters” movie and a “Steven Spielberg” movie?</a:t>
            </a:r>
          </a:p>
          <a:p>
            <a:pPr marL="274638" indent="-274638" algn="l" eaLnBrk="1" hangingPunct="1">
              <a:buFont typeface="Wingdings" pitchFamily="2" charset="2"/>
              <a:buChar char=""/>
            </a:pPr>
            <a:endParaRPr lang="en-US" altLang="zh-CN" dirty="0" smtClean="0"/>
          </a:p>
        </p:txBody>
      </p:sp>
      <p:sp>
        <p:nvSpPr>
          <p:cNvPr id="52230" name="Rectangle 29"/>
          <p:cNvSpPr>
            <a:spLocks noChangeArrowheads="1"/>
          </p:cNvSpPr>
          <p:nvPr/>
        </p:nvSpPr>
        <p:spPr bwMode="auto">
          <a:xfrm>
            <a:off x="3216275" y="3162300"/>
            <a:ext cx="1050925" cy="504825"/>
          </a:xfrm>
          <a:prstGeom prst="rect">
            <a:avLst/>
          </a:prstGeom>
          <a:solidFill>
            <a:srgbClr val="FFE6D6"/>
          </a:solidFill>
          <a:ln w="9525">
            <a:solidFill>
              <a:schemeClr val="accent2"/>
            </a:solidFill>
            <a:miter lim="800000"/>
            <a:headEnd/>
            <a:tailEnd/>
          </a:ln>
        </p:spPr>
        <p:txBody>
          <a:bodyPr anchor="ctr"/>
          <a:lstStyle/>
          <a:p>
            <a:pPr algn="ctr"/>
            <a:r>
              <a:rPr lang="en-US" sz="2000">
                <a:latin typeface="Times New Roman" pitchFamily="18" charset="0"/>
                <a:sym typeface="Times New Roman" pitchFamily="18" charset="0"/>
              </a:rPr>
              <a:t>Director</a:t>
            </a:r>
            <a:endParaRPr lang="en-US"/>
          </a:p>
        </p:txBody>
      </p:sp>
      <p:sp>
        <p:nvSpPr>
          <p:cNvPr id="52231" name="Rectangle 31"/>
          <p:cNvSpPr>
            <a:spLocks noChangeArrowheads="1"/>
          </p:cNvSpPr>
          <p:nvPr/>
        </p:nvSpPr>
        <p:spPr bwMode="auto">
          <a:xfrm>
            <a:off x="1973263" y="4387850"/>
            <a:ext cx="914400" cy="504825"/>
          </a:xfrm>
          <a:prstGeom prst="rect">
            <a:avLst/>
          </a:prstGeom>
          <a:solidFill>
            <a:srgbClr val="FFE6D6"/>
          </a:solidFill>
          <a:ln w="9525">
            <a:solidFill>
              <a:schemeClr val="accent2"/>
            </a:solidFill>
            <a:miter lim="800000"/>
            <a:headEnd/>
            <a:tailEnd/>
          </a:ln>
        </p:spPr>
        <p:txBody>
          <a:bodyPr anchor="ctr"/>
          <a:lstStyle/>
          <a:p>
            <a:pPr algn="ctr"/>
            <a:r>
              <a:rPr lang="en-US" sz="2000">
                <a:latin typeface="Times New Roman" pitchFamily="18" charset="0"/>
                <a:sym typeface="Times New Roman" pitchFamily="18" charset="0"/>
              </a:rPr>
              <a:t>Movie</a:t>
            </a:r>
            <a:endParaRPr lang="en-US"/>
          </a:p>
        </p:txBody>
      </p:sp>
      <p:sp>
        <p:nvSpPr>
          <p:cNvPr id="52232" name="Oval 35"/>
          <p:cNvSpPr>
            <a:spLocks noChangeArrowheads="1"/>
          </p:cNvSpPr>
          <p:nvPr/>
        </p:nvSpPr>
        <p:spPr bwMode="auto">
          <a:xfrm>
            <a:off x="228600" y="2514600"/>
            <a:ext cx="1223963" cy="431800"/>
          </a:xfrm>
          <a:prstGeom prst="ellipse">
            <a:avLst/>
          </a:prstGeom>
          <a:solidFill>
            <a:srgbClr val="FFE6D6"/>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Name</a:t>
            </a:r>
            <a:endParaRPr lang="en-US"/>
          </a:p>
        </p:txBody>
      </p:sp>
      <p:sp>
        <p:nvSpPr>
          <p:cNvPr id="52233" name="Oval 39"/>
          <p:cNvSpPr>
            <a:spLocks noChangeArrowheads="1"/>
          </p:cNvSpPr>
          <p:nvPr/>
        </p:nvSpPr>
        <p:spPr bwMode="auto">
          <a:xfrm>
            <a:off x="1901825" y="5037138"/>
            <a:ext cx="1079500" cy="431800"/>
          </a:xfrm>
          <a:prstGeom prst="ellipse">
            <a:avLst/>
          </a:prstGeom>
          <a:solidFill>
            <a:srgbClr val="FFE6D6"/>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Title</a:t>
            </a:r>
            <a:endParaRPr lang="en-US"/>
          </a:p>
        </p:txBody>
      </p:sp>
      <p:sp>
        <p:nvSpPr>
          <p:cNvPr id="52234" name="Diamond 43"/>
          <p:cNvSpPr>
            <a:spLocks noChangeArrowheads="1"/>
          </p:cNvSpPr>
          <p:nvPr/>
        </p:nvSpPr>
        <p:spPr bwMode="auto">
          <a:xfrm>
            <a:off x="2333625" y="3738563"/>
            <a:ext cx="1439863" cy="504825"/>
          </a:xfrm>
          <a:prstGeom prst="diamond">
            <a:avLst/>
          </a:prstGeom>
          <a:solidFill>
            <a:srgbClr val="FFE6D6"/>
          </a:solidFill>
          <a:ln w="9525">
            <a:solidFill>
              <a:schemeClr val="accent2"/>
            </a:solidFill>
            <a:miter lim="800000"/>
            <a:headEnd/>
            <a:tailEnd/>
          </a:ln>
        </p:spPr>
        <p:txBody>
          <a:bodyPr anchor="ctr"/>
          <a:lstStyle/>
          <a:p>
            <a:pPr algn="ctr"/>
            <a:r>
              <a:rPr lang="en-US">
                <a:latin typeface="Times New Roman" pitchFamily="18" charset="0"/>
                <a:sym typeface="Times New Roman" pitchFamily="18" charset="0"/>
              </a:rPr>
              <a:t>direct</a:t>
            </a:r>
            <a:endParaRPr lang="en-US" altLang="en-US"/>
          </a:p>
        </p:txBody>
      </p:sp>
      <p:cxnSp>
        <p:nvCxnSpPr>
          <p:cNvPr id="52235" name="Shape 16"/>
          <p:cNvCxnSpPr>
            <a:cxnSpLocks noChangeShapeType="1"/>
            <a:stCxn id="52230" idx="1"/>
            <a:endCxn id="52234" idx="0"/>
          </p:cNvCxnSpPr>
          <p:nvPr/>
        </p:nvCxnSpPr>
        <p:spPr bwMode="auto">
          <a:xfrm rot="10800000" flipV="1">
            <a:off x="3054350" y="3414713"/>
            <a:ext cx="161925" cy="323850"/>
          </a:xfrm>
          <a:prstGeom prst="bentConnector2">
            <a:avLst/>
          </a:prstGeom>
          <a:noFill/>
          <a:ln w="15875">
            <a:solidFill>
              <a:schemeClr val="tx1"/>
            </a:solidFill>
            <a:miter lim="800000"/>
            <a:headEnd/>
            <a:tailEnd type="arrow" w="med" len="med"/>
          </a:ln>
        </p:spPr>
      </p:cxnSp>
      <p:cxnSp>
        <p:nvCxnSpPr>
          <p:cNvPr id="52236" name="Shape 17"/>
          <p:cNvCxnSpPr>
            <a:cxnSpLocks noChangeShapeType="1"/>
            <a:stCxn id="52234" idx="2"/>
            <a:endCxn id="52231" idx="3"/>
          </p:cNvCxnSpPr>
          <p:nvPr/>
        </p:nvCxnSpPr>
        <p:spPr bwMode="auto">
          <a:xfrm rot="5400000">
            <a:off x="2771775" y="4357688"/>
            <a:ext cx="396875" cy="168275"/>
          </a:xfrm>
          <a:prstGeom prst="bentConnector2">
            <a:avLst/>
          </a:prstGeom>
          <a:noFill/>
          <a:ln w="15875">
            <a:solidFill>
              <a:schemeClr val="tx1"/>
            </a:solidFill>
            <a:miter lim="800000"/>
            <a:headEnd/>
            <a:tailEnd type="arrow" w="med" len="med"/>
          </a:ln>
        </p:spPr>
      </p:cxnSp>
      <p:cxnSp>
        <p:nvCxnSpPr>
          <p:cNvPr id="52237" name="Shape 19"/>
          <p:cNvCxnSpPr>
            <a:cxnSpLocks noChangeShapeType="1"/>
          </p:cNvCxnSpPr>
          <p:nvPr/>
        </p:nvCxnSpPr>
        <p:spPr bwMode="auto">
          <a:xfrm rot="16200000" flipH="1">
            <a:off x="1624806" y="4291807"/>
            <a:ext cx="396875" cy="300038"/>
          </a:xfrm>
          <a:prstGeom prst="bentConnector2">
            <a:avLst/>
          </a:prstGeom>
          <a:noFill/>
          <a:ln w="15875">
            <a:solidFill>
              <a:schemeClr val="tx1"/>
            </a:solidFill>
            <a:miter lim="800000"/>
            <a:headEnd/>
            <a:tailEnd type="arrow" w="med" len="med"/>
          </a:ln>
        </p:spPr>
      </p:cxnSp>
      <p:cxnSp>
        <p:nvCxnSpPr>
          <p:cNvPr id="52238" name="Straight Connector 22"/>
          <p:cNvCxnSpPr>
            <a:cxnSpLocks noChangeShapeType="1"/>
            <a:stCxn id="52231" idx="2"/>
            <a:endCxn id="52233" idx="0"/>
          </p:cNvCxnSpPr>
          <p:nvPr/>
        </p:nvCxnSpPr>
        <p:spPr bwMode="auto">
          <a:xfrm rot="16200000" flipH="1">
            <a:off x="2363787" y="4959351"/>
            <a:ext cx="144463" cy="11112"/>
          </a:xfrm>
          <a:prstGeom prst="line">
            <a:avLst/>
          </a:prstGeom>
          <a:noFill/>
          <a:ln w="15875">
            <a:solidFill>
              <a:schemeClr val="tx1"/>
            </a:solidFill>
            <a:round/>
            <a:headEnd/>
            <a:tailEnd/>
          </a:ln>
        </p:spPr>
      </p:cxnSp>
      <p:sp>
        <p:nvSpPr>
          <p:cNvPr id="52239" name="TextBox 111"/>
          <p:cNvSpPr>
            <a:spLocks noChangeArrowheads="1"/>
          </p:cNvSpPr>
          <p:nvPr/>
        </p:nvSpPr>
        <p:spPr bwMode="auto">
          <a:xfrm>
            <a:off x="1647825" y="5467350"/>
            <a:ext cx="1552575" cy="369888"/>
          </a:xfrm>
          <a:prstGeom prst="rect">
            <a:avLst/>
          </a:prstGeom>
          <a:noFill/>
          <a:ln w="9525">
            <a:noFill/>
            <a:miter lim="800000"/>
            <a:headEnd/>
            <a:tailEnd/>
          </a:ln>
        </p:spPr>
        <p:txBody>
          <a:bodyPr wrap="none">
            <a:spAutoFit/>
          </a:bodyPr>
          <a:lstStyle/>
          <a:p>
            <a:r>
              <a:rPr lang="en-US">
                <a:solidFill>
                  <a:srgbClr val="E65C01"/>
                </a:solidFill>
                <a:latin typeface="Century Schoolbook" pitchFamily="18" charset="0"/>
                <a:sym typeface="Century Schoolbook" pitchFamily="18" charset="0"/>
              </a:rPr>
              <a:t>ER Diagram</a:t>
            </a:r>
            <a:endParaRPr lang="en-US" altLang="en-US"/>
          </a:p>
        </p:txBody>
      </p:sp>
      <p:sp>
        <p:nvSpPr>
          <p:cNvPr id="52240" name="Content Placeholder 6"/>
          <p:cNvSpPr>
            <a:spLocks noChangeArrowheads="1"/>
          </p:cNvSpPr>
          <p:nvPr/>
        </p:nvSpPr>
        <p:spPr bwMode="auto">
          <a:xfrm>
            <a:off x="4495800" y="3124200"/>
            <a:ext cx="3505200" cy="1828800"/>
          </a:xfrm>
          <a:prstGeom prst="rect">
            <a:avLst/>
          </a:prstGeom>
          <a:noFill/>
          <a:ln w="9525">
            <a:noFill/>
            <a:miter lim="800000"/>
            <a:headEnd/>
            <a:tailEnd/>
          </a:ln>
        </p:spPr>
        <p:txBody>
          <a:bodyPr/>
          <a:lstStyle/>
          <a:p>
            <a:pPr marL="396875" lvl="0" indent="-396875" algn="just" defTabSz="914363">
              <a:lnSpc>
                <a:spcPct val="90000"/>
              </a:lnSpc>
              <a:spcBef>
                <a:spcPct val="20000"/>
              </a:spcBef>
              <a:buBlip>
                <a:blip r:embed="rId3"/>
              </a:buBlip>
            </a:pPr>
            <a:r>
              <a:rPr lang="en-US" sz="2000" b="1" i="1" dirty="0" smtClean="0">
                <a:latin typeface="Century Schoolbook" pitchFamily="18" charset="0"/>
                <a:sym typeface="Century Schoolbook" pitchFamily="18" charset="0"/>
              </a:rPr>
              <a:t>Writing </a:t>
            </a:r>
            <a:r>
              <a:rPr lang="en-US" sz="2000" b="1" i="1" dirty="0">
                <a:latin typeface="Century Schoolbook" pitchFamily="18" charset="0"/>
                <a:sym typeface="Century Schoolbook" pitchFamily="18" charset="0"/>
              </a:rPr>
              <a:t>of a SPARQL query requires to know how the entities are connected in the graph data.</a:t>
            </a:r>
            <a:endParaRPr lang="en-US" dirty="0"/>
          </a:p>
        </p:txBody>
      </p:sp>
      <p:sp>
        <p:nvSpPr>
          <p:cNvPr id="52241" name="TextBox 28"/>
          <p:cNvSpPr>
            <a:spLocks noChangeArrowheads="1"/>
          </p:cNvSpPr>
          <p:nvPr/>
        </p:nvSpPr>
        <p:spPr bwMode="auto">
          <a:xfrm>
            <a:off x="1752600" y="2209800"/>
            <a:ext cx="5181600" cy="3232150"/>
          </a:xfrm>
          <a:prstGeom prst="rect">
            <a:avLst/>
          </a:prstGeom>
          <a:solidFill>
            <a:schemeClr val="bg1"/>
          </a:solidFill>
          <a:ln w="9525">
            <a:solidFill>
              <a:srgbClr val="E65C01"/>
            </a:solidFill>
            <a:miter lim="800000"/>
            <a:headEnd/>
            <a:tailEnd/>
          </a:ln>
        </p:spPr>
        <p:txBody>
          <a:bodyPr>
            <a:spAutoFit/>
          </a:bodyPr>
          <a:lstStyle/>
          <a:p>
            <a:r>
              <a:rPr lang="en-US" sz="1600" b="1">
                <a:solidFill>
                  <a:srgbClr val="002060"/>
                </a:solidFill>
                <a:latin typeface="Calibri" pitchFamily="34" charset="0"/>
                <a:sym typeface="Calibri" pitchFamily="34" charset="0"/>
              </a:rPr>
              <a:t>SELECT </a:t>
            </a:r>
            <a:r>
              <a:rPr lang="en-US" sz="1600" b="1">
                <a:solidFill>
                  <a:srgbClr val="0070C0"/>
                </a:solidFill>
                <a:latin typeface="Calibri" pitchFamily="34" charset="0"/>
                <a:sym typeface="Calibri" pitchFamily="34" charset="0"/>
              </a:rPr>
              <a:t>?actorName </a:t>
            </a:r>
            <a:r>
              <a:rPr lang="en-US" sz="1600" b="1">
                <a:solidFill>
                  <a:srgbClr val="002060"/>
                </a:solidFill>
                <a:latin typeface="Calibri" pitchFamily="34" charset="0"/>
                <a:sym typeface="Calibri" pitchFamily="34" charset="0"/>
              </a:rPr>
              <a:t>WHERE {</a:t>
            </a:r>
            <a:endParaRPr lang="en-US" altLang="en-US" sz="1600" b="1">
              <a:solidFill>
                <a:srgbClr val="002060"/>
              </a:solidFill>
              <a:latin typeface="Calibri" pitchFamily="34" charset="0"/>
              <a:sym typeface="Calibri" pitchFamily="34" charset="0"/>
            </a:endParaRPr>
          </a:p>
          <a:p>
            <a:r>
              <a:rPr lang="en-US" sz="1600" b="1">
                <a:solidFill>
                  <a:srgbClr val="0070C0"/>
                </a:solidFill>
                <a:latin typeface="Calibri" pitchFamily="34" charset="0"/>
                <a:sym typeface="Calibri" pitchFamily="34" charset="0"/>
              </a:rPr>
              <a:t>   ?actor </a:t>
            </a:r>
            <a:r>
              <a:rPr lang="en-US" sz="1600" b="1">
                <a:solidFill>
                  <a:schemeClr val="accent2"/>
                </a:solidFill>
                <a:latin typeface="Calibri" pitchFamily="34" charset="0"/>
                <a:sym typeface="Calibri" pitchFamily="34" charset="0"/>
              </a:rPr>
              <a:t>&lt;actor/actor_Name&gt;  </a:t>
            </a:r>
            <a:r>
              <a:rPr lang="en-US" sz="1600" b="1">
                <a:solidFill>
                  <a:srgbClr val="0070C0"/>
                </a:solidFill>
                <a:latin typeface="Calibri" pitchFamily="34" charset="0"/>
                <a:sym typeface="Calibri" pitchFamily="34" charset="0"/>
              </a:rPr>
              <a:t>?actorName</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endParaRPr lang="en-US" altLang="en-US" sz="1600" b="1">
              <a:solidFill>
                <a:schemeClr val="accent2"/>
              </a:solidFill>
              <a:latin typeface="Calibri" pitchFamily="34" charset="0"/>
              <a:sym typeface="Calibri" pitchFamily="34" charset="0"/>
            </a:endParaRPr>
          </a:p>
          <a:p>
            <a:r>
              <a:rPr lang="en-US" sz="1600" b="1">
                <a:solidFill>
                  <a:schemeClr val="accent2"/>
                </a:solidFill>
                <a:latin typeface="Calibri" pitchFamily="34" charset="0"/>
                <a:sym typeface="Calibri" pitchFamily="34" charset="0"/>
              </a:rPr>
              <a:t>   </a:t>
            </a:r>
            <a:r>
              <a:rPr lang="en-US" sz="1600" b="1">
                <a:solidFill>
                  <a:srgbClr val="0070C0"/>
                </a:solidFill>
                <a:latin typeface="Calibri" pitchFamily="34" charset="0"/>
                <a:sym typeface="Calibri" pitchFamily="34" charset="0"/>
              </a:rPr>
              <a:t>?director1 </a:t>
            </a:r>
            <a:r>
              <a:rPr lang="en-US" sz="1600" b="1">
                <a:solidFill>
                  <a:schemeClr val="accent2"/>
                </a:solidFill>
                <a:latin typeface="Calibri" pitchFamily="34" charset="0"/>
                <a:sym typeface="Calibri" pitchFamily="34" charset="0"/>
              </a:rPr>
              <a:t>&lt;director/director_name&gt; “</a:t>
            </a:r>
            <a:r>
              <a:rPr lang="en-US" sz="1600" b="1">
                <a:solidFill>
                  <a:srgbClr val="00B050"/>
                </a:solidFill>
                <a:latin typeface="Calibri" pitchFamily="34" charset="0"/>
                <a:sym typeface="Calibri" pitchFamily="34" charset="0"/>
              </a:rPr>
              <a:t>S. Spielberg</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endParaRPr lang="en-US" altLang="en-US" sz="1600" b="1">
              <a:solidFill>
                <a:srgbClr val="0070C0"/>
              </a:solidFill>
              <a:latin typeface="Calibri" pitchFamily="34" charset="0"/>
              <a:sym typeface="Calibri" pitchFamily="34" charset="0"/>
            </a:endParaRPr>
          </a:p>
          <a:p>
            <a:r>
              <a:rPr lang="en-US" sz="1600" b="1">
                <a:solidFill>
                  <a:srgbClr val="0070C0"/>
                </a:solidFill>
                <a:latin typeface="Calibri" pitchFamily="34" charset="0"/>
                <a:sym typeface="Calibri" pitchFamily="34" charset="0"/>
              </a:rPr>
              <a:t>   ?director1Movie </a:t>
            </a:r>
            <a:r>
              <a:rPr lang="en-US" sz="1600" b="1">
                <a:solidFill>
                  <a:schemeClr val="accent2"/>
                </a:solidFill>
                <a:latin typeface="Calibri" pitchFamily="34" charset="0"/>
                <a:sym typeface="Calibri" pitchFamily="34" charset="0"/>
              </a:rPr>
              <a:t>&lt;movie/actor&gt; </a:t>
            </a:r>
            <a:r>
              <a:rPr lang="en-US" sz="1600" b="1">
                <a:solidFill>
                  <a:srgbClr val="0070C0"/>
                </a:solidFill>
                <a:latin typeface="Calibri" pitchFamily="34" charset="0"/>
                <a:sym typeface="Calibri" pitchFamily="34" charset="0"/>
              </a:rPr>
              <a:t>?actor</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r>
              <a:rPr lang="en-US" sz="1600" b="1">
                <a:solidFill>
                  <a:schemeClr val="accent2"/>
                </a:solidFill>
                <a:latin typeface="Calibri" pitchFamily="34" charset="0"/>
                <a:sym typeface="Calibri" pitchFamily="34" charset="0"/>
              </a:rPr>
              <a:t>                                  &lt;movie/director&gt;  </a:t>
            </a:r>
            <a:r>
              <a:rPr lang="en-US" sz="1600" b="1">
                <a:solidFill>
                  <a:srgbClr val="0070C0"/>
                </a:solidFill>
                <a:latin typeface="Calibri" pitchFamily="34" charset="0"/>
                <a:sym typeface="Calibri" pitchFamily="34" charset="0"/>
              </a:rPr>
              <a:t>?director1</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endParaRPr lang="en-US" altLang="en-US" sz="1600" b="1">
              <a:solidFill>
                <a:schemeClr val="accent2"/>
              </a:solidFill>
              <a:latin typeface="Calibri" pitchFamily="34" charset="0"/>
              <a:sym typeface="Calibri" pitchFamily="34" charset="0"/>
            </a:endParaRPr>
          </a:p>
          <a:p>
            <a:r>
              <a:rPr lang="en-US" sz="1600" b="1">
                <a:solidFill>
                  <a:srgbClr val="0070C0"/>
                </a:solidFill>
                <a:latin typeface="Calibri" pitchFamily="34" charset="0"/>
                <a:sym typeface="Calibri" pitchFamily="34" charset="0"/>
              </a:rPr>
              <a:t>   ?director2 </a:t>
            </a:r>
            <a:r>
              <a:rPr lang="en-US" sz="1600" b="1">
                <a:solidFill>
                  <a:schemeClr val="accent2"/>
                </a:solidFill>
                <a:latin typeface="Calibri" pitchFamily="34" charset="0"/>
                <a:sym typeface="Calibri" pitchFamily="34" charset="0"/>
              </a:rPr>
              <a:t>&lt;director/director_name&gt;  “</a:t>
            </a:r>
            <a:r>
              <a:rPr lang="en-US" sz="1600" b="1">
                <a:solidFill>
                  <a:srgbClr val="00B050"/>
                </a:solidFill>
                <a:latin typeface="Calibri" pitchFamily="34" charset="0"/>
                <a:sym typeface="Calibri" pitchFamily="34" charset="0"/>
              </a:rPr>
              <a:t>J. Waters</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endParaRPr lang="en-US" altLang="en-US" sz="1600" b="1">
              <a:solidFill>
                <a:schemeClr val="accent2"/>
              </a:solidFill>
              <a:latin typeface="Calibri" pitchFamily="34" charset="0"/>
              <a:sym typeface="Calibri" pitchFamily="34" charset="0"/>
            </a:endParaRPr>
          </a:p>
          <a:p>
            <a:r>
              <a:rPr lang="en-US" sz="1600" b="1">
                <a:solidFill>
                  <a:srgbClr val="0070C0"/>
                </a:solidFill>
                <a:latin typeface="Calibri" pitchFamily="34" charset="0"/>
                <a:sym typeface="Calibri" pitchFamily="34" charset="0"/>
              </a:rPr>
              <a:t>   ?director2Movie </a:t>
            </a:r>
            <a:r>
              <a:rPr lang="en-US" sz="1600" b="1">
                <a:solidFill>
                  <a:schemeClr val="accent2"/>
                </a:solidFill>
                <a:latin typeface="Calibri" pitchFamily="34" charset="0"/>
                <a:sym typeface="Calibri" pitchFamily="34" charset="0"/>
              </a:rPr>
              <a:t>&lt;movie/actor&gt; </a:t>
            </a:r>
            <a:r>
              <a:rPr lang="en-US" sz="1600" b="1">
                <a:solidFill>
                  <a:srgbClr val="0070C0"/>
                </a:solidFill>
                <a:latin typeface="Calibri" pitchFamily="34" charset="0"/>
                <a:sym typeface="Calibri" pitchFamily="34" charset="0"/>
              </a:rPr>
              <a:t>?actor</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r>
              <a:rPr lang="en-US" sz="1600" b="1">
                <a:solidFill>
                  <a:schemeClr val="accent2"/>
                </a:solidFill>
                <a:latin typeface="Calibri" pitchFamily="34" charset="0"/>
                <a:sym typeface="Calibri" pitchFamily="34" charset="0"/>
              </a:rPr>
              <a:t>                                   &lt;movie/director&gt;  ?</a:t>
            </a:r>
            <a:r>
              <a:rPr lang="en-US" sz="1600" b="1">
                <a:solidFill>
                  <a:srgbClr val="0070C0"/>
                </a:solidFill>
                <a:latin typeface="Calibri" pitchFamily="34" charset="0"/>
                <a:sym typeface="Calibri" pitchFamily="34" charset="0"/>
              </a:rPr>
              <a:t>director2</a:t>
            </a:r>
            <a:r>
              <a:rPr lang="en-US" sz="1600" b="1">
                <a:solidFill>
                  <a:schemeClr val="accent2"/>
                </a:solidFill>
                <a:latin typeface="Calibri" pitchFamily="34" charset="0"/>
                <a:sym typeface="Calibri" pitchFamily="34" charset="0"/>
              </a:rPr>
              <a:t>.</a:t>
            </a:r>
            <a:endParaRPr lang="en-US" altLang="en-US" sz="1600" b="1">
              <a:solidFill>
                <a:schemeClr val="accent2"/>
              </a:solidFill>
              <a:latin typeface="Calibri" pitchFamily="34" charset="0"/>
              <a:sym typeface="Calibri" pitchFamily="34" charset="0"/>
            </a:endParaRPr>
          </a:p>
          <a:p>
            <a:r>
              <a:rPr lang="en-US" sz="1200" b="1">
                <a:solidFill>
                  <a:srgbClr val="002060"/>
                </a:solidFill>
                <a:latin typeface="Calibri" pitchFamily="34" charset="0"/>
                <a:sym typeface="Calibri" pitchFamily="34" charset="0"/>
              </a:rPr>
              <a:t>}</a:t>
            </a:r>
            <a:endParaRPr lang="en-US" altLang="en-US"/>
          </a:p>
        </p:txBody>
      </p:sp>
      <p:sp>
        <p:nvSpPr>
          <p:cNvPr id="52242" name="TextBox 111"/>
          <p:cNvSpPr>
            <a:spLocks noChangeArrowheads="1"/>
          </p:cNvSpPr>
          <p:nvPr/>
        </p:nvSpPr>
        <p:spPr bwMode="auto">
          <a:xfrm>
            <a:off x="3352800" y="5649913"/>
            <a:ext cx="1878013" cy="369887"/>
          </a:xfrm>
          <a:prstGeom prst="rect">
            <a:avLst/>
          </a:prstGeom>
          <a:noFill/>
          <a:ln w="9525">
            <a:noFill/>
            <a:miter lim="800000"/>
            <a:headEnd/>
            <a:tailEnd/>
          </a:ln>
        </p:spPr>
        <p:txBody>
          <a:bodyPr wrap="none">
            <a:spAutoFit/>
          </a:bodyPr>
          <a:lstStyle/>
          <a:p>
            <a:r>
              <a:rPr lang="en-US">
                <a:solidFill>
                  <a:srgbClr val="E65C01"/>
                </a:solidFill>
                <a:latin typeface="Century Schoolbook" pitchFamily="18" charset="0"/>
                <a:sym typeface="Century Schoolbook" pitchFamily="18" charset="0"/>
              </a:rPr>
              <a:t>SPARQL Query</a:t>
            </a:r>
            <a:endParaRPr lang="en-US"/>
          </a:p>
        </p:txBody>
      </p:sp>
      <p:sp>
        <p:nvSpPr>
          <p:cNvPr id="52243" name="Oval 35"/>
          <p:cNvSpPr>
            <a:spLocks noChangeArrowheads="1"/>
          </p:cNvSpPr>
          <p:nvPr/>
        </p:nvSpPr>
        <p:spPr bwMode="auto">
          <a:xfrm>
            <a:off x="3119438" y="2514600"/>
            <a:ext cx="1223962" cy="431800"/>
          </a:xfrm>
          <a:prstGeom prst="ellipse">
            <a:avLst/>
          </a:prstGeom>
          <a:solidFill>
            <a:srgbClr val="FFE6D6"/>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Name</a:t>
            </a:r>
            <a:endParaRPr lang="en-US"/>
          </a:p>
        </p:txBody>
      </p:sp>
      <p:sp>
        <p:nvSpPr>
          <p:cNvPr id="52244" name="Rectangle 29"/>
          <p:cNvSpPr>
            <a:spLocks noChangeArrowheads="1"/>
          </p:cNvSpPr>
          <p:nvPr/>
        </p:nvSpPr>
        <p:spPr bwMode="auto">
          <a:xfrm>
            <a:off x="320675" y="3152775"/>
            <a:ext cx="1050925" cy="504825"/>
          </a:xfrm>
          <a:prstGeom prst="rect">
            <a:avLst/>
          </a:prstGeom>
          <a:solidFill>
            <a:srgbClr val="FFE6D6"/>
          </a:solidFill>
          <a:ln w="9525">
            <a:solidFill>
              <a:schemeClr val="accent2"/>
            </a:solidFill>
            <a:miter lim="800000"/>
            <a:headEnd/>
            <a:tailEnd/>
          </a:ln>
        </p:spPr>
        <p:txBody>
          <a:bodyPr anchor="ctr"/>
          <a:lstStyle/>
          <a:p>
            <a:pPr algn="ctr"/>
            <a:r>
              <a:rPr lang="en-US" sz="2000">
                <a:latin typeface="Times New Roman" pitchFamily="18" charset="0"/>
                <a:sym typeface="Times New Roman" pitchFamily="18" charset="0"/>
              </a:rPr>
              <a:t>Actor</a:t>
            </a:r>
            <a:endParaRPr lang="en-US"/>
          </a:p>
        </p:txBody>
      </p:sp>
      <p:sp>
        <p:nvSpPr>
          <p:cNvPr id="52245" name="Diamond 43"/>
          <p:cNvSpPr>
            <a:spLocks noChangeArrowheads="1"/>
          </p:cNvSpPr>
          <p:nvPr/>
        </p:nvSpPr>
        <p:spPr bwMode="auto">
          <a:xfrm>
            <a:off x="838200" y="3733800"/>
            <a:ext cx="1439863" cy="504825"/>
          </a:xfrm>
          <a:prstGeom prst="diamond">
            <a:avLst/>
          </a:prstGeom>
          <a:solidFill>
            <a:srgbClr val="FFE6D6"/>
          </a:solidFill>
          <a:ln w="9525">
            <a:solidFill>
              <a:schemeClr val="accent2"/>
            </a:solidFill>
            <a:miter lim="800000"/>
            <a:headEnd/>
            <a:tailEnd/>
          </a:ln>
        </p:spPr>
        <p:txBody>
          <a:bodyPr anchor="ctr"/>
          <a:lstStyle/>
          <a:p>
            <a:pPr algn="ctr"/>
            <a:r>
              <a:rPr lang="en-US">
                <a:latin typeface="Times New Roman" pitchFamily="18" charset="0"/>
                <a:sym typeface="Times New Roman" pitchFamily="18" charset="0"/>
              </a:rPr>
              <a:t>act</a:t>
            </a:r>
            <a:endParaRPr lang="en-US"/>
          </a:p>
        </p:txBody>
      </p:sp>
      <p:cxnSp>
        <p:nvCxnSpPr>
          <p:cNvPr id="52246" name="Straight Connector 32"/>
          <p:cNvCxnSpPr>
            <a:cxnSpLocks noChangeShapeType="1"/>
            <a:stCxn id="52232" idx="4"/>
            <a:endCxn id="52244" idx="0"/>
          </p:cNvCxnSpPr>
          <p:nvPr/>
        </p:nvCxnSpPr>
        <p:spPr bwMode="auto">
          <a:xfrm rot="16200000" flipH="1">
            <a:off x="739775" y="3046413"/>
            <a:ext cx="206375" cy="6350"/>
          </a:xfrm>
          <a:prstGeom prst="line">
            <a:avLst/>
          </a:prstGeom>
          <a:noFill/>
          <a:ln w="15875">
            <a:solidFill>
              <a:schemeClr val="tx1"/>
            </a:solidFill>
            <a:round/>
            <a:headEnd/>
            <a:tailEnd/>
          </a:ln>
        </p:spPr>
      </p:cxnSp>
      <p:cxnSp>
        <p:nvCxnSpPr>
          <p:cNvPr id="52247" name="Straight Connector 34"/>
          <p:cNvCxnSpPr>
            <a:cxnSpLocks noChangeShapeType="1"/>
            <a:stCxn id="52243" idx="4"/>
            <a:endCxn id="52230" idx="0"/>
          </p:cNvCxnSpPr>
          <p:nvPr/>
        </p:nvCxnSpPr>
        <p:spPr bwMode="auto">
          <a:xfrm rot="16200000" flipH="1">
            <a:off x="3628232" y="3048793"/>
            <a:ext cx="215900" cy="11113"/>
          </a:xfrm>
          <a:prstGeom prst="line">
            <a:avLst/>
          </a:prstGeom>
          <a:noFill/>
          <a:ln w="15875">
            <a:solidFill>
              <a:schemeClr val="tx1"/>
            </a:solidFill>
            <a:round/>
            <a:headEnd/>
            <a:tailEnd/>
          </a:ln>
        </p:spPr>
      </p:cxnSp>
      <p:cxnSp>
        <p:nvCxnSpPr>
          <p:cNvPr id="52248" name="Shape 36"/>
          <p:cNvCxnSpPr>
            <a:cxnSpLocks noChangeShapeType="1"/>
            <a:stCxn id="52244" idx="3"/>
            <a:endCxn id="52245" idx="0"/>
          </p:cNvCxnSpPr>
          <p:nvPr/>
        </p:nvCxnSpPr>
        <p:spPr bwMode="auto">
          <a:xfrm>
            <a:off x="1371600" y="3405188"/>
            <a:ext cx="187325" cy="328612"/>
          </a:xfrm>
          <a:prstGeom prst="bentConnector2">
            <a:avLst/>
          </a:prstGeom>
          <a:noFill/>
          <a:ln w="15875">
            <a:solidFill>
              <a:schemeClr val="tx1"/>
            </a:solidFill>
            <a:miter lim="800000"/>
            <a:headEnd/>
            <a:tailEnd type="arrow" w="med" len="med"/>
          </a:ln>
        </p:spPr>
      </p:cxnSp>
      <p:pic>
        <p:nvPicPr>
          <p:cNvPr id="26"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p:cBhvr>
                                        <p:cTn id="6" dur="500"/>
                                        <p:tgtEl>
                                          <p:spTgt spid="52230"/>
                                        </p:tgtEl>
                                      </p:cBhvr>
                                    </p:animEffect>
                                    <p:set>
                                      <p:cBhvr>
                                        <p:cTn id="7" dur="1" fill="hold">
                                          <p:stCondLst>
                                            <p:cond delay="499"/>
                                          </p:stCondLst>
                                        </p:cTn>
                                        <p:tgtEl>
                                          <p:spTgt spid="52230"/>
                                        </p:tgtEl>
                                        <p:attrNameLst>
                                          <p:attrName>style.visibility</p:attrName>
                                        </p:attrNameLst>
                                      </p:cBhvr>
                                      <p:to>
                                        <p:strVal val="hidden"/>
                                      </p:to>
                                    </p:set>
                                  </p:childTnLst>
                                </p:cTn>
                              </p:par>
                              <p:par>
                                <p:cTn id="8" presetID="3" presetClass="exit" presetSubtype="10" fill="hold" grpId="0" nodeType="withEffect">
                                  <p:stCondLst>
                                    <p:cond delay="0"/>
                                  </p:stCondLst>
                                  <p:childTnLst>
                                    <p:animEffect>
                                      <p:cBhvr>
                                        <p:cTn id="9" dur="500"/>
                                        <p:tgtEl>
                                          <p:spTgt spid="52231"/>
                                        </p:tgtEl>
                                      </p:cBhvr>
                                    </p:animEffect>
                                    <p:set>
                                      <p:cBhvr>
                                        <p:cTn id="10" dur="1" fill="hold">
                                          <p:stCondLst>
                                            <p:cond delay="499"/>
                                          </p:stCondLst>
                                        </p:cTn>
                                        <p:tgtEl>
                                          <p:spTgt spid="52231"/>
                                        </p:tgtEl>
                                        <p:attrNameLst>
                                          <p:attrName>style.visibility</p:attrName>
                                        </p:attrNameLst>
                                      </p:cBhvr>
                                      <p:to>
                                        <p:strVal val="hidden"/>
                                      </p:to>
                                    </p:set>
                                  </p:childTnLst>
                                </p:cTn>
                              </p:par>
                              <p:par>
                                <p:cTn id="11" presetID="3" presetClass="exit" presetSubtype="10" fill="hold" grpId="0" nodeType="withEffect">
                                  <p:stCondLst>
                                    <p:cond delay="0"/>
                                  </p:stCondLst>
                                  <p:childTnLst>
                                    <p:animEffect>
                                      <p:cBhvr>
                                        <p:cTn id="12" dur="500"/>
                                        <p:tgtEl>
                                          <p:spTgt spid="52232"/>
                                        </p:tgtEl>
                                      </p:cBhvr>
                                    </p:animEffect>
                                    <p:set>
                                      <p:cBhvr>
                                        <p:cTn id="13" dur="1" fill="hold">
                                          <p:stCondLst>
                                            <p:cond delay="499"/>
                                          </p:stCondLst>
                                        </p:cTn>
                                        <p:tgtEl>
                                          <p:spTgt spid="52232"/>
                                        </p:tgtEl>
                                        <p:attrNameLst>
                                          <p:attrName>style.visibility</p:attrName>
                                        </p:attrNameLst>
                                      </p:cBhvr>
                                      <p:to>
                                        <p:strVal val="hidden"/>
                                      </p:to>
                                    </p:set>
                                  </p:childTnLst>
                                </p:cTn>
                              </p:par>
                              <p:par>
                                <p:cTn id="14" presetID="3" presetClass="exit" presetSubtype="10" fill="hold" grpId="0" nodeType="withEffect">
                                  <p:stCondLst>
                                    <p:cond delay="0"/>
                                  </p:stCondLst>
                                  <p:childTnLst>
                                    <p:animEffect>
                                      <p:cBhvr>
                                        <p:cTn id="15" dur="500"/>
                                        <p:tgtEl>
                                          <p:spTgt spid="52233"/>
                                        </p:tgtEl>
                                      </p:cBhvr>
                                    </p:animEffect>
                                    <p:set>
                                      <p:cBhvr>
                                        <p:cTn id="16" dur="1" fill="hold">
                                          <p:stCondLst>
                                            <p:cond delay="499"/>
                                          </p:stCondLst>
                                        </p:cTn>
                                        <p:tgtEl>
                                          <p:spTgt spid="52233"/>
                                        </p:tgtEl>
                                        <p:attrNameLst>
                                          <p:attrName>style.visibility</p:attrName>
                                        </p:attrNameLst>
                                      </p:cBhvr>
                                      <p:to>
                                        <p:strVal val="hidden"/>
                                      </p:to>
                                    </p:set>
                                  </p:childTnLst>
                                </p:cTn>
                              </p:par>
                              <p:par>
                                <p:cTn id="17" presetID="3" presetClass="exit" presetSubtype="10" fill="hold" grpId="0" nodeType="withEffect">
                                  <p:stCondLst>
                                    <p:cond delay="0"/>
                                  </p:stCondLst>
                                  <p:childTnLst>
                                    <p:animEffect>
                                      <p:cBhvr>
                                        <p:cTn id="18" dur="500"/>
                                        <p:tgtEl>
                                          <p:spTgt spid="52234"/>
                                        </p:tgtEl>
                                      </p:cBhvr>
                                    </p:animEffect>
                                    <p:set>
                                      <p:cBhvr>
                                        <p:cTn id="19" dur="1" fill="hold">
                                          <p:stCondLst>
                                            <p:cond delay="499"/>
                                          </p:stCondLst>
                                        </p:cTn>
                                        <p:tgtEl>
                                          <p:spTgt spid="52234"/>
                                        </p:tgtEl>
                                        <p:attrNameLst>
                                          <p:attrName>style.visibility</p:attrName>
                                        </p:attrNameLst>
                                      </p:cBhvr>
                                      <p:to>
                                        <p:strVal val="hidden"/>
                                      </p:to>
                                    </p:set>
                                  </p:childTnLst>
                                </p:cTn>
                              </p:par>
                              <p:par>
                                <p:cTn id="20" presetID="3" presetClass="exit" presetSubtype="10" fill="hold" nodeType="withEffect">
                                  <p:stCondLst>
                                    <p:cond delay="0"/>
                                  </p:stCondLst>
                                  <p:childTnLst>
                                    <p:animEffect>
                                      <p:cBhvr>
                                        <p:cTn id="21" dur="500"/>
                                        <p:tgtEl>
                                          <p:spTgt spid="52235"/>
                                        </p:tgtEl>
                                      </p:cBhvr>
                                    </p:animEffect>
                                    <p:set>
                                      <p:cBhvr>
                                        <p:cTn id="22" dur="1" fill="hold">
                                          <p:stCondLst>
                                            <p:cond delay="499"/>
                                          </p:stCondLst>
                                        </p:cTn>
                                        <p:tgtEl>
                                          <p:spTgt spid="52235"/>
                                        </p:tgtEl>
                                        <p:attrNameLst>
                                          <p:attrName>style.visibility</p:attrName>
                                        </p:attrNameLst>
                                      </p:cBhvr>
                                      <p:to>
                                        <p:strVal val="hidden"/>
                                      </p:to>
                                    </p:set>
                                  </p:childTnLst>
                                </p:cTn>
                              </p:par>
                              <p:par>
                                <p:cTn id="23" presetID="3" presetClass="exit" presetSubtype="10" fill="hold" nodeType="withEffect">
                                  <p:stCondLst>
                                    <p:cond delay="0"/>
                                  </p:stCondLst>
                                  <p:childTnLst>
                                    <p:animEffect>
                                      <p:cBhvr>
                                        <p:cTn id="24" dur="500"/>
                                        <p:tgtEl>
                                          <p:spTgt spid="52236"/>
                                        </p:tgtEl>
                                      </p:cBhvr>
                                    </p:animEffect>
                                    <p:set>
                                      <p:cBhvr>
                                        <p:cTn id="25" dur="1" fill="hold">
                                          <p:stCondLst>
                                            <p:cond delay="499"/>
                                          </p:stCondLst>
                                        </p:cTn>
                                        <p:tgtEl>
                                          <p:spTgt spid="52236"/>
                                        </p:tgtEl>
                                        <p:attrNameLst>
                                          <p:attrName>style.visibility</p:attrName>
                                        </p:attrNameLst>
                                      </p:cBhvr>
                                      <p:to>
                                        <p:strVal val="hidden"/>
                                      </p:to>
                                    </p:set>
                                  </p:childTnLst>
                                </p:cTn>
                              </p:par>
                              <p:par>
                                <p:cTn id="26" presetID="3" presetClass="exit" presetSubtype="10" fill="hold" grpId="0" nodeType="withEffect">
                                  <p:stCondLst>
                                    <p:cond delay="0"/>
                                  </p:stCondLst>
                                  <p:childTnLst>
                                    <p:animEffect>
                                      <p:cBhvr>
                                        <p:cTn id="27" dur="500"/>
                                        <p:tgtEl>
                                          <p:spTgt spid="52237"/>
                                        </p:tgtEl>
                                      </p:cBhvr>
                                    </p:animEffect>
                                    <p:set>
                                      <p:cBhvr>
                                        <p:cTn id="28" dur="1" fill="hold">
                                          <p:stCondLst>
                                            <p:cond delay="499"/>
                                          </p:stCondLst>
                                        </p:cTn>
                                        <p:tgtEl>
                                          <p:spTgt spid="52237"/>
                                        </p:tgtEl>
                                        <p:attrNameLst>
                                          <p:attrName>style.visibility</p:attrName>
                                        </p:attrNameLst>
                                      </p:cBhvr>
                                      <p:to>
                                        <p:strVal val="hidden"/>
                                      </p:to>
                                    </p:set>
                                  </p:childTnLst>
                                </p:cTn>
                              </p:par>
                              <p:par>
                                <p:cTn id="29" presetID="3" presetClass="exit" presetSubtype="10" fill="hold" nodeType="withEffect">
                                  <p:stCondLst>
                                    <p:cond delay="0"/>
                                  </p:stCondLst>
                                  <p:childTnLst>
                                    <p:animEffect>
                                      <p:cBhvr>
                                        <p:cTn id="30" dur="500"/>
                                        <p:tgtEl>
                                          <p:spTgt spid="52238"/>
                                        </p:tgtEl>
                                      </p:cBhvr>
                                    </p:animEffect>
                                    <p:set>
                                      <p:cBhvr>
                                        <p:cTn id="31" dur="1" fill="hold">
                                          <p:stCondLst>
                                            <p:cond delay="499"/>
                                          </p:stCondLst>
                                        </p:cTn>
                                        <p:tgtEl>
                                          <p:spTgt spid="52238"/>
                                        </p:tgtEl>
                                        <p:attrNameLst>
                                          <p:attrName>style.visibility</p:attrName>
                                        </p:attrNameLst>
                                      </p:cBhvr>
                                      <p:to>
                                        <p:strVal val="hidden"/>
                                      </p:to>
                                    </p:set>
                                  </p:childTnLst>
                                </p:cTn>
                              </p:par>
                              <p:par>
                                <p:cTn id="32" presetID="3" presetClass="exit" presetSubtype="10" fill="hold" grpId="0" nodeType="withEffect">
                                  <p:stCondLst>
                                    <p:cond delay="0"/>
                                  </p:stCondLst>
                                  <p:childTnLst>
                                    <p:animEffect>
                                      <p:cBhvr>
                                        <p:cTn id="33" dur="500"/>
                                        <p:tgtEl>
                                          <p:spTgt spid="52239"/>
                                        </p:tgtEl>
                                      </p:cBhvr>
                                    </p:animEffect>
                                    <p:set>
                                      <p:cBhvr>
                                        <p:cTn id="34" dur="1" fill="hold">
                                          <p:stCondLst>
                                            <p:cond delay="499"/>
                                          </p:stCondLst>
                                        </p:cTn>
                                        <p:tgtEl>
                                          <p:spTgt spid="52239"/>
                                        </p:tgtEl>
                                        <p:attrNameLst>
                                          <p:attrName>style.visibility</p:attrName>
                                        </p:attrNameLst>
                                      </p:cBhvr>
                                      <p:to>
                                        <p:strVal val="hidden"/>
                                      </p:to>
                                    </p:set>
                                  </p:childTnLst>
                                </p:cTn>
                              </p:par>
                              <p:par>
                                <p:cTn id="35" presetID="3" presetClass="exit" presetSubtype="10" fill="hold" grpId="0" nodeType="withEffect">
                                  <p:stCondLst>
                                    <p:cond delay="0"/>
                                  </p:stCondLst>
                                  <p:childTnLst>
                                    <p:animEffect>
                                      <p:cBhvr>
                                        <p:cTn id="36" dur="500"/>
                                        <p:tgtEl>
                                          <p:spTgt spid="52243"/>
                                        </p:tgtEl>
                                      </p:cBhvr>
                                    </p:animEffect>
                                    <p:set>
                                      <p:cBhvr>
                                        <p:cTn id="37" dur="1" fill="hold">
                                          <p:stCondLst>
                                            <p:cond delay="499"/>
                                          </p:stCondLst>
                                        </p:cTn>
                                        <p:tgtEl>
                                          <p:spTgt spid="52243"/>
                                        </p:tgtEl>
                                        <p:attrNameLst>
                                          <p:attrName>style.visibility</p:attrName>
                                        </p:attrNameLst>
                                      </p:cBhvr>
                                      <p:to>
                                        <p:strVal val="hidden"/>
                                      </p:to>
                                    </p:set>
                                  </p:childTnLst>
                                </p:cTn>
                              </p:par>
                              <p:par>
                                <p:cTn id="38" presetID="3" presetClass="exit" presetSubtype="10" fill="hold" grpId="0" nodeType="withEffect">
                                  <p:stCondLst>
                                    <p:cond delay="0"/>
                                  </p:stCondLst>
                                  <p:childTnLst>
                                    <p:animEffect>
                                      <p:cBhvr>
                                        <p:cTn id="39" dur="500"/>
                                        <p:tgtEl>
                                          <p:spTgt spid="52244"/>
                                        </p:tgtEl>
                                      </p:cBhvr>
                                    </p:animEffect>
                                    <p:set>
                                      <p:cBhvr>
                                        <p:cTn id="40" dur="1" fill="hold">
                                          <p:stCondLst>
                                            <p:cond delay="499"/>
                                          </p:stCondLst>
                                        </p:cTn>
                                        <p:tgtEl>
                                          <p:spTgt spid="52244"/>
                                        </p:tgtEl>
                                        <p:attrNameLst>
                                          <p:attrName>style.visibility</p:attrName>
                                        </p:attrNameLst>
                                      </p:cBhvr>
                                      <p:to>
                                        <p:strVal val="hidden"/>
                                      </p:to>
                                    </p:set>
                                  </p:childTnLst>
                                </p:cTn>
                              </p:par>
                              <p:par>
                                <p:cTn id="41" presetID="3" presetClass="exit" presetSubtype="10" fill="hold" grpId="0" nodeType="withEffect">
                                  <p:stCondLst>
                                    <p:cond delay="0"/>
                                  </p:stCondLst>
                                  <p:childTnLst>
                                    <p:animEffect>
                                      <p:cBhvr>
                                        <p:cTn id="42" dur="500"/>
                                        <p:tgtEl>
                                          <p:spTgt spid="52245"/>
                                        </p:tgtEl>
                                      </p:cBhvr>
                                    </p:animEffect>
                                    <p:set>
                                      <p:cBhvr>
                                        <p:cTn id="43" dur="1" fill="hold">
                                          <p:stCondLst>
                                            <p:cond delay="499"/>
                                          </p:stCondLst>
                                        </p:cTn>
                                        <p:tgtEl>
                                          <p:spTgt spid="52245"/>
                                        </p:tgtEl>
                                        <p:attrNameLst>
                                          <p:attrName>style.visibility</p:attrName>
                                        </p:attrNameLst>
                                      </p:cBhvr>
                                      <p:to>
                                        <p:strVal val="hidden"/>
                                      </p:to>
                                    </p:set>
                                  </p:childTnLst>
                                </p:cTn>
                              </p:par>
                              <p:par>
                                <p:cTn id="44" presetID="3" presetClass="exit" presetSubtype="10" fill="hold" nodeType="withEffect">
                                  <p:stCondLst>
                                    <p:cond delay="0"/>
                                  </p:stCondLst>
                                  <p:childTnLst>
                                    <p:animEffect>
                                      <p:cBhvr>
                                        <p:cTn id="45" dur="500"/>
                                        <p:tgtEl>
                                          <p:spTgt spid="52246"/>
                                        </p:tgtEl>
                                      </p:cBhvr>
                                    </p:animEffect>
                                    <p:set>
                                      <p:cBhvr>
                                        <p:cTn id="46" dur="1" fill="hold">
                                          <p:stCondLst>
                                            <p:cond delay="499"/>
                                          </p:stCondLst>
                                        </p:cTn>
                                        <p:tgtEl>
                                          <p:spTgt spid="52246"/>
                                        </p:tgtEl>
                                        <p:attrNameLst>
                                          <p:attrName>style.visibility</p:attrName>
                                        </p:attrNameLst>
                                      </p:cBhvr>
                                      <p:to>
                                        <p:strVal val="hidden"/>
                                      </p:to>
                                    </p:set>
                                  </p:childTnLst>
                                </p:cTn>
                              </p:par>
                              <p:par>
                                <p:cTn id="47" presetID="3" presetClass="exit" presetSubtype="10" fill="hold" nodeType="withEffect">
                                  <p:stCondLst>
                                    <p:cond delay="0"/>
                                  </p:stCondLst>
                                  <p:childTnLst>
                                    <p:animEffect>
                                      <p:cBhvr>
                                        <p:cTn id="48" dur="500"/>
                                        <p:tgtEl>
                                          <p:spTgt spid="52247"/>
                                        </p:tgtEl>
                                      </p:cBhvr>
                                    </p:animEffect>
                                    <p:set>
                                      <p:cBhvr>
                                        <p:cTn id="49" dur="1" fill="hold">
                                          <p:stCondLst>
                                            <p:cond delay="499"/>
                                          </p:stCondLst>
                                        </p:cTn>
                                        <p:tgtEl>
                                          <p:spTgt spid="52247"/>
                                        </p:tgtEl>
                                        <p:attrNameLst>
                                          <p:attrName>style.visibility</p:attrName>
                                        </p:attrNameLst>
                                      </p:cBhvr>
                                      <p:to>
                                        <p:strVal val="hidden"/>
                                      </p:to>
                                    </p:set>
                                  </p:childTnLst>
                                </p:cTn>
                              </p:par>
                              <p:par>
                                <p:cTn id="50" presetID="3" presetClass="exit" presetSubtype="10" fill="hold" nodeType="withEffect">
                                  <p:stCondLst>
                                    <p:cond delay="0"/>
                                  </p:stCondLst>
                                  <p:childTnLst>
                                    <p:animEffect>
                                      <p:cBhvr>
                                        <p:cTn id="51" dur="500"/>
                                        <p:tgtEl>
                                          <p:spTgt spid="52248"/>
                                        </p:tgtEl>
                                      </p:cBhvr>
                                    </p:animEffect>
                                    <p:set>
                                      <p:cBhvr>
                                        <p:cTn id="52" dur="1" fill="hold">
                                          <p:stCondLst>
                                            <p:cond delay="499"/>
                                          </p:stCondLst>
                                        </p:cTn>
                                        <p:tgtEl>
                                          <p:spTgt spid="5224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2241"/>
                                        </p:tgtEl>
                                        <p:attrNameLst>
                                          <p:attrName>style.visibility</p:attrName>
                                        </p:attrNameLst>
                                      </p:cBhvr>
                                      <p:to>
                                        <p:strVal val="visible"/>
                                      </p:to>
                                    </p:set>
                                    <p:animEffect>
                                      <p:cBhvr>
                                        <p:cTn id="57" dur="500"/>
                                        <p:tgtEl>
                                          <p:spTgt spid="522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2242"/>
                                        </p:tgtEl>
                                        <p:attrNameLst>
                                          <p:attrName>style.visibility</p:attrName>
                                        </p:attrNameLst>
                                      </p:cBhvr>
                                      <p:to>
                                        <p:strVal val="visible"/>
                                      </p:to>
                                    </p:set>
                                    <p:animEffect>
                                      <p:cBhvr>
                                        <p:cTn id="60" dur="500"/>
                                        <p:tgtEl>
                                          <p:spTgt spid="5224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p:cBhvr>
                                        <p:cTn id="64" dur="500"/>
                                        <p:tgtEl>
                                          <p:spTgt spid="52241"/>
                                        </p:tgtEl>
                                      </p:cBhvr>
                                    </p:animEffect>
                                    <p:set>
                                      <p:cBhvr>
                                        <p:cTn id="65" dur="1" fill="hold">
                                          <p:stCondLst>
                                            <p:cond delay="499"/>
                                          </p:stCondLst>
                                        </p:cTn>
                                        <p:tgtEl>
                                          <p:spTgt spid="52241"/>
                                        </p:tgtEl>
                                        <p:attrNameLst>
                                          <p:attrName>style.visibility</p:attrName>
                                        </p:attrNameLst>
                                      </p:cBhvr>
                                      <p:to>
                                        <p:strVal val="hidden"/>
                                      </p:to>
                                    </p:set>
                                  </p:childTnLst>
                                </p:cTn>
                              </p:par>
                              <p:par>
                                <p:cTn id="66" presetID="3" presetClass="exit" presetSubtype="10" fill="hold" grpId="1" nodeType="withEffect">
                                  <p:stCondLst>
                                    <p:cond delay="0"/>
                                  </p:stCondLst>
                                  <p:childTnLst>
                                    <p:animEffect>
                                      <p:cBhvr>
                                        <p:cTn id="67" dur="500"/>
                                        <p:tgtEl>
                                          <p:spTgt spid="52242"/>
                                        </p:tgtEl>
                                      </p:cBhvr>
                                    </p:animEffect>
                                    <p:set>
                                      <p:cBhvr>
                                        <p:cTn id="68" dur="1" fill="hold">
                                          <p:stCondLst>
                                            <p:cond delay="499"/>
                                          </p:stCondLst>
                                        </p:cTn>
                                        <p:tgtEl>
                                          <p:spTgt spid="5224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1" nodeType="clickEffect">
                                  <p:stCondLst>
                                    <p:cond delay="0"/>
                                  </p:stCondLst>
                                  <p:childTnLst>
                                    <p:set>
                                      <p:cBhvr>
                                        <p:cTn id="72" dur="1" fill="hold">
                                          <p:stCondLst>
                                            <p:cond delay="0"/>
                                          </p:stCondLst>
                                        </p:cTn>
                                        <p:tgtEl>
                                          <p:spTgt spid="52230"/>
                                        </p:tgtEl>
                                        <p:attrNameLst>
                                          <p:attrName>style.visibility</p:attrName>
                                        </p:attrNameLst>
                                      </p:cBhvr>
                                      <p:to>
                                        <p:strVal val="visible"/>
                                      </p:to>
                                    </p:set>
                                    <p:animEffect>
                                      <p:cBhvr>
                                        <p:cTn id="73" dur="500"/>
                                        <p:tgtEl>
                                          <p:spTgt spid="52230"/>
                                        </p:tgtEl>
                                      </p:cBhvr>
                                    </p:animEffect>
                                  </p:childTnLst>
                                </p:cTn>
                              </p:par>
                              <p:par>
                                <p:cTn id="74" presetID="3" presetClass="entr" presetSubtype="10" fill="hold" grpId="1" nodeType="withEffect">
                                  <p:stCondLst>
                                    <p:cond delay="0"/>
                                  </p:stCondLst>
                                  <p:childTnLst>
                                    <p:set>
                                      <p:cBhvr>
                                        <p:cTn id="75" dur="1" fill="hold">
                                          <p:stCondLst>
                                            <p:cond delay="0"/>
                                          </p:stCondLst>
                                        </p:cTn>
                                        <p:tgtEl>
                                          <p:spTgt spid="52231"/>
                                        </p:tgtEl>
                                        <p:attrNameLst>
                                          <p:attrName>style.visibility</p:attrName>
                                        </p:attrNameLst>
                                      </p:cBhvr>
                                      <p:to>
                                        <p:strVal val="visible"/>
                                      </p:to>
                                    </p:set>
                                    <p:animEffect>
                                      <p:cBhvr>
                                        <p:cTn id="76" dur="500"/>
                                        <p:tgtEl>
                                          <p:spTgt spid="52231"/>
                                        </p:tgtEl>
                                      </p:cBhvr>
                                    </p:animEffect>
                                  </p:childTnLst>
                                </p:cTn>
                              </p:par>
                              <p:par>
                                <p:cTn id="77" presetID="3" presetClass="entr" presetSubtype="10" fill="hold" grpId="1" nodeType="withEffect">
                                  <p:stCondLst>
                                    <p:cond delay="0"/>
                                  </p:stCondLst>
                                  <p:childTnLst>
                                    <p:set>
                                      <p:cBhvr>
                                        <p:cTn id="78" dur="1" fill="hold">
                                          <p:stCondLst>
                                            <p:cond delay="0"/>
                                          </p:stCondLst>
                                        </p:cTn>
                                        <p:tgtEl>
                                          <p:spTgt spid="52232"/>
                                        </p:tgtEl>
                                        <p:attrNameLst>
                                          <p:attrName>style.visibility</p:attrName>
                                        </p:attrNameLst>
                                      </p:cBhvr>
                                      <p:to>
                                        <p:strVal val="visible"/>
                                      </p:to>
                                    </p:set>
                                    <p:animEffect>
                                      <p:cBhvr>
                                        <p:cTn id="79" dur="500"/>
                                        <p:tgtEl>
                                          <p:spTgt spid="52232"/>
                                        </p:tgtEl>
                                      </p:cBhvr>
                                    </p:animEffect>
                                  </p:childTnLst>
                                </p:cTn>
                              </p:par>
                              <p:par>
                                <p:cTn id="80" presetID="3" presetClass="entr" presetSubtype="10" fill="hold" grpId="1" nodeType="withEffect">
                                  <p:stCondLst>
                                    <p:cond delay="0"/>
                                  </p:stCondLst>
                                  <p:childTnLst>
                                    <p:set>
                                      <p:cBhvr>
                                        <p:cTn id="81" dur="1" fill="hold">
                                          <p:stCondLst>
                                            <p:cond delay="0"/>
                                          </p:stCondLst>
                                        </p:cTn>
                                        <p:tgtEl>
                                          <p:spTgt spid="52233"/>
                                        </p:tgtEl>
                                        <p:attrNameLst>
                                          <p:attrName>style.visibility</p:attrName>
                                        </p:attrNameLst>
                                      </p:cBhvr>
                                      <p:to>
                                        <p:strVal val="visible"/>
                                      </p:to>
                                    </p:set>
                                    <p:animEffect>
                                      <p:cBhvr>
                                        <p:cTn id="82" dur="500"/>
                                        <p:tgtEl>
                                          <p:spTgt spid="52233"/>
                                        </p:tgtEl>
                                      </p:cBhvr>
                                    </p:animEffect>
                                  </p:childTnLst>
                                </p:cTn>
                              </p:par>
                              <p:par>
                                <p:cTn id="83" presetID="3" presetClass="entr" presetSubtype="10" fill="hold" grpId="1" nodeType="withEffect">
                                  <p:stCondLst>
                                    <p:cond delay="0"/>
                                  </p:stCondLst>
                                  <p:childTnLst>
                                    <p:set>
                                      <p:cBhvr>
                                        <p:cTn id="84" dur="1" fill="hold">
                                          <p:stCondLst>
                                            <p:cond delay="0"/>
                                          </p:stCondLst>
                                        </p:cTn>
                                        <p:tgtEl>
                                          <p:spTgt spid="52234"/>
                                        </p:tgtEl>
                                        <p:attrNameLst>
                                          <p:attrName>style.visibility</p:attrName>
                                        </p:attrNameLst>
                                      </p:cBhvr>
                                      <p:to>
                                        <p:strVal val="visible"/>
                                      </p:to>
                                    </p:set>
                                    <p:animEffect>
                                      <p:cBhvr>
                                        <p:cTn id="85" dur="500"/>
                                        <p:tgtEl>
                                          <p:spTgt spid="52234"/>
                                        </p:tgtEl>
                                      </p:cBhvr>
                                    </p:animEffect>
                                  </p:childTnLst>
                                </p:cTn>
                              </p:par>
                              <p:par>
                                <p:cTn id="86" presetID="3" presetClass="entr" presetSubtype="10" fill="hold" nodeType="withEffect">
                                  <p:stCondLst>
                                    <p:cond delay="0"/>
                                  </p:stCondLst>
                                  <p:childTnLst>
                                    <p:set>
                                      <p:cBhvr>
                                        <p:cTn id="87" dur="1" fill="hold">
                                          <p:stCondLst>
                                            <p:cond delay="0"/>
                                          </p:stCondLst>
                                        </p:cTn>
                                        <p:tgtEl>
                                          <p:spTgt spid="52235"/>
                                        </p:tgtEl>
                                        <p:attrNameLst>
                                          <p:attrName>style.visibility</p:attrName>
                                        </p:attrNameLst>
                                      </p:cBhvr>
                                      <p:to>
                                        <p:strVal val="visible"/>
                                      </p:to>
                                    </p:set>
                                    <p:animEffect>
                                      <p:cBhvr>
                                        <p:cTn id="88" dur="500"/>
                                        <p:tgtEl>
                                          <p:spTgt spid="52235"/>
                                        </p:tgtEl>
                                      </p:cBhvr>
                                    </p:animEffect>
                                  </p:childTnLst>
                                </p:cTn>
                              </p:par>
                              <p:par>
                                <p:cTn id="89" presetID="3" presetClass="entr" presetSubtype="10" fill="hold" nodeType="withEffect">
                                  <p:stCondLst>
                                    <p:cond delay="0"/>
                                  </p:stCondLst>
                                  <p:childTnLst>
                                    <p:set>
                                      <p:cBhvr>
                                        <p:cTn id="90" dur="1" fill="hold">
                                          <p:stCondLst>
                                            <p:cond delay="0"/>
                                          </p:stCondLst>
                                        </p:cTn>
                                        <p:tgtEl>
                                          <p:spTgt spid="52236"/>
                                        </p:tgtEl>
                                        <p:attrNameLst>
                                          <p:attrName>style.visibility</p:attrName>
                                        </p:attrNameLst>
                                      </p:cBhvr>
                                      <p:to>
                                        <p:strVal val="visible"/>
                                      </p:to>
                                    </p:set>
                                    <p:animEffect>
                                      <p:cBhvr>
                                        <p:cTn id="91" dur="500"/>
                                        <p:tgtEl>
                                          <p:spTgt spid="52236"/>
                                        </p:tgtEl>
                                      </p:cBhvr>
                                    </p:animEffect>
                                  </p:childTnLst>
                                </p:cTn>
                              </p:par>
                              <p:par>
                                <p:cTn id="92" presetID="3" presetClass="entr" presetSubtype="10" fill="hold" grpId="1" nodeType="withEffect">
                                  <p:stCondLst>
                                    <p:cond delay="0"/>
                                  </p:stCondLst>
                                  <p:childTnLst>
                                    <p:set>
                                      <p:cBhvr>
                                        <p:cTn id="93" dur="1" fill="hold">
                                          <p:stCondLst>
                                            <p:cond delay="0"/>
                                          </p:stCondLst>
                                        </p:cTn>
                                        <p:tgtEl>
                                          <p:spTgt spid="52237"/>
                                        </p:tgtEl>
                                        <p:attrNameLst>
                                          <p:attrName>style.visibility</p:attrName>
                                        </p:attrNameLst>
                                      </p:cBhvr>
                                      <p:to>
                                        <p:strVal val="visible"/>
                                      </p:to>
                                    </p:set>
                                    <p:animEffect>
                                      <p:cBhvr>
                                        <p:cTn id="94" dur="500"/>
                                        <p:tgtEl>
                                          <p:spTgt spid="52237"/>
                                        </p:tgtEl>
                                      </p:cBhvr>
                                    </p:animEffect>
                                  </p:childTnLst>
                                </p:cTn>
                              </p:par>
                              <p:par>
                                <p:cTn id="95" presetID="3" presetClass="entr" presetSubtype="10" fill="hold" nodeType="withEffect">
                                  <p:stCondLst>
                                    <p:cond delay="0"/>
                                  </p:stCondLst>
                                  <p:childTnLst>
                                    <p:set>
                                      <p:cBhvr>
                                        <p:cTn id="96" dur="1" fill="hold">
                                          <p:stCondLst>
                                            <p:cond delay="0"/>
                                          </p:stCondLst>
                                        </p:cTn>
                                        <p:tgtEl>
                                          <p:spTgt spid="52238"/>
                                        </p:tgtEl>
                                        <p:attrNameLst>
                                          <p:attrName>style.visibility</p:attrName>
                                        </p:attrNameLst>
                                      </p:cBhvr>
                                      <p:to>
                                        <p:strVal val="visible"/>
                                      </p:to>
                                    </p:set>
                                    <p:animEffect>
                                      <p:cBhvr>
                                        <p:cTn id="97" dur="500"/>
                                        <p:tgtEl>
                                          <p:spTgt spid="52238"/>
                                        </p:tgtEl>
                                      </p:cBhvr>
                                    </p:animEffect>
                                  </p:childTnLst>
                                </p:cTn>
                              </p:par>
                              <p:par>
                                <p:cTn id="98" presetID="3" presetClass="entr" presetSubtype="10" fill="hold" grpId="1" nodeType="withEffect">
                                  <p:stCondLst>
                                    <p:cond delay="0"/>
                                  </p:stCondLst>
                                  <p:childTnLst>
                                    <p:set>
                                      <p:cBhvr>
                                        <p:cTn id="99" dur="1" fill="hold">
                                          <p:stCondLst>
                                            <p:cond delay="0"/>
                                          </p:stCondLst>
                                        </p:cTn>
                                        <p:tgtEl>
                                          <p:spTgt spid="52239"/>
                                        </p:tgtEl>
                                        <p:attrNameLst>
                                          <p:attrName>style.visibility</p:attrName>
                                        </p:attrNameLst>
                                      </p:cBhvr>
                                      <p:to>
                                        <p:strVal val="visible"/>
                                      </p:to>
                                    </p:set>
                                    <p:animEffect>
                                      <p:cBhvr>
                                        <p:cTn id="100" dur="500"/>
                                        <p:tgtEl>
                                          <p:spTgt spid="52239"/>
                                        </p:tgtEl>
                                      </p:cBhvr>
                                    </p:animEffect>
                                  </p:childTnLst>
                                </p:cTn>
                              </p:par>
                              <p:par>
                                <p:cTn id="101" presetID="3" presetClass="entr" presetSubtype="10" fill="hold" grpId="1" nodeType="withEffect">
                                  <p:stCondLst>
                                    <p:cond delay="0"/>
                                  </p:stCondLst>
                                  <p:childTnLst>
                                    <p:set>
                                      <p:cBhvr>
                                        <p:cTn id="102" dur="1" fill="hold">
                                          <p:stCondLst>
                                            <p:cond delay="0"/>
                                          </p:stCondLst>
                                        </p:cTn>
                                        <p:tgtEl>
                                          <p:spTgt spid="52243"/>
                                        </p:tgtEl>
                                        <p:attrNameLst>
                                          <p:attrName>style.visibility</p:attrName>
                                        </p:attrNameLst>
                                      </p:cBhvr>
                                      <p:to>
                                        <p:strVal val="visible"/>
                                      </p:to>
                                    </p:set>
                                    <p:animEffect>
                                      <p:cBhvr>
                                        <p:cTn id="103" dur="500"/>
                                        <p:tgtEl>
                                          <p:spTgt spid="52243"/>
                                        </p:tgtEl>
                                      </p:cBhvr>
                                    </p:animEffect>
                                  </p:childTnLst>
                                </p:cTn>
                              </p:par>
                              <p:par>
                                <p:cTn id="104" presetID="3" presetClass="entr" presetSubtype="10" fill="hold" grpId="1" nodeType="withEffect">
                                  <p:stCondLst>
                                    <p:cond delay="0"/>
                                  </p:stCondLst>
                                  <p:childTnLst>
                                    <p:set>
                                      <p:cBhvr>
                                        <p:cTn id="105" dur="1" fill="hold">
                                          <p:stCondLst>
                                            <p:cond delay="0"/>
                                          </p:stCondLst>
                                        </p:cTn>
                                        <p:tgtEl>
                                          <p:spTgt spid="52244"/>
                                        </p:tgtEl>
                                        <p:attrNameLst>
                                          <p:attrName>style.visibility</p:attrName>
                                        </p:attrNameLst>
                                      </p:cBhvr>
                                      <p:to>
                                        <p:strVal val="visible"/>
                                      </p:to>
                                    </p:set>
                                    <p:animEffect>
                                      <p:cBhvr>
                                        <p:cTn id="106" dur="500"/>
                                        <p:tgtEl>
                                          <p:spTgt spid="52244"/>
                                        </p:tgtEl>
                                      </p:cBhvr>
                                    </p:animEffect>
                                  </p:childTnLst>
                                </p:cTn>
                              </p:par>
                              <p:par>
                                <p:cTn id="107" presetID="3" presetClass="entr" presetSubtype="10" fill="hold" grpId="1" nodeType="withEffect">
                                  <p:stCondLst>
                                    <p:cond delay="0"/>
                                  </p:stCondLst>
                                  <p:childTnLst>
                                    <p:set>
                                      <p:cBhvr>
                                        <p:cTn id="108" dur="1" fill="hold">
                                          <p:stCondLst>
                                            <p:cond delay="0"/>
                                          </p:stCondLst>
                                        </p:cTn>
                                        <p:tgtEl>
                                          <p:spTgt spid="52245"/>
                                        </p:tgtEl>
                                        <p:attrNameLst>
                                          <p:attrName>style.visibility</p:attrName>
                                        </p:attrNameLst>
                                      </p:cBhvr>
                                      <p:to>
                                        <p:strVal val="visible"/>
                                      </p:to>
                                    </p:set>
                                    <p:animEffect>
                                      <p:cBhvr>
                                        <p:cTn id="109" dur="500"/>
                                        <p:tgtEl>
                                          <p:spTgt spid="52245"/>
                                        </p:tgtEl>
                                      </p:cBhvr>
                                    </p:animEffect>
                                  </p:childTnLst>
                                </p:cTn>
                              </p:par>
                              <p:par>
                                <p:cTn id="110" presetID="3" presetClass="entr" presetSubtype="10" fill="hold" nodeType="withEffect">
                                  <p:stCondLst>
                                    <p:cond delay="0"/>
                                  </p:stCondLst>
                                  <p:childTnLst>
                                    <p:set>
                                      <p:cBhvr>
                                        <p:cTn id="111" dur="1" fill="hold">
                                          <p:stCondLst>
                                            <p:cond delay="0"/>
                                          </p:stCondLst>
                                        </p:cTn>
                                        <p:tgtEl>
                                          <p:spTgt spid="52246"/>
                                        </p:tgtEl>
                                        <p:attrNameLst>
                                          <p:attrName>style.visibility</p:attrName>
                                        </p:attrNameLst>
                                      </p:cBhvr>
                                      <p:to>
                                        <p:strVal val="visible"/>
                                      </p:to>
                                    </p:set>
                                    <p:animEffect>
                                      <p:cBhvr>
                                        <p:cTn id="112" dur="500"/>
                                        <p:tgtEl>
                                          <p:spTgt spid="52246"/>
                                        </p:tgtEl>
                                      </p:cBhvr>
                                    </p:animEffect>
                                  </p:childTnLst>
                                </p:cTn>
                              </p:par>
                              <p:par>
                                <p:cTn id="113" presetID="3" presetClass="entr" presetSubtype="10" fill="hold" nodeType="withEffect">
                                  <p:stCondLst>
                                    <p:cond delay="0"/>
                                  </p:stCondLst>
                                  <p:childTnLst>
                                    <p:set>
                                      <p:cBhvr>
                                        <p:cTn id="114" dur="1" fill="hold">
                                          <p:stCondLst>
                                            <p:cond delay="0"/>
                                          </p:stCondLst>
                                        </p:cTn>
                                        <p:tgtEl>
                                          <p:spTgt spid="52247"/>
                                        </p:tgtEl>
                                        <p:attrNameLst>
                                          <p:attrName>style.visibility</p:attrName>
                                        </p:attrNameLst>
                                      </p:cBhvr>
                                      <p:to>
                                        <p:strVal val="visible"/>
                                      </p:to>
                                    </p:set>
                                    <p:animEffect>
                                      <p:cBhvr>
                                        <p:cTn id="115" dur="500"/>
                                        <p:tgtEl>
                                          <p:spTgt spid="52247"/>
                                        </p:tgtEl>
                                      </p:cBhvr>
                                    </p:animEffect>
                                  </p:childTnLst>
                                </p:cTn>
                              </p:par>
                              <p:par>
                                <p:cTn id="116" presetID="3" presetClass="entr" presetSubtype="10" fill="hold" nodeType="withEffect">
                                  <p:stCondLst>
                                    <p:cond delay="0"/>
                                  </p:stCondLst>
                                  <p:childTnLst>
                                    <p:set>
                                      <p:cBhvr>
                                        <p:cTn id="117" dur="1" fill="hold">
                                          <p:stCondLst>
                                            <p:cond delay="0"/>
                                          </p:stCondLst>
                                        </p:cTn>
                                        <p:tgtEl>
                                          <p:spTgt spid="52248"/>
                                        </p:tgtEl>
                                        <p:attrNameLst>
                                          <p:attrName>style.visibility</p:attrName>
                                        </p:attrNameLst>
                                      </p:cBhvr>
                                      <p:to>
                                        <p:strVal val="visible"/>
                                      </p:to>
                                    </p:set>
                                    <p:animEffect>
                                      <p:cBhvr>
                                        <p:cTn id="118" dur="500"/>
                                        <p:tgtEl>
                                          <p:spTgt spid="5224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52240"/>
                                        </p:tgtEl>
                                        <p:attrNameLst>
                                          <p:attrName>style.visibility</p:attrName>
                                        </p:attrNameLst>
                                      </p:cBhvr>
                                      <p:to>
                                        <p:strVal val="visible"/>
                                      </p:to>
                                    </p:set>
                                    <p:animEffect>
                                      <p:cBhvr>
                                        <p:cTn id="121" dur="500"/>
                                        <p:tgtEl>
                                          <p:spTgt spid="52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bldLvl="0" animBg="1" autoUpdateAnimBg="0"/>
      <p:bldP spid="52230" grpId="1" bldLvl="0" animBg="1" autoUpdateAnimBg="0"/>
      <p:bldP spid="52231" grpId="0" bldLvl="0" animBg="1" autoUpdateAnimBg="0"/>
      <p:bldP spid="52231" grpId="1" bldLvl="0" animBg="1" autoUpdateAnimBg="0"/>
      <p:bldP spid="52232" grpId="0" bldLvl="0" animBg="1" autoUpdateAnimBg="0"/>
      <p:bldP spid="52232" grpId="1" bldLvl="0" animBg="1" autoUpdateAnimBg="0"/>
      <p:bldP spid="52233" grpId="0" bldLvl="0" animBg="1" autoUpdateAnimBg="0"/>
      <p:bldP spid="52233" grpId="1" bldLvl="0" animBg="1" autoUpdateAnimBg="0"/>
      <p:bldP spid="52234" grpId="0" bldLvl="0" animBg="1" autoUpdateAnimBg="0"/>
      <p:bldP spid="52234" grpId="1" bldLvl="0" animBg="1" autoUpdateAnimBg="0"/>
      <p:bldP spid="52237" grpId="0" animBg="1"/>
      <p:bldP spid="52237" grpId="1" animBg="1"/>
      <p:bldP spid="52239" grpId="0" bldLvl="0" autoUpdateAnimBg="0"/>
      <p:bldP spid="52239" grpId="1" bldLvl="0" autoUpdateAnimBg="0"/>
      <p:bldP spid="52240" grpId="0" bldLvl="0" autoUpdateAnimBg="0"/>
      <p:bldP spid="52241" grpId="0" bldLvl="0" animBg="1" autoUpdateAnimBg="0"/>
      <p:bldP spid="52241" grpId="1" bldLvl="0" animBg="1" autoUpdateAnimBg="0"/>
      <p:bldP spid="52242" grpId="0" bldLvl="0" autoUpdateAnimBg="0"/>
      <p:bldP spid="52242" grpId="1" bldLvl="0" autoUpdateAnimBg="0"/>
      <p:bldP spid="52243" grpId="0" bldLvl="0" animBg="1" autoUpdateAnimBg="0"/>
      <p:bldP spid="52243" grpId="1" bldLvl="0" animBg="1" autoUpdateAnimBg="0"/>
      <p:bldP spid="52244" grpId="0" bldLvl="0" animBg="1" autoUpdateAnimBg="0"/>
      <p:bldP spid="52244" grpId="1" bldLvl="0" animBg="1" autoUpdateAnimBg="0"/>
      <p:bldP spid="52245" grpId="0" bldLvl="0" animBg="1" autoUpdateAnimBg="0"/>
      <p:bldP spid="52245" grpId="1"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a:noFill/>
        </p:spPr>
        <p:txBody>
          <a:bodyPr/>
          <a:lstStyle/>
          <a:p>
            <a:fld id="{45181084-4E84-464A-B592-7906B267C737}" type="slidenum">
              <a:rPr lang="en-US" altLang="en-US" smtClean="0">
                <a:solidFill>
                  <a:schemeClr val="tx1"/>
                </a:solidFill>
              </a:rPr>
              <a:pPr/>
              <a:t>4</a:t>
            </a:fld>
            <a:endParaRPr lang="en-US" sz="1800" b="0" dirty="0" smtClean="0">
              <a:solidFill>
                <a:schemeClr val="tx1"/>
              </a:solidFill>
            </a:endParaRPr>
          </a:p>
        </p:txBody>
      </p:sp>
      <p:graphicFrame>
        <p:nvGraphicFramePr>
          <p:cNvPr id="6150" name="Group 6"/>
          <p:cNvGraphicFramePr>
            <a:graphicFrameLocks noGrp="1"/>
          </p:cNvGraphicFramePr>
          <p:nvPr/>
        </p:nvGraphicFramePr>
        <p:xfrm>
          <a:off x="1295400" y="2057400"/>
          <a:ext cx="6096000" cy="2991804"/>
        </p:xfrm>
        <a:graphic>
          <a:graphicData uri="http://schemas.openxmlformats.org/drawingml/2006/table">
            <a:tbl>
              <a:tblPr/>
              <a:tblGrid>
                <a:gridCol w="2032000"/>
                <a:gridCol w="2032000"/>
                <a:gridCol w="2032000"/>
              </a:tblGrid>
              <a:tr h="371475">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endParaRPr kumimoji="0" lang="en-US" sz="2000" b="0" i="0" u="none" strike="noStrike" cap="none" normalizeH="0" baseline="0" dirty="0" smtClean="0">
                        <a:ln>
                          <a:noFill/>
                        </a:ln>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 of Users</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 of Links</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69888">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Facebook</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1" i="1" u="none" strike="noStrike" cap="none" normalizeH="0" baseline="0" dirty="0" smtClean="0">
                          <a:ln>
                            <a:noFill/>
                          </a:ln>
                          <a:effectLst/>
                          <a:latin typeface="+mj-lt"/>
                          <a:ea typeface="宋体" pitchFamily="2" charset="-122"/>
                          <a:sym typeface="Century Schoolbook" pitchFamily="18" charset="0"/>
                        </a:rPr>
                        <a:t>400 Million </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52K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Twitter</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105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10K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69888">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LinkedIn</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60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0.9K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Last.FM</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40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2K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LiveJournal</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25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2K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69888">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del.icio.us</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5.3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0.7K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smtClean="0">
                          <a:ln>
                            <a:noFill/>
                          </a:ln>
                          <a:effectLst/>
                          <a:latin typeface="+mj-lt"/>
                          <a:ea typeface="宋体" pitchFamily="2" charset="-122"/>
                          <a:sym typeface="Century Schoolbook" pitchFamily="18" charset="0"/>
                        </a:rPr>
                        <a:t>DBLP</a:t>
                      </a:r>
                      <a:endParaRPr kumimoji="0" lang="en-US" altLang="zh-CN" sz="2000" b="0" i="0" u="none" strike="noStrike" cap="none" normalizeH="0" baseline="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0.7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0" i="0" u="none" strike="noStrike" cap="none" normalizeH="0" baseline="0" dirty="0" smtClean="0">
                          <a:ln>
                            <a:noFill/>
                          </a:ln>
                          <a:effectLst/>
                          <a:latin typeface="+mj-lt"/>
                          <a:ea typeface="宋体" pitchFamily="2" charset="-122"/>
                          <a:sym typeface="Century Schoolbook" pitchFamily="18" charset="0"/>
                        </a:rPr>
                        <a:t>8 Million</a:t>
                      </a:r>
                      <a:endParaRPr kumimoji="0" lang="en-US" altLang="zh-CN" sz="2000" b="0" i="0" u="none" strike="noStrike" cap="none" normalizeH="0" baseline="0" dirty="0" smtClean="0">
                        <a:ln>
                          <a:noFill/>
                        </a:ln>
                        <a:solidFill>
                          <a:schemeClr val="tx1"/>
                        </a:solidFill>
                        <a:effectLst/>
                        <a:latin typeface="+mj-lt"/>
                        <a:ea typeface="宋体" pitchFamily="2" charset="-122"/>
                        <a:sym typeface="Century Schoolbook" pitchFamily="18" charset="0"/>
                      </a:endParaRPr>
                    </a:p>
                  </a:txBody>
                  <a:tcPr horzOverflow="overflow">
                    <a:lnL>
                      <a:noFill/>
                    </a:lnL>
                    <a:lnR>
                      <a:noFill/>
                    </a:lnR>
                    <a:lnT>
                      <a:noFill/>
                    </a:lnT>
                    <a:lnB>
                      <a:noFill/>
                    </a:lnB>
                    <a:lnTlToBr>
                      <a:noFill/>
                    </a:lnTlToBr>
                    <a:lnBlToTr>
                      <a:noFill/>
                    </a:lnBlToTr>
                    <a:noFill/>
                  </a:tcPr>
                </a:tc>
              </a:tr>
            </a:tbl>
          </a:graphicData>
        </a:graphic>
      </p:graphicFrame>
      <p:sp>
        <p:nvSpPr>
          <p:cNvPr id="19488" name="AutoShape 31"/>
          <p:cNvSpPr>
            <a:spLocks noChangeArrowheads="1"/>
          </p:cNvSpPr>
          <p:nvPr/>
        </p:nvSpPr>
        <p:spPr bwMode="auto">
          <a:xfrm>
            <a:off x="-8455025" y="1066800"/>
            <a:ext cx="28190825" cy="3052763"/>
          </a:xfrm>
          <a:prstGeom prst="rect">
            <a:avLst/>
          </a:prstGeom>
          <a:noFill/>
          <a:ln w="9525">
            <a:noFill/>
            <a:miter lim="800000"/>
            <a:headEnd/>
            <a:tailEnd/>
          </a:ln>
        </p:spPr>
        <p:txBody>
          <a:bodyPr/>
          <a:lstStyle/>
          <a:p>
            <a:endParaRPr lang="en-US"/>
          </a:p>
        </p:txBody>
      </p:sp>
      <p:sp>
        <p:nvSpPr>
          <p:cNvPr id="9" name="Title 1"/>
          <p:cNvSpPr txBox="1">
            <a:spLocks/>
          </p:cNvSpPr>
          <p:nvPr/>
        </p:nvSpPr>
        <p:spPr>
          <a:xfrm>
            <a:off x="0" y="9525"/>
            <a:ext cx="9144000" cy="9239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Arial Black" pitchFamily="34" charset="0"/>
                <a:ea typeface="ＭＳ Ｐゴシック" pitchFamily="34" charset="-128"/>
                <a:cs typeface="+mj-cs"/>
              </a:rPr>
              <a:t>Large Graphs</a:t>
            </a:r>
          </a:p>
        </p:txBody>
      </p:sp>
      <p:sp>
        <p:nvSpPr>
          <p:cNvPr id="11" name="Text Placeholder 2"/>
          <p:cNvSpPr txBox="1">
            <a:spLocks/>
          </p:cNvSpPr>
          <p:nvPr/>
        </p:nvSpPr>
        <p:spPr>
          <a:xfrm>
            <a:off x="381000" y="1072515"/>
            <a:ext cx="8382000" cy="984885"/>
          </a:xfrm>
          <a:prstGeom prst="rect">
            <a:avLst/>
          </a:prstGeom>
        </p:spPr>
        <p:txBody>
          <a:bodyPr vert="horz" lIns="0" tIns="0" rIns="0" bIns="0" rtlCol="0">
            <a:spAutoFit/>
          </a:bodyPr>
          <a:lstStyle/>
          <a:p>
            <a:pPr marL="396875" indent="-396875" algn="just" defTabSz="914363">
              <a:lnSpc>
                <a:spcPct val="90000"/>
              </a:lnSpc>
              <a:spcBef>
                <a:spcPct val="20000"/>
              </a:spcBef>
              <a:buBlip>
                <a:blip r:embed="rId2"/>
              </a:buBlip>
            </a:pPr>
            <a:r>
              <a:rPr lang="en-US" sz="3200" dirty="0" smtClean="0">
                <a:solidFill>
                  <a:srgbClr val="000000"/>
                </a:solidFill>
              </a:rPr>
              <a:t>Large Scale Graphs.</a:t>
            </a:r>
          </a:p>
          <a:p>
            <a:pPr marL="396875" indent="-396875" defTabSz="914363">
              <a:lnSpc>
                <a:spcPct val="90000"/>
              </a:lnSpc>
              <a:spcBef>
                <a:spcPct val="20000"/>
              </a:spcBef>
              <a:buBlip>
                <a:blip r:embed="rId2"/>
              </a:buBlip>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2"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0"/>
          </p:nvPr>
        </p:nvSpPr>
        <p:spPr>
          <a:noFill/>
        </p:spPr>
        <p:txBody>
          <a:bodyPr/>
          <a:lstStyle/>
          <a:p>
            <a:fld id="{EA52AE6D-ABAE-4509-A17E-AF327BE23FD8}" type="slidenum">
              <a:rPr lang="en-US" altLang="en-US" smtClean="0">
                <a:solidFill>
                  <a:schemeClr val="tx1"/>
                </a:solidFill>
              </a:rPr>
              <a:pPr/>
              <a:t>40</a:t>
            </a:fld>
            <a:endParaRPr lang="en-US" sz="1800" b="0" dirty="0" smtClean="0">
              <a:solidFill>
                <a:schemeClr val="tx1"/>
              </a:solidFill>
            </a:endParaRPr>
          </a:p>
        </p:txBody>
      </p:sp>
      <p:sp>
        <p:nvSpPr>
          <p:cNvPr id="56324" name="Title 1"/>
          <p:cNvSpPr>
            <a:spLocks noGrp="1" noChangeArrowheads="1"/>
          </p:cNvSpPr>
          <p:nvPr>
            <p:ph type="title" idx="4294967295"/>
          </p:nvPr>
        </p:nvSpPr>
        <p:spPr>
          <a:xfrm>
            <a:off x="457200" y="228600"/>
            <a:ext cx="8077200" cy="609600"/>
          </a:xfrm>
        </p:spPr>
        <p:txBody>
          <a:bodyPr/>
          <a:lstStyle/>
          <a:p>
            <a:pPr algn="ctr" eaLnBrk="1" hangingPunct="1"/>
            <a:r>
              <a:rPr lang="en-US" altLang="zh-CN" b="1" smtClean="0">
                <a:ea typeface="宋体" pitchFamily="2" charset="-122"/>
              </a:rPr>
              <a:t>RDF Query Answering</a:t>
            </a:r>
            <a:endParaRPr lang="en-US" altLang="zh-CN" smtClean="0">
              <a:ea typeface="宋体" pitchFamily="2" charset="-122"/>
            </a:endParaRPr>
          </a:p>
        </p:txBody>
      </p:sp>
      <p:sp>
        <p:nvSpPr>
          <p:cNvPr id="56326" name="Oval 19"/>
          <p:cNvSpPr>
            <a:spLocks noChangeArrowheads="1"/>
          </p:cNvSpPr>
          <p:nvPr/>
        </p:nvSpPr>
        <p:spPr bwMode="auto">
          <a:xfrm>
            <a:off x="1382713" y="1524000"/>
            <a:ext cx="431800" cy="358775"/>
          </a:xfrm>
          <a:prstGeom prst="ellipse">
            <a:avLst/>
          </a:prstGeom>
          <a:solidFill>
            <a:srgbClr val="C6D5EF"/>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a:t>
            </a:r>
            <a:endParaRPr lang="en-US" altLang="en-US"/>
          </a:p>
        </p:txBody>
      </p:sp>
      <p:sp>
        <p:nvSpPr>
          <p:cNvPr id="56327" name="Straight Connector 23"/>
          <p:cNvSpPr>
            <a:spLocks noChangeShapeType="1"/>
          </p:cNvSpPr>
          <p:nvPr/>
        </p:nvSpPr>
        <p:spPr bwMode="auto">
          <a:xfrm rot="5400000">
            <a:off x="1112044" y="1901031"/>
            <a:ext cx="504825" cy="468313"/>
          </a:xfrm>
          <a:prstGeom prst="line">
            <a:avLst/>
          </a:prstGeom>
          <a:noFill/>
          <a:ln w="15875">
            <a:solidFill>
              <a:schemeClr val="tx1"/>
            </a:solidFill>
            <a:round/>
            <a:headEnd/>
            <a:tailEnd/>
          </a:ln>
        </p:spPr>
        <p:txBody>
          <a:bodyPr/>
          <a:lstStyle/>
          <a:p>
            <a:endParaRPr lang="en-US"/>
          </a:p>
        </p:txBody>
      </p:sp>
      <p:sp>
        <p:nvSpPr>
          <p:cNvPr id="56328" name="Straight Connector 24"/>
          <p:cNvSpPr>
            <a:spLocks noChangeShapeType="1"/>
          </p:cNvSpPr>
          <p:nvPr/>
        </p:nvSpPr>
        <p:spPr bwMode="auto">
          <a:xfrm rot="16200000" flipH="1">
            <a:off x="1543844" y="1937544"/>
            <a:ext cx="504825" cy="395287"/>
          </a:xfrm>
          <a:prstGeom prst="line">
            <a:avLst/>
          </a:prstGeom>
          <a:noFill/>
          <a:ln w="15875">
            <a:solidFill>
              <a:schemeClr val="tx1"/>
            </a:solidFill>
            <a:round/>
            <a:headEnd/>
            <a:tailEnd/>
          </a:ln>
        </p:spPr>
        <p:txBody>
          <a:bodyPr/>
          <a:lstStyle/>
          <a:p>
            <a:endParaRPr lang="en-US"/>
          </a:p>
        </p:txBody>
      </p:sp>
      <p:sp>
        <p:nvSpPr>
          <p:cNvPr id="56329" name="TextBox 68"/>
          <p:cNvSpPr>
            <a:spLocks noChangeArrowheads="1"/>
          </p:cNvSpPr>
          <p:nvPr/>
        </p:nvSpPr>
        <p:spPr bwMode="auto">
          <a:xfrm>
            <a:off x="533400" y="2674938"/>
            <a:ext cx="1136650" cy="339725"/>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J. Waters</a:t>
            </a:r>
            <a:endParaRPr lang="en-US" altLang="en-US"/>
          </a:p>
        </p:txBody>
      </p:sp>
      <p:sp>
        <p:nvSpPr>
          <p:cNvPr id="56330" name="TextBox 71"/>
          <p:cNvSpPr>
            <a:spLocks noChangeArrowheads="1"/>
          </p:cNvSpPr>
          <p:nvPr/>
        </p:nvSpPr>
        <p:spPr bwMode="auto">
          <a:xfrm>
            <a:off x="1670050" y="2674938"/>
            <a:ext cx="1441450" cy="339725"/>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S. Spielberg</a:t>
            </a:r>
            <a:endParaRPr lang="en-US" altLang="en-US"/>
          </a:p>
        </p:txBody>
      </p:sp>
      <p:sp>
        <p:nvSpPr>
          <p:cNvPr id="53258" name="Right Arrow 101"/>
          <p:cNvSpPr>
            <a:spLocks noChangeArrowheads="1"/>
          </p:cNvSpPr>
          <p:nvPr/>
        </p:nvSpPr>
        <p:spPr bwMode="auto">
          <a:xfrm>
            <a:off x="2667000" y="1981200"/>
            <a:ext cx="1219200" cy="358775"/>
          </a:xfrm>
          <a:prstGeom prst="rightArrow">
            <a:avLst>
              <a:gd name="adj1" fmla="val 50000"/>
              <a:gd name="adj2" fmla="val 49841"/>
            </a:avLst>
          </a:prstGeom>
          <a:solidFill>
            <a:schemeClr val="accent1"/>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6332" name="TextBox 106"/>
          <p:cNvSpPr>
            <a:spLocks noChangeArrowheads="1"/>
          </p:cNvSpPr>
          <p:nvPr/>
        </p:nvSpPr>
        <p:spPr bwMode="auto">
          <a:xfrm>
            <a:off x="879475" y="2971800"/>
            <a:ext cx="1595438" cy="369888"/>
          </a:xfrm>
          <a:prstGeom prst="rect">
            <a:avLst/>
          </a:prstGeom>
          <a:noFill/>
          <a:ln w="9525">
            <a:noFill/>
            <a:miter lim="800000"/>
            <a:headEnd/>
            <a:tailEnd/>
          </a:ln>
        </p:spPr>
        <p:txBody>
          <a:bodyPr wrap="none">
            <a:spAutoFit/>
          </a:bodyPr>
          <a:lstStyle/>
          <a:p>
            <a:r>
              <a:rPr lang="en-US">
                <a:solidFill>
                  <a:srgbClr val="E65C01"/>
                </a:solidFill>
                <a:latin typeface="Century Schoolbook" pitchFamily="18" charset="0"/>
                <a:sym typeface="Century Schoolbook" pitchFamily="18" charset="0"/>
              </a:rPr>
              <a:t>Query Graph</a:t>
            </a:r>
            <a:endParaRPr lang="en-US" altLang="en-US"/>
          </a:p>
        </p:txBody>
      </p:sp>
      <p:sp>
        <p:nvSpPr>
          <p:cNvPr id="53260" name="Oval 45"/>
          <p:cNvSpPr>
            <a:spLocks noChangeArrowheads="1"/>
          </p:cNvSpPr>
          <p:nvPr/>
        </p:nvSpPr>
        <p:spPr bwMode="auto">
          <a:xfrm>
            <a:off x="1258888" y="3848100"/>
            <a:ext cx="504825"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53261" name="Oval 46"/>
          <p:cNvSpPr>
            <a:spLocks noChangeArrowheads="1"/>
          </p:cNvSpPr>
          <p:nvPr/>
        </p:nvSpPr>
        <p:spPr bwMode="auto">
          <a:xfrm>
            <a:off x="611188" y="4495800"/>
            <a:ext cx="504825"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53262" name="Oval 47"/>
          <p:cNvSpPr>
            <a:spLocks noChangeArrowheads="1"/>
          </p:cNvSpPr>
          <p:nvPr/>
        </p:nvSpPr>
        <p:spPr bwMode="auto">
          <a:xfrm>
            <a:off x="611188" y="5072063"/>
            <a:ext cx="504825"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53263" name="Oval 48"/>
          <p:cNvSpPr>
            <a:spLocks noChangeArrowheads="1"/>
          </p:cNvSpPr>
          <p:nvPr/>
        </p:nvSpPr>
        <p:spPr bwMode="auto">
          <a:xfrm>
            <a:off x="1908175" y="4495800"/>
            <a:ext cx="503238"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53264" name="Oval 49"/>
          <p:cNvSpPr>
            <a:spLocks noChangeArrowheads="1"/>
          </p:cNvSpPr>
          <p:nvPr/>
        </p:nvSpPr>
        <p:spPr bwMode="auto">
          <a:xfrm>
            <a:off x="1908175" y="5072063"/>
            <a:ext cx="503238"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cxnSp>
        <p:nvCxnSpPr>
          <p:cNvPr id="53265" name="Straight Connector 50"/>
          <p:cNvCxnSpPr>
            <a:cxnSpLocks noChangeShapeType="1"/>
            <a:stCxn id="53260" idx="3"/>
            <a:endCxn id="53261" idx="0"/>
          </p:cNvCxnSpPr>
          <p:nvPr/>
        </p:nvCxnSpPr>
        <p:spPr bwMode="auto">
          <a:xfrm rot="5400000">
            <a:off x="958850" y="4121150"/>
            <a:ext cx="279400" cy="469900"/>
          </a:xfrm>
          <a:prstGeom prst="line">
            <a:avLst/>
          </a:prstGeom>
          <a:noFill/>
          <a:ln w="15875">
            <a:solidFill>
              <a:schemeClr val="tx1"/>
            </a:solidFill>
            <a:round/>
            <a:headEnd/>
            <a:tailEnd/>
          </a:ln>
        </p:spPr>
      </p:cxnSp>
      <p:cxnSp>
        <p:nvCxnSpPr>
          <p:cNvPr id="53266" name="Straight Connector 51"/>
          <p:cNvCxnSpPr>
            <a:cxnSpLocks noChangeShapeType="1"/>
            <a:stCxn id="53262" idx="0"/>
            <a:endCxn id="53261" idx="4"/>
          </p:cNvCxnSpPr>
          <p:nvPr/>
        </p:nvCxnSpPr>
        <p:spPr bwMode="auto">
          <a:xfrm rot="5400000" flipH="1" flipV="1">
            <a:off x="790575" y="4999038"/>
            <a:ext cx="144463" cy="1587"/>
          </a:xfrm>
          <a:prstGeom prst="line">
            <a:avLst/>
          </a:prstGeom>
          <a:noFill/>
          <a:ln w="15875">
            <a:solidFill>
              <a:schemeClr val="tx1"/>
            </a:solidFill>
            <a:round/>
            <a:headEnd/>
            <a:tailEnd/>
          </a:ln>
        </p:spPr>
      </p:cxnSp>
      <p:cxnSp>
        <p:nvCxnSpPr>
          <p:cNvPr id="53267" name="Straight Connector 52"/>
          <p:cNvCxnSpPr>
            <a:cxnSpLocks noChangeShapeType="1"/>
            <a:stCxn id="53260" idx="5"/>
            <a:endCxn id="53263" idx="0"/>
          </p:cNvCxnSpPr>
          <p:nvPr/>
        </p:nvCxnSpPr>
        <p:spPr bwMode="auto">
          <a:xfrm rot="16200000" flipH="1">
            <a:off x="1784350" y="4121150"/>
            <a:ext cx="279400" cy="469900"/>
          </a:xfrm>
          <a:prstGeom prst="line">
            <a:avLst/>
          </a:prstGeom>
          <a:noFill/>
          <a:ln w="15875">
            <a:solidFill>
              <a:schemeClr val="tx1"/>
            </a:solidFill>
            <a:round/>
            <a:headEnd/>
            <a:tailEnd/>
          </a:ln>
        </p:spPr>
      </p:cxnSp>
      <p:cxnSp>
        <p:nvCxnSpPr>
          <p:cNvPr id="53268" name="Straight Connector 53"/>
          <p:cNvCxnSpPr>
            <a:cxnSpLocks noChangeShapeType="1"/>
            <a:stCxn id="53264" idx="0"/>
            <a:endCxn id="53263" idx="4"/>
          </p:cNvCxnSpPr>
          <p:nvPr/>
        </p:nvCxnSpPr>
        <p:spPr bwMode="auto">
          <a:xfrm rot="5400000" flipH="1" flipV="1">
            <a:off x="2085975" y="4999038"/>
            <a:ext cx="144463" cy="1587"/>
          </a:xfrm>
          <a:prstGeom prst="line">
            <a:avLst/>
          </a:prstGeom>
          <a:noFill/>
          <a:ln w="15875">
            <a:solidFill>
              <a:schemeClr val="tx1"/>
            </a:solidFill>
            <a:round/>
            <a:headEnd/>
            <a:tailEnd/>
          </a:ln>
        </p:spPr>
      </p:cxnSp>
      <p:sp>
        <p:nvSpPr>
          <p:cNvPr id="53269" name="TextBox 70"/>
          <p:cNvSpPr>
            <a:spLocks noChangeArrowheads="1"/>
          </p:cNvSpPr>
          <p:nvPr/>
        </p:nvSpPr>
        <p:spPr bwMode="auto">
          <a:xfrm>
            <a:off x="323850" y="5453063"/>
            <a:ext cx="1136650" cy="338137"/>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J. Waters</a:t>
            </a:r>
            <a:endParaRPr lang="en-US" altLang="en-US"/>
          </a:p>
        </p:txBody>
      </p:sp>
      <p:sp>
        <p:nvSpPr>
          <p:cNvPr id="53270" name="TextBox 74"/>
          <p:cNvSpPr>
            <a:spLocks noChangeArrowheads="1"/>
          </p:cNvSpPr>
          <p:nvPr/>
        </p:nvSpPr>
        <p:spPr bwMode="auto">
          <a:xfrm>
            <a:off x="1619250" y="5453063"/>
            <a:ext cx="1441450" cy="338137"/>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S. Spielberg</a:t>
            </a:r>
            <a:endParaRPr lang="en-US" altLang="en-US"/>
          </a:p>
        </p:txBody>
      </p:sp>
      <p:sp>
        <p:nvSpPr>
          <p:cNvPr id="53271" name="TextBox 99"/>
          <p:cNvSpPr>
            <a:spLocks noChangeArrowheads="1"/>
          </p:cNvSpPr>
          <p:nvPr/>
        </p:nvSpPr>
        <p:spPr bwMode="auto">
          <a:xfrm>
            <a:off x="608013" y="3548063"/>
            <a:ext cx="2092325" cy="338137"/>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Darren E. Burrows</a:t>
            </a:r>
            <a:endParaRPr lang="en-US" altLang="en-US"/>
          </a:p>
        </p:txBody>
      </p:sp>
      <p:sp>
        <p:nvSpPr>
          <p:cNvPr id="53272" name="Left Arrow 102"/>
          <p:cNvSpPr>
            <a:spLocks noChangeArrowheads="1"/>
          </p:cNvSpPr>
          <p:nvPr/>
        </p:nvSpPr>
        <p:spPr bwMode="auto">
          <a:xfrm>
            <a:off x="2590800" y="3984625"/>
            <a:ext cx="1223963" cy="358775"/>
          </a:xfrm>
          <a:prstGeom prst="leftArrow">
            <a:avLst>
              <a:gd name="adj1" fmla="val 50000"/>
              <a:gd name="adj2" fmla="val 50146"/>
            </a:avLst>
          </a:prstGeom>
          <a:solidFill>
            <a:srgbClr val="E65C01"/>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3273" name="TextBox 104"/>
          <p:cNvSpPr>
            <a:spLocks noChangeArrowheads="1"/>
          </p:cNvSpPr>
          <p:nvPr/>
        </p:nvSpPr>
        <p:spPr bwMode="auto">
          <a:xfrm>
            <a:off x="1692275" y="4518025"/>
            <a:ext cx="1020763" cy="338138"/>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Amistad</a:t>
            </a:r>
            <a:endParaRPr lang="en-US" altLang="en-US"/>
          </a:p>
        </p:txBody>
      </p:sp>
      <p:sp>
        <p:nvSpPr>
          <p:cNvPr id="53274" name="TextBox 105"/>
          <p:cNvSpPr>
            <a:spLocks noChangeArrowheads="1"/>
          </p:cNvSpPr>
          <p:nvPr/>
        </p:nvSpPr>
        <p:spPr bwMode="auto">
          <a:xfrm>
            <a:off x="381000" y="4538663"/>
            <a:ext cx="1139825" cy="338137"/>
          </a:xfrm>
          <a:prstGeom prst="rect">
            <a:avLst/>
          </a:prstGeom>
          <a:noFill/>
          <a:ln w="9525">
            <a:noFill/>
            <a:miter lim="800000"/>
            <a:headEnd/>
            <a:tailEnd/>
          </a:ln>
        </p:spPr>
        <p:txBody>
          <a:bodyPr wrap="none">
            <a:spAutoFit/>
          </a:bodyPr>
          <a:lstStyle/>
          <a:p>
            <a:r>
              <a:rPr lang="en-US" sz="1600">
                <a:latin typeface="Century Schoolbook" pitchFamily="18" charset="0"/>
                <a:sym typeface="Century Schoolbook" pitchFamily="18" charset="0"/>
              </a:rPr>
              <a:t>Cry-Baby</a:t>
            </a:r>
            <a:endParaRPr lang="en-US" altLang="en-US"/>
          </a:p>
        </p:txBody>
      </p:sp>
      <p:sp>
        <p:nvSpPr>
          <p:cNvPr id="53275" name="TextBox 107"/>
          <p:cNvSpPr>
            <a:spLocks noChangeArrowheads="1"/>
          </p:cNvSpPr>
          <p:nvPr/>
        </p:nvSpPr>
        <p:spPr bwMode="auto">
          <a:xfrm>
            <a:off x="468313" y="5715000"/>
            <a:ext cx="2309812" cy="369888"/>
          </a:xfrm>
          <a:prstGeom prst="rect">
            <a:avLst/>
          </a:prstGeom>
          <a:noFill/>
          <a:ln w="9525">
            <a:noFill/>
            <a:miter lim="800000"/>
            <a:headEnd/>
            <a:tailEnd/>
          </a:ln>
        </p:spPr>
        <p:txBody>
          <a:bodyPr wrap="none">
            <a:spAutoFit/>
          </a:bodyPr>
          <a:lstStyle/>
          <a:p>
            <a:r>
              <a:rPr lang="en-US">
                <a:solidFill>
                  <a:srgbClr val="E65C01"/>
                </a:solidFill>
                <a:latin typeface="Century Schoolbook" pitchFamily="18" charset="0"/>
                <a:sym typeface="Century Schoolbook" pitchFamily="18" charset="0"/>
              </a:rPr>
              <a:t>Matching Subgraph</a:t>
            </a:r>
            <a:endParaRPr lang="en-US" altLang="en-US"/>
          </a:p>
        </p:txBody>
      </p:sp>
      <p:sp>
        <p:nvSpPr>
          <p:cNvPr id="53276" name="Content Placeholder 6"/>
          <p:cNvSpPr>
            <a:spLocks noChangeArrowheads="1"/>
          </p:cNvSpPr>
          <p:nvPr/>
        </p:nvSpPr>
        <p:spPr bwMode="auto">
          <a:xfrm>
            <a:off x="3810000" y="3124200"/>
            <a:ext cx="4648200" cy="1143000"/>
          </a:xfrm>
          <a:prstGeom prst="rect">
            <a:avLst/>
          </a:prstGeom>
          <a:noFill/>
          <a:ln w="9525">
            <a:noFill/>
            <a:miter lim="800000"/>
            <a:headEnd/>
            <a:tailEnd/>
          </a:ln>
        </p:spPr>
        <p:txBody>
          <a:bodyPr/>
          <a:lstStyle/>
          <a:p>
            <a:pPr marL="396875" lvl="0" indent="-396875" algn="just" defTabSz="914363">
              <a:lnSpc>
                <a:spcPct val="90000"/>
              </a:lnSpc>
              <a:spcBef>
                <a:spcPct val="20000"/>
              </a:spcBef>
              <a:buBlip>
                <a:blip r:embed="rId3"/>
              </a:buBlip>
            </a:pPr>
            <a:r>
              <a:rPr lang="en-US" sz="2000" b="1" i="1" dirty="0" smtClean="0">
                <a:latin typeface="Century Schoolbook" pitchFamily="18" charset="0"/>
                <a:sym typeface="Century Schoolbook" pitchFamily="18" charset="0"/>
              </a:rPr>
              <a:t>How </a:t>
            </a:r>
            <a:r>
              <a:rPr lang="en-US" sz="2000" b="1" i="1" dirty="0">
                <a:latin typeface="Century Schoolbook" pitchFamily="18" charset="0"/>
                <a:sym typeface="Century Schoolbook" pitchFamily="18" charset="0"/>
              </a:rPr>
              <a:t>the entities are connected is less important than how closely they are connected.</a:t>
            </a:r>
            <a:endParaRPr lang="en-US" dirty="0"/>
          </a:p>
        </p:txBody>
      </p:sp>
      <p:sp>
        <p:nvSpPr>
          <p:cNvPr id="56350" name="Oval 61"/>
          <p:cNvSpPr>
            <a:spLocks noChangeArrowheads="1"/>
          </p:cNvSpPr>
          <p:nvPr/>
        </p:nvSpPr>
        <p:spPr bwMode="auto">
          <a:xfrm>
            <a:off x="1828800" y="2362200"/>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sp>
        <p:nvSpPr>
          <p:cNvPr id="56351" name="Oval 62"/>
          <p:cNvSpPr>
            <a:spLocks noChangeArrowheads="1"/>
          </p:cNvSpPr>
          <p:nvPr/>
        </p:nvSpPr>
        <p:spPr bwMode="auto">
          <a:xfrm>
            <a:off x="914400" y="2362200"/>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sp>
        <p:nvSpPr>
          <p:cNvPr id="53279" name="Rectangle 29"/>
          <p:cNvSpPr>
            <a:spLocks noChangeArrowheads="1"/>
          </p:cNvSpPr>
          <p:nvPr/>
        </p:nvSpPr>
        <p:spPr bwMode="auto">
          <a:xfrm>
            <a:off x="7178675" y="2354263"/>
            <a:ext cx="1050925" cy="504825"/>
          </a:xfrm>
          <a:prstGeom prst="rect">
            <a:avLst/>
          </a:prstGeom>
          <a:solidFill>
            <a:srgbClr val="FFE6D6"/>
          </a:solidFill>
          <a:ln w="9525">
            <a:solidFill>
              <a:schemeClr val="accent2"/>
            </a:solidFill>
            <a:miter lim="800000"/>
            <a:headEnd/>
            <a:tailEnd/>
          </a:ln>
        </p:spPr>
        <p:txBody>
          <a:bodyPr anchor="ctr"/>
          <a:lstStyle/>
          <a:p>
            <a:pPr algn="ctr"/>
            <a:r>
              <a:rPr lang="en-US" sz="2000">
                <a:latin typeface="Times New Roman" pitchFamily="18" charset="0"/>
                <a:sym typeface="Times New Roman" pitchFamily="18" charset="0"/>
              </a:rPr>
              <a:t>Director</a:t>
            </a:r>
            <a:endParaRPr lang="en-US"/>
          </a:p>
        </p:txBody>
      </p:sp>
      <p:sp>
        <p:nvSpPr>
          <p:cNvPr id="53280" name="Rectangle 31"/>
          <p:cNvSpPr>
            <a:spLocks noChangeArrowheads="1"/>
          </p:cNvSpPr>
          <p:nvPr/>
        </p:nvSpPr>
        <p:spPr bwMode="auto">
          <a:xfrm>
            <a:off x="5935663" y="3579813"/>
            <a:ext cx="914400" cy="504825"/>
          </a:xfrm>
          <a:prstGeom prst="rect">
            <a:avLst/>
          </a:prstGeom>
          <a:solidFill>
            <a:srgbClr val="FFE6D6"/>
          </a:solidFill>
          <a:ln w="9525">
            <a:solidFill>
              <a:schemeClr val="accent2"/>
            </a:solidFill>
            <a:miter lim="800000"/>
            <a:headEnd/>
            <a:tailEnd/>
          </a:ln>
        </p:spPr>
        <p:txBody>
          <a:bodyPr anchor="ctr"/>
          <a:lstStyle/>
          <a:p>
            <a:pPr algn="ctr"/>
            <a:r>
              <a:rPr lang="en-US" sz="2000">
                <a:latin typeface="Times New Roman" pitchFamily="18" charset="0"/>
                <a:sym typeface="Times New Roman" pitchFamily="18" charset="0"/>
              </a:rPr>
              <a:t>Movie</a:t>
            </a:r>
            <a:endParaRPr lang="en-US"/>
          </a:p>
        </p:txBody>
      </p:sp>
      <p:sp>
        <p:nvSpPr>
          <p:cNvPr id="53281" name="Oval 35"/>
          <p:cNvSpPr>
            <a:spLocks noChangeArrowheads="1"/>
          </p:cNvSpPr>
          <p:nvPr/>
        </p:nvSpPr>
        <p:spPr bwMode="auto">
          <a:xfrm>
            <a:off x="4191000" y="1706563"/>
            <a:ext cx="1223963" cy="431800"/>
          </a:xfrm>
          <a:prstGeom prst="ellipse">
            <a:avLst/>
          </a:prstGeom>
          <a:solidFill>
            <a:srgbClr val="FFE6D6"/>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Name</a:t>
            </a:r>
            <a:endParaRPr lang="en-US"/>
          </a:p>
        </p:txBody>
      </p:sp>
      <p:sp>
        <p:nvSpPr>
          <p:cNvPr id="53282" name="Oval 39"/>
          <p:cNvSpPr>
            <a:spLocks noChangeArrowheads="1"/>
          </p:cNvSpPr>
          <p:nvPr/>
        </p:nvSpPr>
        <p:spPr bwMode="auto">
          <a:xfrm>
            <a:off x="5864225" y="4229100"/>
            <a:ext cx="1079500" cy="431800"/>
          </a:xfrm>
          <a:prstGeom prst="ellipse">
            <a:avLst/>
          </a:prstGeom>
          <a:solidFill>
            <a:srgbClr val="FFE6D6"/>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Title</a:t>
            </a:r>
            <a:endParaRPr lang="en-US"/>
          </a:p>
        </p:txBody>
      </p:sp>
      <p:sp>
        <p:nvSpPr>
          <p:cNvPr id="53283" name="Diamond 43"/>
          <p:cNvSpPr>
            <a:spLocks noChangeArrowheads="1"/>
          </p:cNvSpPr>
          <p:nvPr/>
        </p:nvSpPr>
        <p:spPr bwMode="auto">
          <a:xfrm>
            <a:off x="6296025" y="2930525"/>
            <a:ext cx="1439863" cy="504825"/>
          </a:xfrm>
          <a:prstGeom prst="diamond">
            <a:avLst/>
          </a:prstGeom>
          <a:solidFill>
            <a:srgbClr val="FFE6D6"/>
          </a:solidFill>
          <a:ln w="9525">
            <a:solidFill>
              <a:schemeClr val="accent2"/>
            </a:solidFill>
            <a:miter lim="800000"/>
            <a:headEnd/>
            <a:tailEnd/>
          </a:ln>
        </p:spPr>
        <p:txBody>
          <a:bodyPr anchor="ctr"/>
          <a:lstStyle/>
          <a:p>
            <a:pPr algn="ctr"/>
            <a:r>
              <a:rPr lang="en-US">
                <a:latin typeface="Times New Roman" pitchFamily="18" charset="0"/>
                <a:sym typeface="Times New Roman" pitchFamily="18" charset="0"/>
              </a:rPr>
              <a:t>direct</a:t>
            </a:r>
            <a:endParaRPr lang="en-US" altLang="en-US"/>
          </a:p>
        </p:txBody>
      </p:sp>
      <p:cxnSp>
        <p:nvCxnSpPr>
          <p:cNvPr id="53284" name="Shape 69"/>
          <p:cNvCxnSpPr>
            <a:cxnSpLocks noChangeShapeType="1"/>
            <a:stCxn id="53279" idx="1"/>
            <a:endCxn id="53283" idx="0"/>
          </p:cNvCxnSpPr>
          <p:nvPr/>
        </p:nvCxnSpPr>
        <p:spPr bwMode="auto">
          <a:xfrm rot="10800000" flipV="1">
            <a:off x="7016750" y="2606675"/>
            <a:ext cx="161925" cy="323850"/>
          </a:xfrm>
          <a:prstGeom prst="bentConnector2">
            <a:avLst/>
          </a:prstGeom>
          <a:noFill/>
          <a:ln w="15875">
            <a:solidFill>
              <a:schemeClr val="tx1"/>
            </a:solidFill>
            <a:miter lim="800000"/>
            <a:headEnd/>
            <a:tailEnd type="arrow" w="med" len="med"/>
          </a:ln>
        </p:spPr>
      </p:cxnSp>
      <p:cxnSp>
        <p:nvCxnSpPr>
          <p:cNvPr id="53285" name="Shape 70"/>
          <p:cNvCxnSpPr>
            <a:cxnSpLocks noChangeShapeType="1"/>
            <a:stCxn id="53283" idx="2"/>
            <a:endCxn id="53280" idx="3"/>
          </p:cNvCxnSpPr>
          <p:nvPr/>
        </p:nvCxnSpPr>
        <p:spPr bwMode="auto">
          <a:xfrm rot="5400000">
            <a:off x="6734175" y="3549650"/>
            <a:ext cx="396875" cy="168275"/>
          </a:xfrm>
          <a:prstGeom prst="bentConnector2">
            <a:avLst/>
          </a:prstGeom>
          <a:noFill/>
          <a:ln w="15875">
            <a:solidFill>
              <a:schemeClr val="tx1"/>
            </a:solidFill>
            <a:miter lim="800000"/>
            <a:headEnd/>
            <a:tailEnd type="arrow" w="med" len="med"/>
          </a:ln>
        </p:spPr>
      </p:cxnSp>
      <p:cxnSp>
        <p:nvCxnSpPr>
          <p:cNvPr id="53286" name="Shape 71"/>
          <p:cNvCxnSpPr>
            <a:cxnSpLocks noChangeShapeType="1"/>
          </p:cNvCxnSpPr>
          <p:nvPr/>
        </p:nvCxnSpPr>
        <p:spPr bwMode="auto">
          <a:xfrm rot="16200000" flipH="1">
            <a:off x="5587206" y="3483769"/>
            <a:ext cx="396875" cy="300038"/>
          </a:xfrm>
          <a:prstGeom prst="bentConnector2">
            <a:avLst/>
          </a:prstGeom>
          <a:noFill/>
          <a:ln w="15875">
            <a:solidFill>
              <a:schemeClr val="tx1"/>
            </a:solidFill>
            <a:miter lim="800000"/>
            <a:headEnd/>
            <a:tailEnd type="arrow" w="med" len="med"/>
          </a:ln>
        </p:spPr>
      </p:cxnSp>
      <p:cxnSp>
        <p:nvCxnSpPr>
          <p:cNvPr id="53287" name="Straight Connector 72"/>
          <p:cNvCxnSpPr>
            <a:cxnSpLocks noChangeShapeType="1"/>
            <a:stCxn id="53280" idx="2"/>
            <a:endCxn id="53282" idx="0"/>
          </p:cNvCxnSpPr>
          <p:nvPr/>
        </p:nvCxnSpPr>
        <p:spPr bwMode="auto">
          <a:xfrm rot="16200000" flipH="1">
            <a:off x="6326188" y="4151313"/>
            <a:ext cx="144462" cy="11112"/>
          </a:xfrm>
          <a:prstGeom prst="line">
            <a:avLst/>
          </a:prstGeom>
          <a:noFill/>
          <a:ln w="15875">
            <a:solidFill>
              <a:schemeClr val="tx1"/>
            </a:solidFill>
            <a:round/>
            <a:headEnd/>
            <a:tailEnd/>
          </a:ln>
        </p:spPr>
      </p:cxnSp>
      <p:sp>
        <p:nvSpPr>
          <p:cNvPr id="53288" name="TextBox 111"/>
          <p:cNvSpPr>
            <a:spLocks noChangeArrowheads="1"/>
          </p:cNvSpPr>
          <p:nvPr/>
        </p:nvSpPr>
        <p:spPr bwMode="auto">
          <a:xfrm>
            <a:off x="5610225" y="4659313"/>
            <a:ext cx="1552575" cy="369887"/>
          </a:xfrm>
          <a:prstGeom prst="rect">
            <a:avLst/>
          </a:prstGeom>
          <a:noFill/>
          <a:ln w="9525">
            <a:noFill/>
            <a:miter lim="800000"/>
            <a:headEnd/>
            <a:tailEnd/>
          </a:ln>
        </p:spPr>
        <p:txBody>
          <a:bodyPr wrap="none">
            <a:spAutoFit/>
          </a:bodyPr>
          <a:lstStyle/>
          <a:p>
            <a:r>
              <a:rPr lang="en-US">
                <a:solidFill>
                  <a:srgbClr val="E65C01"/>
                </a:solidFill>
                <a:latin typeface="Century Schoolbook" pitchFamily="18" charset="0"/>
                <a:sym typeface="Century Schoolbook" pitchFamily="18" charset="0"/>
              </a:rPr>
              <a:t>ER Diagram</a:t>
            </a:r>
            <a:endParaRPr lang="en-US" altLang="en-US"/>
          </a:p>
        </p:txBody>
      </p:sp>
      <p:sp>
        <p:nvSpPr>
          <p:cNvPr id="53289" name="Oval 35"/>
          <p:cNvSpPr>
            <a:spLocks noChangeArrowheads="1"/>
          </p:cNvSpPr>
          <p:nvPr/>
        </p:nvSpPr>
        <p:spPr bwMode="auto">
          <a:xfrm>
            <a:off x="7081838" y="1706563"/>
            <a:ext cx="1223962" cy="431800"/>
          </a:xfrm>
          <a:prstGeom prst="ellipse">
            <a:avLst/>
          </a:prstGeom>
          <a:solidFill>
            <a:srgbClr val="FFE6D6"/>
          </a:solidFill>
          <a:ln w="9525">
            <a:solidFill>
              <a:schemeClr val="accent2"/>
            </a:solidFill>
            <a:round/>
            <a:headEnd/>
            <a:tailEnd/>
          </a:ln>
        </p:spPr>
        <p:txBody>
          <a:bodyPr anchor="ctr"/>
          <a:lstStyle/>
          <a:p>
            <a:pPr algn="ctr"/>
            <a:r>
              <a:rPr lang="en-US" sz="1600">
                <a:latin typeface="Times New Roman" pitchFamily="18" charset="0"/>
                <a:sym typeface="Times New Roman" pitchFamily="18" charset="0"/>
              </a:rPr>
              <a:t>Name</a:t>
            </a:r>
            <a:endParaRPr lang="en-US"/>
          </a:p>
        </p:txBody>
      </p:sp>
      <p:sp>
        <p:nvSpPr>
          <p:cNvPr id="53290" name="Rectangle 29"/>
          <p:cNvSpPr>
            <a:spLocks noChangeArrowheads="1"/>
          </p:cNvSpPr>
          <p:nvPr/>
        </p:nvSpPr>
        <p:spPr bwMode="auto">
          <a:xfrm>
            <a:off x="4283075" y="2344738"/>
            <a:ext cx="1050925" cy="504825"/>
          </a:xfrm>
          <a:prstGeom prst="rect">
            <a:avLst/>
          </a:prstGeom>
          <a:solidFill>
            <a:srgbClr val="FFE6D6"/>
          </a:solidFill>
          <a:ln w="9525">
            <a:solidFill>
              <a:schemeClr val="accent2"/>
            </a:solidFill>
            <a:miter lim="800000"/>
            <a:headEnd/>
            <a:tailEnd/>
          </a:ln>
        </p:spPr>
        <p:txBody>
          <a:bodyPr anchor="ctr"/>
          <a:lstStyle/>
          <a:p>
            <a:pPr algn="ctr"/>
            <a:r>
              <a:rPr lang="en-US" sz="2000">
                <a:latin typeface="Times New Roman" pitchFamily="18" charset="0"/>
                <a:sym typeface="Times New Roman" pitchFamily="18" charset="0"/>
              </a:rPr>
              <a:t>Actor</a:t>
            </a:r>
            <a:endParaRPr lang="en-US"/>
          </a:p>
        </p:txBody>
      </p:sp>
      <p:sp>
        <p:nvSpPr>
          <p:cNvPr id="53291" name="Diamond 43"/>
          <p:cNvSpPr>
            <a:spLocks noChangeArrowheads="1"/>
          </p:cNvSpPr>
          <p:nvPr/>
        </p:nvSpPr>
        <p:spPr bwMode="auto">
          <a:xfrm>
            <a:off x="4800600" y="2925763"/>
            <a:ext cx="1439863" cy="504825"/>
          </a:xfrm>
          <a:prstGeom prst="diamond">
            <a:avLst/>
          </a:prstGeom>
          <a:solidFill>
            <a:srgbClr val="FFE6D6"/>
          </a:solidFill>
          <a:ln w="9525">
            <a:solidFill>
              <a:schemeClr val="accent2"/>
            </a:solidFill>
            <a:miter lim="800000"/>
            <a:headEnd/>
            <a:tailEnd/>
          </a:ln>
        </p:spPr>
        <p:txBody>
          <a:bodyPr anchor="ctr"/>
          <a:lstStyle/>
          <a:p>
            <a:pPr algn="ctr"/>
            <a:r>
              <a:rPr lang="en-US">
                <a:latin typeface="Times New Roman" pitchFamily="18" charset="0"/>
                <a:sym typeface="Times New Roman" pitchFamily="18" charset="0"/>
              </a:rPr>
              <a:t>act</a:t>
            </a:r>
            <a:endParaRPr lang="en-US"/>
          </a:p>
        </p:txBody>
      </p:sp>
      <p:cxnSp>
        <p:nvCxnSpPr>
          <p:cNvPr id="53292" name="Straight Connector 77"/>
          <p:cNvCxnSpPr>
            <a:cxnSpLocks noChangeShapeType="1"/>
            <a:stCxn id="53281" idx="4"/>
            <a:endCxn id="53290" idx="0"/>
          </p:cNvCxnSpPr>
          <p:nvPr/>
        </p:nvCxnSpPr>
        <p:spPr bwMode="auto">
          <a:xfrm rot="16200000" flipH="1">
            <a:off x="4702175" y="2238376"/>
            <a:ext cx="206375" cy="6350"/>
          </a:xfrm>
          <a:prstGeom prst="line">
            <a:avLst/>
          </a:prstGeom>
          <a:noFill/>
          <a:ln w="15875">
            <a:solidFill>
              <a:schemeClr val="tx1"/>
            </a:solidFill>
            <a:round/>
            <a:headEnd/>
            <a:tailEnd/>
          </a:ln>
        </p:spPr>
      </p:cxnSp>
      <p:cxnSp>
        <p:nvCxnSpPr>
          <p:cNvPr id="53293" name="Straight Connector 78"/>
          <p:cNvCxnSpPr>
            <a:cxnSpLocks noChangeShapeType="1"/>
            <a:stCxn id="53289" idx="4"/>
            <a:endCxn id="53279" idx="0"/>
          </p:cNvCxnSpPr>
          <p:nvPr/>
        </p:nvCxnSpPr>
        <p:spPr bwMode="auto">
          <a:xfrm rot="16200000" flipH="1">
            <a:off x="7590632" y="2240756"/>
            <a:ext cx="215900" cy="11113"/>
          </a:xfrm>
          <a:prstGeom prst="line">
            <a:avLst/>
          </a:prstGeom>
          <a:noFill/>
          <a:ln w="15875">
            <a:solidFill>
              <a:schemeClr val="tx1"/>
            </a:solidFill>
            <a:round/>
            <a:headEnd/>
            <a:tailEnd/>
          </a:ln>
        </p:spPr>
      </p:cxnSp>
      <p:cxnSp>
        <p:nvCxnSpPr>
          <p:cNvPr id="53294" name="Shape 79"/>
          <p:cNvCxnSpPr>
            <a:cxnSpLocks noChangeShapeType="1"/>
            <a:stCxn id="53290" idx="3"/>
            <a:endCxn id="53291" idx="0"/>
          </p:cNvCxnSpPr>
          <p:nvPr/>
        </p:nvCxnSpPr>
        <p:spPr bwMode="auto">
          <a:xfrm>
            <a:off x="5334000" y="2597150"/>
            <a:ext cx="187325" cy="328613"/>
          </a:xfrm>
          <a:prstGeom prst="bentConnector2">
            <a:avLst/>
          </a:prstGeom>
          <a:noFill/>
          <a:ln w="15875">
            <a:solidFill>
              <a:schemeClr val="tx1"/>
            </a:solidFill>
            <a:miter lim="800000"/>
            <a:headEnd/>
            <a:tailEnd type="arrow" w="med" len="med"/>
          </a:ln>
        </p:spPr>
      </p:cxnSp>
      <p:pic>
        <p:nvPicPr>
          <p:cNvPr id="48"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8"/>
                                        </p:tgtEl>
                                        <p:attrNameLst>
                                          <p:attrName>style.visibility</p:attrName>
                                        </p:attrNameLst>
                                      </p:cBhvr>
                                      <p:to>
                                        <p:strVal val="visible"/>
                                      </p:to>
                                    </p:set>
                                    <p:animEffect>
                                      <p:cBhvr>
                                        <p:cTn id="7" dur="500"/>
                                        <p:tgtEl>
                                          <p:spTgt spid="532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279"/>
                                        </p:tgtEl>
                                        <p:attrNameLst>
                                          <p:attrName>style.visibility</p:attrName>
                                        </p:attrNameLst>
                                      </p:cBhvr>
                                      <p:to>
                                        <p:strVal val="visible"/>
                                      </p:to>
                                    </p:set>
                                    <p:animEffect>
                                      <p:cBhvr>
                                        <p:cTn id="10" dur="500"/>
                                        <p:tgtEl>
                                          <p:spTgt spid="532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3280"/>
                                        </p:tgtEl>
                                        <p:attrNameLst>
                                          <p:attrName>style.visibility</p:attrName>
                                        </p:attrNameLst>
                                      </p:cBhvr>
                                      <p:to>
                                        <p:strVal val="visible"/>
                                      </p:to>
                                    </p:set>
                                    <p:animEffect>
                                      <p:cBhvr>
                                        <p:cTn id="13" dur="500"/>
                                        <p:tgtEl>
                                          <p:spTgt spid="5328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3281"/>
                                        </p:tgtEl>
                                        <p:attrNameLst>
                                          <p:attrName>style.visibility</p:attrName>
                                        </p:attrNameLst>
                                      </p:cBhvr>
                                      <p:to>
                                        <p:strVal val="visible"/>
                                      </p:to>
                                    </p:set>
                                    <p:animEffect>
                                      <p:cBhvr>
                                        <p:cTn id="16" dur="500"/>
                                        <p:tgtEl>
                                          <p:spTgt spid="5328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3282"/>
                                        </p:tgtEl>
                                        <p:attrNameLst>
                                          <p:attrName>style.visibility</p:attrName>
                                        </p:attrNameLst>
                                      </p:cBhvr>
                                      <p:to>
                                        <p:strVal val="visible"/>
                                      </p:to>
                                    </p:set>
                                    <p:animEffect>
                                      <p:cBhvr>
                                        <p:cTn id="19" dur="500"/>
                                        <p:tgtEl>
                                          <p:spTgt spid="5328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3283"/>
                                        </p:tgtEl>
                                        <p:attrNameLst>
                                          <p:attrName>style.visibility</p:attrName>
                                        </p:attrNameLst>
                                      </p:cBhvr>
                                      <p:to>
                                        <p:strVal val="visible"/>
                                      </p:to>
                                    </p:set>
                                    <p:animEffect>
                                      <p:cBhvr>
                                        <p:cTn id="22" dur="500"/>
                                        <p:tgtEl>
                                          <p:spTgt spid="53283"/>
                                        </p:tgtEl>
                                      </p:cBhvr>
                                    </p:animEffect>
                                  </p:childTnLst>
                                </p:cTn>
                              </p:par>
                              <p:par>
                                <p:cTn id="23" presetID="3" presetClass="entr" presetSubtype="10" fill="hold" nodeType="withEffect">
                                  <p:stCondLst>
                                    <p:cond delay="0"/>
                                  </p:stCondLst>
                                  <p:childTnLst>
                                    <p:set>
                                      <p:cBhvr>
                                        <p:cTn id="24" dur="1" fill="hold">
                                          <p:stCondLst>
                                            <p:cond delay="0"/>
                                          </p:stCondLst>
                                        </p:cTn>
                                        <p:tgtEl>
                                          <p:spTgt spid="53284"/>
                                        </p:tgtEl>
                                        <p:attrNameLst>
                                          <p:attrName>style.visibility</p:attrName>
                                        </p:attrNameLst>
                                      </p:cBhvr>
                                      <p:to>
                                        <p:strVal val="visible"/>
                                      </p:to>
                                    </p:set>
                                    <p:animEffect>
                                      <p:cBhvr>
                                        <p:cTn id="25" dur="500"/>
                                        <p:tgtEl>
                                          <p:spTgt spid="53284"/>
                                        </p:tgtEl>
                                      </p:cBhvr>
                                    </p:animEffect>
                                  </p:childTnLst>
                                </p:cTn>
                              </p:par>
                              <p:par>
                                <p:cTn id="26" presetID="3" presetClass="entr" presetSubtype="10" fill="hold" nodeType="withEffect">
                                  <p:stCondLst>
                                    <p:cond delay="0"/>
                                  </p:stCondLst>
                                  <p:childTnLst>
                                    <p:set>
                                      <p:cBhvr>
                                        <p:cTn id="27" dur="1" fill="hold">
                                          <p:stCondLst>
                                            <p:cond delay="0"/>
                                          </p:stCondLst>
                                        </p:cTn>
                                        <p:tgtEl>
                                          <p:spTgt spid="53285"/>
                                        </p:tgtEl>
                                        <p:attrNameLst>
                                          <p:attrName>style.visibility</p:attrName>
                                        </p:attrNameLst>
                                      </p:cBhvr>
                                      <p:to>
                                        <p:strVal val="visible"/>
                                      </p:to>
                                    </p:set>
                                    <p:animEffect>
                                      <p:cBhvr>
                                        <p:cTn id="28" dur="500"/>
                                        <p:tgtEl>
                                          <p:spTgt spid="532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3286"/>
                                        </p:tgtEl>
                                        <p:attrNameLst>
                                          <p:attrName>style.visibility</p:attrName>
                                        </p:attrNameLst>
                                      </p:cBhvr>
                                      <p:to>
                                        <p:strVal val="visible"/>
                                      </p:to>
                                    </p:set>
                                    <p:animEffect>
                                      <p:cBhvr>
                                        <p:cTn id="31" dur="500"/>
                                        <p:tgtEl>
                                          <p:spTgt spid="53286"/>
                                        </p:tgtEl>
                                      </p:cBhvr>
                                    </p:animEffect>
                                  </p:childTnLst>
                                </p:cTn>
                              </p:par>
                              <p:par>
                                <p:cTn id="32" presetID="3" presetClass="entr" presetSubtype="10" fill="hold" nodeType="withEffect">
                                  <p:stCondLst>
                                    <p:cond delay="0"/>
                                  </p:stCondLst>
                                  <p:childTnLst>
                                    <p:set>
                                      <p:cBhvr>
                                        <p:cTn id="33" dur="1" fill="hold">
                                          <p:stCondLst>
                                            <p:cond delay="0"/>
                                          </p:stCondLst>
                                        </p:cTn>
                                        <p:tgtEl>
                                          <p:spTgt spid="53287"/>
                                        </p:tgtEl>
                                        <p:attrNameLst>
                                          <p:attrName>style.visibility</p:attrName>
                                        </p:attrNameLst>
                                      </p:cBhvr>
                                      <p:to>
                                        <p:strVal val="visible"/>
                                      </p:to>
                                    </p:set>
                                    <p:animEffect>
                                      <p:cBhvr>
                                        <p:cTn id="34" dur="500"/>
                                        <p:tgtEl>
                                          <p:spTgt spid="5328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3288"/>
                                        </p:tgtEl>
                                        <p:attrNameLst>
                                          <p:attrName>style.visibility</p:attrName>
                                        </p:attrNameLst>
                                      </p:cBhvr>
                                      <p:to>
                                        <p:strVal val="visible"/>
                                      </p:to>
                                    </p:set>
                                    <p:animEffect>
                                      <p:cBhvr>
                                        <p:cTn id="37" dur="500"/>
                                        <p:tgtEl>
                                          <p:spTgt spid="5328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3289"/>
                                        </p:tgtEl>
                                        <p:attrNameLst>
                                          <p:attrName>style.visibility</p:attrName>
                                        </p:attrNameLst>
                                      </p:cBhvr>
                                      <p:to>
                                        <p:strVal val="visible"/>
                                      </p:to>
                                    </p:set>
                                    <p:animEffect>
                                      <p:cBhvr>
                                        <p:cTn id="40" dur="500"/>
                                        <p:tgtEl>
                                          <p:spTgt spid="5328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290"/>
                                        </p:tgtEl>
                                        <p:attrNameLst>
                                          <p:attrName>style.visibility</p:attrName>
                                        </p:attrNameLst>
                                      </p:cBhvr>
                                      <p:to>
                                        <p:strVal val="visible"/>
                                      </p:to>
                                    </p:set>
                                    <p:animEffect>
                                      <p:cBhvr>
                                        <p:cTn id="43" dur="500"/>
                                        <p:tgtEl>
                                          <p:spTgt spid="5329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291"/>
                                        </p:tgtEl>
                                        <p:attrNameLst>
                                          <p:attrName>style.visibility</p:attrName>
                                        </p:attrNameLst>
                                      </p:cBhvr>
                                      <p:to>
                                        <p:strVal val="visible"/>
                                      </p:to>
                                    </p:set>
                                    <p:animEffect>
                                      <p:cBhvr>
                                        <p:cTn id="46" dur="500"/>
                                        <p:tgtEl>
                                          <p:spTgt spid="53291"/>
                                        </p:tgtEl>
                                      </p:cBhvr>
                                    </p:animEffect>
                                  </p:childTnLst>
                                </p:cTn>
                              </p:par>
                              <p:par>
                                <p:cTn id="47" presetID="3" presetClass="entr" presetSubtype="10" fill="hold" nodeType="withEffect">
                                  <p:stCondLst>
                                    <p:cond delay="0"/>
                                  </p:stCondLst>
                                  <p:childTnLst>
                                    <p:set>
                                      <p:cBhvr>
                                        <p:cTn id="48" dur="1" fill="hold">
                                          <p:stCondLst>
                                            <p:cond delay="0"/>
                                          </p:stCondLst>
                                        </p:cTn>
                                        <p:tgtEl>
                                          <p:spTgt spid="53292"/>
                                        </p:tgtEl>
                                        <p:attrNameLst>
                                          <p:attrName>style.visibility</p:attrName>
                                        </p:attrNameLst>
                                      </p:cBhvr>
                                      <p:to>
                                        <p:strVal val="visible"/>
                                      </p:to>
                                    </p:set>
                                    <p:animEffect>
                                      <p:cBhvr>
                                        <p:cTn id="49" dur="500"/>
                                        <p:tgtEl>
                                          <p:spTgt spid="53292"/>
                                        </p:tgtEl>
                                      </p:cBhvr>
                                    </p:animEffect>
                                  </p:childTnLst>
                                </p:cTn>
                              </p:par>
                              <p:par>
                                <p:cTn id="50" presetID="3" presetClass="entr" presetSubtype="10" fill="hold" nodeType="withEffect">
                                  <p:stCondLst>
                                    <p:cond delay="0"/>
                                  </p:stCondLst>
                                  <p:childTnLst>
                                    <p:set>
                                      <p:cBhvr>
                                        <p:cTn id="51" dur="1" fill="hold">
                                          <p:stCondLst>
                                            <p:cond delay="0"/>
                                          </p:stCondLst>
                                        </p:cTn>
                                        <p:tgtEl>
                                          <p:spTgt spid="53293"/>
                                        </p:tgtEl>
                                        <p:attrNameLst>
                                          <p:attrName>style.visibility</p:attrName>
                                        </p:attrNameLst>
                                      </p:cBhvr>
                                      <p:to>
                                        <p:strVal val="visible"/>
                                      </p:to>
                                    </p:set>
                                    <p:animEffect>
                                      <p:cBhvr>
                                        <p:cTn id="52" dur="500"/>
                                        <p:tgtEl>
                                          <p:spTgt spid="53293"/>
                                        </p:tgtEl>
                                      </p:cBhvr>
                                    </p:animEffect>
                                  </p:childTnLst>
                                </p:cTn>
                              </p:par>
                              <p:par>
                                <p:cTn id="53" presetID="3" presetClass="entr" presetSubtype="10" fill="hold" nodeType="withEffect">
                                  <p:stCondLst>
                                    <p:cond delay="0"/>
                                  </p:stCondLst>
                                  <p:childTnLst>
                                    <p:set>
                                      <p:cBhvr>
                                        <p:cTn id="54" dur="1" fill="hold">
                                          <p:stCondLst>
                                            <p:cond delay="0"/>
                                          </p:stCondLst>
                                        </p:cTn>
                                        <p:tgtEl>
                                          <p:spTgt spid="53294"/>
                                        </p:tgtEl>
                                        <p:attrNameLst>
                                          <p:attrName>style.visibility</p:attrName>
                                        </p:attrNameLst>
                                      </p:cBhvr>
                                      <p:to>
                                        <p:strVal val="visible"/>
                                      </p:to>
                                    </p:set>
                                    <p:animEffect>
                                      <p:cBhvr>
                                        <p:cTn id="55" dur="500"/>
                                        <p:tgtEl>
                                          <p:spTgt spid="5329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3260"/>
                                        </p:tgtEl>
                                        <p:attrNameLst>
                                          <p:attrName>style.visibility</p:attrName>
                                        </p:attrNameLst>
                                      </p:cBhvr>
                                      <p:to>
                                        <p:strVal val="visible"/>
                                      </p:to>
                                    </p:set>
                                    <p:animEffect>
                                      <p:cBhvr>
                                        <p:cTn id="60" dur="500"/>
                                        <p:tgtEl>
                                          <p:spTgt spid="5326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3261"/>
                                        </p:tgtEl>
                                        <p:attrNameLst>
                                          <p:attrName>style.visibility</p:attrName>
                                        </p:attrNameLst>
                                      </p:cBhvr>
                                      <p:to>
                                        <p:strVal val="visible"/>
                                      </p:to>
                                    </p:set>
                                    <p:animEffect>
                                      <p:cBhvr>
                                        <p:cTn id="63" dur="500"/>
                                        <p:tgtEl>
                                          <p:spTgt spid="5326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3262"/>
                                        </p:tgtEl>
                                        <p:attrNameLst>
                                          <p:attrName>style.visibility</p:attrName>
                                        </p:attrNameLst>
                                      </p:cBhvr>
                                      <p:to>
                                        <p:strVal val="visible"/>
                                      </p:to>
                                    </p:set>
                                    <p:animEffect>
                                      <p:cBhvr>
                                        <p:cTn id="66" dur="500"/>
                                        <p:tgtEl>
                                          <p:spTgt spid="5326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3263"/>
                                        </p:tgtEl>
                                        <p:attrNameLst>
                                          <p:attrName>style.visibility</p:attrName>
                                        </p:attrNameLst>
                                      </p:cBhvr>
                                      <p:to>
                                        <p:strVal val="visible"/>
                                      </p:to>
                                    </p:set>
                                    <p:animEffect>
                                      <p:cBhvr>
                                        <p:cTn id="69" dur="500"/>
                                        <p:tgtEl>
                                          <p:spTgt spid="5326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3264"/>
                                        </p:tgtEl>
                                        <p:attrNameLst>
                                          <p:attrName>style.visibility</p:attrName>
                                        </p:attrNameLst>
                                      </p:cBhvr>
                                      <p:to>
                                        <p:strVal val="visible"/>
                                      </p:to>
                                    </p:set>
                                    <p:animEffect>
                                      <p:cBhvr>
                                        <p:cTn id="72" dur="500"/>
                                        <p:tgtEl>
                                          <p:spTgt spid="53264"/>
                                        </p:tgtEl>
                                      </p:cBhvr>
                                    </p:animEffect>
                                  </p:childTnLst>
                                </p:cTn>
                              </p:par>
                              <p:par>
                                <p:cTn id="73" presetID="3" presetClass="entr" presetSubtype="10" fill="hold" nodeType="withEffect">
                                  <p:stCondLst>
                                    <p:cond delay="0"/>
                                  </p:stCondLst>
                                  <p:childTnLst>
                                    <p:set>
                                      <p:cBhvr>
                                        <p:cTn id="74" dur="1" fill="hold">
                                          <p:stCondLst>
                                            <p:cond delay="0"/>
                                          </p:stCondLst>
                                        </p:cTn>
                                        <p:tgtEl>
                                          <p:spTgt spid="53265"/>
                                        </p:tgtEl>
                                        <p:attrNameLst>
                                          <p:attrName>style.visibility</p:attrName>
                                        </p:attrNameLst>
                                      </p:cBhvr>
                                      <p:to>
                                        <p:strVal val="visible"/>
                                      </p:to>
                                    </p:set>
                                    <p:animEffect>
                                      <p:cBhvr>
                                        <p:cTn id="75" dur="500"/>
                                        <p:tgtEl>
                                          <p:spTgt spid="53265"/>
                                        </p:tgtEl>
                                      </p:cBhvr>
                                    </p:animEffect>
                                  </p:childTnLst>
                                </p:cTn>
                              </p:par>
                              <p:par>
                                <p:cTn id="76" presetID="3" presetClass="entr" presetSubtype="10" fill="hold" nodeType="withEffect">
                                  <p:stCondLst>
                                    <p:cond delay="0"/>
                                  </p:stCondLst>
                                  <p:childTnLst>
                                    <p:set>
                                      <p:cBhvr>
                                        <p:cTn id="77" dur="1" fill="hold">
                                          <p:stCondLst>
                                            <p:cond delay="0"/>
                                          </p:stCondLst>
                                        </p:cTn>
                                        <p:tgtEl>
                                          <p:spTgt spid="53266"/>
                                        </p:tgtEl>
                                        <p:attrNameLst>
                                          <p:attrName>style.visibility</p:attrName>
                                        </p:attrNameLst>
                                      </p:cBhvr>
                                      <p:to>
                                        <p:strVal val="visible"/>
                                      </p:to>
                                    </p:set>
                                    <p:animEffect>
                                      <p:cBhvr>
                                        <p:cTn id="78" dur="500"/>
                                        <p:tgtEl>
                                          <p:spTgt spid="53266"/>
                                        </p:tgtEl>
                                      </p:cBhvr>
                                    </p:animEffect>
                                  </p:childTnLst>
                                </p:cTn>
                              </p:par>
                              <p:par>
                                <p:cTn id="79" presetID="3" presetClass="entr" presetSubtype="10" fill="hold" nodeType="withEffect">
                                  <p:stCondLst>
                                    <p:cond delay="0"/>
                                  </p:stCondLst>
                                  <p:childTnLst>
                                    <p:set>
                                      <p:cBhvr>
                                        <p:cTn id="80" dur="1" fill="hold">
                                          <p:stCondLst>
                                            <p:cond delay="0"/>
                                          </p:stCondLst>
                                        </p:cTn>
                                        <p:tgtEl>
                                          <p:spTgt spid="53267"/>
                                        </p:tgtEl>
                                        <p:attrNameLst>
                                          <p:attrName>style.visibility</p:attrName>
                                        </p:attrNameLst>
                                      </p:cBhvr>
                                      <p:to>
                                        <p:strVal val="visible"/>
                                      </p:to>
                                    </p:set>
                                    <p:animEffect>
                                      <p:cBhvr>
                                        <p:cTn id="81" dur="500"/>
                                        <p:tgtEl>
                                          <p:spTgt spid="53267"/>
                                        </p:tgtEl>
                                      </p:cBhvr>
                                    </p:animEffect>
                                  </p:childTnLst>
                                </p:cTn>
                              </p:par>
                              <p:par>
                                <p:cTn id="82" presetID="3" presetClass="entr" presetSubtype="10" fill="hold" nodeType="withEffect">
                                  <p:stCondLst>
                                    <p:cond delay="0"/>
                                  </p:stCondLst>
                                  <p:childTnLst>
                                    <p:set>
                                      <p:cBhvr>
                                        <p:cTn id="83" dur="1" fill="hold">
                                          <p:stCondLst>
                                            <p:cond delay="0"/>
                                          </p:stCondLst>
                                        </p:cTn>
                                        <p:tgtEl>
                                          <p:spTgt spid="53268"/>
                                        </p:tgtEl>
                                        <p:attrNameLst>
                                          <p:attrName>style.visibility</p:attrName>
                                        </p:attrNameLst>
                                      </p:cBhvr>
                                      <p:to>
                                        <p:strVal val="visible"/>
                                      </p:to>
                                    </p:set>
                                    <p:animEffect>
                                      <p:cBhvr>
                                        <p:cTn id="84" dur="500"/>
                                        <p:tgtEl>
                                          <p:spTgt spid="5326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3269"/>
                                        </p:tgtEl>
                                        <p:attrNameLst>
                                          <p:attrName>style.visibility</p:attrName>
                                        </p:attrNameLst>
                                      </p:cBhvr>
                                      <p:to>
                                        <p:strVal val="visible"/>
                                      </p:to>
                                    </p:set>
                                    <p:animEffect>
                                      <p:cBhvr>
                                        <p:cTn id="87" dur="500"/>
                                        <p:tgtEl>
                                          <p:spTgt spid="5326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3270"/>
                                        </p:tgtEl>
                                        <p:attrNameLst>
                                          <p:attrName>style.visibility</p:attrName>
                                        </p:attrNameLst>
                                      </p:cBhvr>
                                      <p:to>
                                        <p:strVal val="visible"/>
                                      </p:to>
                                    </p:set>
                                    <p:animEffect>
                                      <p:cBhvr>
                                        <p:cTn id="90" dur="500"/>
                                        <p:tgtEl>
                                          <p:spTgt spid="5327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53271"/>
                                        </p:tgtEl>
                                        <p:attrNameLst>
                                          <p:attrName>style.visibility</p:attrName>
                                        </p:attrNameLst>
                                      </p:cBhvr>
                                      <p:to>
                                        <p:strVal val="visible"/>
                                      </p:to>
                                    </p:set>
                                    <p:animEffect>
                                      <p:cBhvr>
                                        <p:cTn id="93" dur="500"/>
                                        <p:tgtEl>
                                          <p:spTgt spid="5327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3272"/>
                                        </p:tgtEl>
                                        <p:attrNameLst>
                                          <p:attrName>style.visibility</p:attrName>
                                        </p:attrNameLst>
                                      </p:cBhvr>
                                      <p:to>
                                        <p:strVal val="visible"/>
                                      </p:to>
                                    </p:set>
                                    <p:animEffect>
                                      <p:cBhvr>
                                        <p:cTn id="96" dur="500"/>
                                        <p:tgtEl>
                                          <p:spTgt spid="5327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3273"/>
                                        </p:tgtEl>
                                        <p:attrNameLst>
                                          <p:attrName>style.visibility</p:attrName>
                                        </p:attrNameLst>
                                      </p:cBhvr>
                                      <p:to>
                                        <p:strVal val="visible"/>
                                      </p:to>
                                    </p:set>
                                    <p:animEffect>
                                      <p:cBhvr>
                                        <p:cTn id="99" dur="500"/>
                                        <p:tgtEl>
                                          <p:spTgt spid="5327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3274"/>
                                        </p:tgtEl>
                                        <p:attrNameLst>
                                          <p:attrName>style.visibility</p:attrName>
                                        </p:attrNameLst>
                                      </p:cBhvr>
                                      <p:to>
                                        <p:strVal val="visible"/>
                                      </p:to>
                                    </p:set>
                                    <p:animEffect>
                                      <p:cBhvr>
                                        <p:cTn id="102" dur="500"/>
                                        <p:tgtEl>
                                          <p:spTgt spid="5327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3275"/>
                                        </p:tgtEl>
                                        <p:attrNameLst>
                                          <p:attrName>style.visibility</p:attrName>
                                        </p:attrNameLst>
                                      </p:cBhvr>
                                      <p:to>
                                        <p:strVal val="visible"/>
                                      </p:to>
                                    </p:set>
                                    <p:animEffect>
                                      <p:cBhvr>
                                        <p:cTn id="105" dur="500"/>
                                        <p:tgtEl>
                                          <p:spTgt spid="5327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p:cBhvr>
                                        <p:cTn id="109" dur="500"/>
                                        <p:tgtEl>
                                          <p:spTgt spid="53258"/>
                                        </p:tgtEl>
                                      </p:cBhvr>
                                    </p:animEffect>
                                    <p:set>
                                      <p:cBhvr>
                                        <p:cTn id="110" dur="1" fill="hold">
                                          <p:stCondLst>
                                            <p:cond delay="499"/>
                                          </p:stCondLst>
                                        </p:cTn>
                                        <p:tgtEl>
                                          <p:spTgt spid="53258"/>
                                        </p:tgtEl>
                                        <p:attrNameLst>
                                          <p:attrName>style.visibility</p:attrName>
                                        </p:attrNameLst>
                                      </p:cBhvr>
                                      <p:to>
                                        <p:strVal val="hidden"/>
                                      </p:to>
                                    </p:set>
                                  </p:childTnLst>
                                </p:cTn>
                              </p:par>
                              <p:par>
                                <p:cTn id="111" presetID="3" presetClass="exit" presetSubtype="10" fill="hold" nodeType="withEffect">
                                  <p:stCondLst>
                                    <p:cond delay="0"/>
                                  </p:stCondLst>
                                  <p:childTnLst>
                                    <p:animEffect>
                                      <p:cBhvr>
                                        <p:cTn id="112" dur="500"/>
                                        <p:tgtEl>
                                          <p:spTgt spid="53268"/>
                                        </p:tgtEl>
                                      </p:cBhvr>
                                    </p:animEffect>
                                    <p:set>
                                      <p:cBhvr>
                                        <p:cTn id="113" dur="1" fill="hold">
                                          <p:stCondLst>
                                            <p:cond delay="499"/>
                                          </p:stCondLst>
                                        </p:cTn>
                                        <p:tgtEl>
                                          <p:spTgt spid="53268"/>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p:cBhvr>
                                        <p:cTn id="115" dur="500"/>
                                        <p:tgtEl>
                                          <p:spTgt spid="53272"/>
                                        </p:tgtEl>
                                      </p:cBhvr>
                                    </p:animEffect>
                                    <p:set>
                                      <p:cBhvr>
                                        <p:cTn id="116" dur="1" fill="hold">
                                          <p:stCondLst>
                                            <p:cond delay="499"/>
                                          </p:stCondLst>
                                        </p:cTn>
                                        <p:tgtEl>
                                          <p:spTgt spid="53272"/>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p:cBhvr>
                                        <p:cTn id="118" dur="500"/>
                                        <p:tgtEl>
                                          <p:spTgt spid="53279"/>
                                        </p:tgtEl>
                                      </p:cBhvr>
                                    </p:animEffect>
                                    <p:set>
                                      <p:cBhvr>
                                        <p:cTn id="119" dur="1" fill="hold">
                                          <p:stCondLst>
                                            <p:cond delay="499"/>
                                          </p:stCondLst>
                                        </p:cTn>
                                        <p:tgtEl>
                                          <p:spTgt spid="53279"/>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p:cBhvr>
                                        <p:cTn id="121" dur="500"/>
                                        <p:tgtEl>
                                          <p:spTgt spid="53280"/>
                                        </p:tgtEl>
                                      </p:cBhvr>
                                    </p:animEffect>
                                    <p:set>
                                      <p:cBhvr>
                                        <p:cTn id="122" dur="1" fill="hold">
                                          <p:stCondLst>
                                            <p:cond delay="499"/>
                                          </p:stCondLst>
                                        </p:cTn>
                                        <p:tgtEl>
                                          <p:spTgt spid="53280"/>
                                        </p:tgtEl>
                                        <p:attrNameLst>
                                          <p:attrName>style.visibility</p:attrName>
                                        </p:attrNameLst>
                                      </p:cBhvr>
                                      <p:to>
                                        <p:strVal val="hidden"/>
                                      </p:to>
                                    </p:set>
                                  </p:childTnLst>
                                </p:cTn>
                              </p:par>
                              <p:par>
                                <p:cTn id="123" presetID="3" presetClass="exit" presetSubtype="10" fill="hold" grpId="1" nodeType="withEffect">
                                  <p:stCondLst>
                                    <p:cond delay="0"/>
                                  </p:stCondLst>
                                  <p:childTnLst>
                                    <p:animEffect>
                                      <p:cBhvr>
                                        <p:cTn id="124" dur="500"/>
                                        <p:tgtEl>
                                          <p:spTgt spid="53281"/>
                                        </p:tgtEl>
                                      </p:cBhvr>
                                    </p:animEffect>
                                    <p:set>
                                      <p:cBhvr>
                                        <p:cTn id="125" dur="1" fill="hold">
                                          <p:stCondLst>
                                            <p:cond delay="499"/>
                                          </p:stCondLst>
                                        </p:cTn>
                                        <p:tgtEl>
                                          <p:spTgt spid="53281"/>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p:cBhvr>
                                        <p:cTn id="127" dur="500"/>
                                        <p:tgtEl>
                                          <p:spTgt spid="53282"/>
                                        </p:tgtEl>
                                      </p:cBhvr>
                                    </p:animEffect>
                                    <p:set>
                                      <p:cBhvr>
                                        <p:cTn id="128" dur="1" fill="hold">
                                          <p:stCondLst>
                                            <p:cond delay="499"/>
                                          </p:stCondLst>
                                        </p:cTn>
                                        <p:tgtEl>
                                          <p:spTgt spid="53282"/>
                                        </p:tgtEl>
                                        <p:attrNameLst>
                                          <p:attrName>style.visibility</p:attrName>
                                        </p:attrNameLst>
                                      </p:cBhvr>
                                      <p:to>
                                        <p:strVal val="hidden"/>
                                      </p:to>
                                    </p:set>
                                  </p:childTnLst>
                                </p:cTn>
                              </p:par>
                              <p:par>
                                <p:cTn id="129" presetID="3" presetClass="exit" presetSubtype="10" fill="hold" grpId="1" nodeType="withEffect">
                                  <p:stCondLst>
                                    <p:cond delay="0"/>
                                  </p:stCondLst>
                                  <p:childTnLst>
                                    <p:animEffect>
                                      <p:cBhvr>
                                        <p:cTn id="130" dur="500"/>
                                        <p:tgtEl>
                                          <p:spTgt spid="53283"/>
                                        </p:tgtEl>
                                      </p:cBhvr>
                                    </p:animEffect>
                                    <p:set>
                                      <p:cBhvr>
                                        <p:cTn id="131" dur="1" fill="hold">
                                          <p:stCondLst>
                                            <p:cond delay="499"/>
                                          </p:stCondLst>
                                        </p:cTn>
                                        <p:tgtEl>
                                          <p:spTgt spid="53283"/>
                                        </p:tgtEl>
                                        <p:attrNameLst>
                                          <p:attrName>style.visibility</p:attrName>
                                        </p:attrNameLst>
                                      </p:cBhvr>
                                      <p:to>
                                        <p:strVal val="hidden"/>
                                      </p:to>
                                    </p:set>
                                  </p:childTnLst>
                                </p:cTn>
                              </p:par>
                              <p:par>
                                <p:cTn id="132" presetID="3" presetClass="exit" presetSubtype="10" fill="hold" nodeType="withEffect">
                                  <p:stCondLst>
                                    <p:cond delay="0"/>
                                  </p:stCondLst>
                                  <p:childTnLst>
                                    <p:animEffect>
                                      <p:cBhvr>
                                        <p:cTn id="133" dur="500"/>
                                        <p:tgtEl>
                                          <p:spTgt spid="53284"/>
                                        </p:tgtEl>
                                      </p:cBhvr>
                                    </p:animEffect>
                                    <p:set>
                                      <p:cBhvr>
                                        <p:cTn id="134" dur="1" fill="hold">
                                          <p:stCondLst>
                                            <p:cond delay="499"/>
                                          </p:stCondLst>
                                        </p:cTn>
                                        <p:tgtEl>
                                          <p:spTgt spid="53284"/>
                                        </p:tgtEl>
                                        <p:attrNameLst>
                                          <p:attrName>style.visibility</p:attrName>
                                        </p:attrNameLst>
                                      </p:cBhvr>
                                      <p:to>
                                        <p:strVal val="hidden"/>
                                      </p:to>
                                    </p:set>
                                  </p:childTnLst>
                                </p:cTn>
                              </p:par>
                              <p:par>
                                <p:cTn id="135" presetID="3" presetClass="exit" presetSubtype="10" fill="hold" nodeType="withEffect">
                                  <p:stCondLst>
                                    <p:cond delay="0"/>
                                  </p:stCondLst>
                                  <p:childTnLst>
                                    <p:animEffect>
                                      <p:cBhvr>
                                        <p:cTn id="136" dur="500"/>
                                        <p:tgtEl>
                                          <p:spTgt spid="53285"/>
                                        </p:tgtEl>
                                      </p:cBhvr>
                                    </p:animEffect>
                                    <p:set>
                                      <p:cBhvr>
                                        <p:cTn id="137" dur="1" fill="hold">
                                          <p:stCondLst>
                                            <p:cond delay="499"/>
                                          </p:stCondLst>
                                        </p:cTn>
                                        <p:tgtEl>
                                          <p:spTgt spid="53285"/>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p:cBhvr>
                                        <p:cTn id="139" dur="500"/>
                                        <p:tgtEl>
                                          <p:spTgt spid="53286"/>
                                        </p:tgtEl>
                                      </p:cBhvr>
                                    </p:animEffect>
                                    <p:set>
                                      <p:cBhvr>
                                        <p:cTn id="140" dur="1" fill="hold">
                                          <p:stCondLst>
                                            <p:cond delay="499"/>
                                          </p:stCondLst>
                                        </p:cTn>
                                        <p:tgtEl>
                                          <p:spTgt spid="53286"/>
                                        </p:tgtEl>
                                        <p:attrNameLst>
                                          <p:attrName>style.visibility</p:attrName>
                                        </p:attrNameLst>
                                      </p:cBhvr>
                                      <p:to>
                                        <p:strVal val="hidden"/>
                                      </p:to>
                                    </p:set>
                                  </p:childTnLst>
                                </p:cTn>
                              </p:par>
                              <p:par>
                                <p:cTn id="141" presetID="3" presetClass="exit" presetSubtype="10" fill="hold" nodeType="withEffect">
                                  <p:stCondLst>
                                    <p:cond delay="0"/>
                                  </p:stCondLst>
                                  <p:childTnLst>
                                    <p:animEffect>
                                      <p:cBhvr>
                                        <p:cTn id="142" dur="500"/>
                                        <p:tgtEl>
                                          <p:spTgt spid="53287"/>
                                        </p:tgtEl>
                                      </p:cBhvr>
                                    </p:animEffect>
                                    <p:set>
                                      <p:cBhvr>
                                        <p:cTn id="143" dur="1" fill="hold">
                                          <p:stCondLst>
                                            <p:cond delay="499"/>
                                          </p:stCondLst>
                                        </p:cTn>
                                        <p:tgtEl>
                                          <p:spTgt spid="53287"/>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p:cBhvr>
                                        <p:cTn id="145" dur="500"/>
                                        <p:tgtEl>
                                          <p:spTgt spid="53288"/>
                                        </p:tgtEl>
                                      </p:cBhvr>
                                    </p:animEffect>
                                    <p:set>
                                      <p:cBhvr>
                                        <p:cTn id="146" dur="1" fill="hold">
                                          <p:stCondLst>
                                            <p:cond delay="499"/>
                                          </p:stCondLst>
                                        </p:cTn>
                                        <p:tgtEl>
                                          <p:spTgt spid="53288"/>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p:cBhvr>
                                        <p:cTn id="148" dur="500"/>
                                        <p:tgtEl>
                                          <p:spTgt spid="53289"/>
                                        </p:tgtEl>
                                      </p:cBhvr>
                                    </p:animEffect>
                                    <p:set>
                                      <p:cBhvr>
                                        <p:cTn id="149" dur="1" fill="hold">
                                          <p:stCondLst>
                                            <p:cond delay="499"/>
                                          </p:stCondLst>
                                        </p:cTn>
                                        <p:tgtEl>
                                          <p:spTgt spid="53289"/>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p:cBhvr>
                                        <p:cTn id="151" dur="500"/>
                                        <p:tgtEl>
                                          <p:spTgt spid="53290"/>
                                        </p:tgtEl>
                                      </p:cBhvr>
                                    </p:animEffect>
                                    <p:set>
                                      <p:cBhvr>
                                        <p:cTn id="152" dur="1" fill="hold">
                                          <p:stCondLst>
                                            <p:cond delay="499"/>
                                          </p:stCondLst>
                                        </p:cTn>
                                        <p:tgtEl>
                                          <p:spTgt spid="53290"/>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p:cBhvr>
                                        <p:cTn id="154" dur="500"/>
                                        <p:tgtEl>
                                          <p:spTgt spid="53291"/>
                                        </p:tgtEl>
                                      </p:cBhvr>
                                    </p:animEffect>
                                    <p:set>
                                      <p:cBhvr>
                                        <p:cTn id="155" dur="1" fill="hold">
                                          <p:stCondLst>
                                            <p:cond delay="499"/>
                                          </p:stCondLst>
                                        </p:cTn>
                                        <p:tgtEl>
                                          <p:spTgt spid="53291"/>
                                        </p:tgtEl>
                                        <p:attrNameLst>
                                          <p:attrName>style.visibility</p:attrName>
                                        </p:attrNameLst>
                                      </p:cBhvr>
                                      <p:to>
                                        <p:strVal val="hidden"/>
                                      </p:to>
                                    </p:set>
                                  </p:childTnLst>
                                </p:cTn>
                              </p:par>
                              <p:par>
                                <p:cTn id="156" presetID="3" presetClass="exit" presetSubtype="10" fill="hold" nodeType="withEffect">
                                  <p:stCondLst>
                                    <p:cond delay="0"/>
                                  </p:stCondLst>
                                  <p:childTnLst>
                                    <p:animEffect>
                                      <p:cBhvr>
                                        <p:cTn id="157" dur="500"/>
                                        <p:tgtEl>
                                          <p:spTgt spid="53292"/>
                                        </p:tgtEl>
                                      </p:cBhvr>
                                    </p:animEffect>
                                    <p:set>
                                      <p:cBhvr>
                                        <p:cTn id="158" dur="1" fill="hold">
                                          <p:stCondLst>
                                            <p:cond delay="499"/>
                                          </p:stCondLst>
                                        </p:cTn>
                                        <p:tgtEl>
                                          <p:spTgt spid="53292"/>
                                        </p:tgtEl>
                                        <p:attrNameLst>
                                          <p:attrName>style.visibility</p:attrName>
                                        </p:attrNameLst>
                                      </p:cBhvr>
                                      <p:to>
                                        <p:strVal val="hidden"/>
                                      </p:to>
                                    </p:set>
                                  </p:childTnLst>
                                </p:cTn>
                              </p:par>
                              <p:par>
                                <p:cTn id="159" presetID="3" presetClass="exit" presetSubtype="10" fill="hold" nodeType="withEffect">
                                  <p:stCondLst>
                                    <p:cond delay="0"/>
                                  </p:stCondLst>
                                  <p:childTnLst>
                                    <p:animEffect>
                                      <p:cBhvr>
                                        <p:cTn id="160" dur="500"/>
                                        <p:tgtEl>
                                          <p:spTgt spid="53293"/>
                                        </p:tgtEl>
                                      </p:cBhvr>
                                    </p:animEffect>
                                    <p:set>
                                      <p:cBhvr>
                                        <p:cTn id="161" dur="1" fill="hold">
                                          <p:stCondLst>
                                            <p:cond delay="499"/>
                                          </p:stCondLst>
                                        </p:cTn>
                                        <p:tgtEl>
                                          <p:spTgt spid="53293"/>
                                        </p:tgtEl>
                                        <p:attrNameLst>
                                          <p:attrName>style.visibility</p:attrName>
                                        </p:attrNameLst>
                                      </p:cBhvr>
                                      <p:to>
                                        <p:strVal val="hidden"/>
                                      </p:to>
                                    </p:set>
                                  </p:childTnLst>
                                </p:cTn>
                              </p:par>
                              <p:par>
                                <p:cTn id="162" presetID="3" presetClass="exit" presetSubtype="10" fill="hold" nodeType="withEffect">
                                  <p:stCondLst>
                                    <p:cond delay="0"/>
                                  </p:stCondLst>
                                  <p:childTnLst>
                                    <p:animEffect>
                                      <p:cBhvr>
                                        <p:cTn id="163" dur="500"/>
                                        <p:tgtEl>
                                          <p:spTgt spid="53294"/>
                                        </p:tgtEl>
                                      </p:cBhvr>
                                    </p:animEffect>
                                    <p:set>
                                      <p:cBhvr>
                                        <p:cTn id="164" dur="1" fill="hold">
                                          <p:stCondLst>
                                            <p:cond delay="499"/>
                                          </p:stCondLst>
                                        </p:cTn>
                                        <p:tgtEl>
                                          <p:spTgt spid="5329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53276"/>
                                        </p:tgtEl>
                                        <p:attrNameLst>
                                          <p:attrName>style.visibility</p:attrName>
                                        </p:attrNameLst>
                                      </p:cBhvr>
                                      <p:to>
                                        <p:strVal val="visible"/>
                                      </p:to>
                                    </p:set>
                                    <p:animEffect transition="in" filter="blinds(horizontal)">
                                      <p:cBhvr>
                                        <p:cTn id="169" dur="500"/>
                                        <p:tgtEl>
                                          <p:spTgt spid="5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bldLvl="0" animBg="1" autoUpdateAnimBg="0"/>
      <p:bldP spid="53258" grpId="1" bldLvl="0" animBg="1" autoUpdateAnimBg="0"/>
      <p:bldP spid="53260" grpId="0" bldLvl="0" animBg="1" autoUpdateAnimBg="0"/>
      <p:bldP spid="53261" grpId="0" bldLvl="0" animBg="1" autoUpdateAnimBg="0"/>
      <p:bldP spid="53262" grpId="0" bldLvl="0" animBg="1" autoUpdateAnimBg="0"/>
      <p:bldP spid="53263" grpId="0" bldLvl="0" animBg="1" autoUpdateAnimBg="0"/>
      <p:bldP spid="53264" grpId="0" bldLvl="0" animBg="1" autoUpdateAnimBg="0"/>
      <p:bldP spid="53269" grpId="0" bldLvl="0" autoUpdateAnimBg="0"/>
      <p:bldP spid="53270" grpId="0" bldLvl="0" autoUpdateAnimBg="0"/>
      <p:bldP spid="53271" grpId="0" bldLvl="0" autoUpdateAnimBg="0"/>
      <p:bldP spid="53272" grpId="0" bldLvl="0" animBg="1" autoUpdateAnimBg="0"/>
      <p:bldP spid="53272" grpId="1" bldLvl="0" animBg="1" autoUpdateAnimBg="0"/>
      <p:bldP spid="53273" grpId="0" bldLvl="0" autoUpdateAnimBg="0"/>
      <p:bldP spid="53274" grpId="0" bldLvl="0" autoUpdateAnimBg="0"/>
      <p:bldP spid="53275" grpId="0" bldLvl="0" autoUpdateAnimBg="0"/>
      <p:bldP spid="53276" grpId="0"/>
      <p:bldP spid="53279" grpId="0" bldLvl="0" animBg="1" autoUpdateAnimBg="0"/>
      <p:bldP spid="53279" grpId="1" bldLvl="0" animBg="1" autoUpdateAnimBg="0"/>
      <p:bldP spid="53280" grpId="0" bldLvl="0" animBg="1" autoUpdateAnimBg="0"/>
      <p:bldP spid="53280" grpId="1" bldLvl="0" animBg="1" autoUpdateAnimBg="0"/>
      <p:bldP spid="53281" grpId="0" bldLvl="0" animBg="1" autoUpdateAnimBg="0"/>
      <p:bldP spid="53281" grpId="1" bldLvl="0" animBg="1" autoUpdateAnimBg="0"/>
      <p:bldP spid="53282" grpId="0" bldLvl="0" animBg="1" autoUpdateAnimBg="0"/>
      <p:bldP spid="53282" grpId="1" bldLvl="0" animBg="1" autoUpdateAnimBg="0"/>
      <p:bldP spid="53283" grpId="0" bldLvl="0" animBg="1" autoUpdateAnimBg="0"/>
      <p:bldP spid="53283" grpId="1" bldLvl="0" animBg="1" autoUpdateAnimBg="0"/>
      <p:bldP spid="53286" grpId="0" animBg="1"/>
      <p:bldP spid="53286" grpId="1" animBg="1"/>
      <p:bldP spid="53288" grpId="0" bldLvl="0" autoUpdateAnimBg="0"/>
      <p:bldP spid="53288" grpId="1" bldLvl="0" autoUpdateAnimBg="0"/>
      <p:bldP spid="53289" grpId="0" bldLvl="0" animBg="1" autoUpdateAnimBg="0"/>
      <p:bldP spid="53289" grpId="1" bldLvl="0" animBg="1" autoUpdateAnimBg="0"/>
      <p:bldP spid="53290" grpId="0" bldLvl="0" animBg="1" autoUpdateAnimBg="0"/>
      <p:bldP spid="53290" grpId="1" bldLvl="0" animBg="1" autoUpdateAnimBg="0"/>
      <p:bldP spid="53291" grpId="0" bldLvl="0" animBg="1" autoUpdateAnimBg="0"/>
      <p:bldP spid="53291" grpId="1" bldLvl="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0"/>
          </p:nvPr>
        </p:nvSpPr>
        <p:spPr>
          <a:noFill/>
        </p:spPr>
        <p:txBody>
          <a:bodyPr/>
          <a:lstStyle/>
          <a:p>
            <a:fld id="{F7FBAFDA-2241-4F86-95B6-F81ECAEC35BC}" type="slidenum">
              <a:rPr lang="en-US" altLang="en-US" smtClean="0">
                <a:solidFill>
                  <a:schemeClr val="tx1"/>
                </a:solidFill>
              </a:rPr>
              <a:pPr/>
              <a:t>41</a:t>
            </a:fld>
            <a:endParaRPr lang="en-US" sz="1800" b="0" dirty="0" smtClean="0">
              <a:solidFill>
                <a:schemeClr val="tx1"/>
              </a:solidFill>
            </a:endParaRPr>
          </a:p>
        </p:txBody>
      </p:sp>
      <p:sp>
        <p:nvSpPr>
          <p:cNvPr id="57348" name="Content Placeholder 2"/>
          <p:cNvSpPr>
            <a:spLocks noGrp="1" noChangeArrowheads="1"/>
          </p:cNvSpPr>
          <p:nvPr>
            <p:ph sz="quarter" idx="1"/>
          </p:nvPr>
        </p:nvSpPr>
        <p:spPr>
          <a:xfrm>
            <a:off x="3657600" y="1219200"/>
            <a:ext cx="4648200" cy="3276600"/>
          </a:xfrm>
        </p:spPr>
        <p:txBody>
          <a:bodyPr/>
          <a:lstStyle/>
          <a:p>
            <a:pPr marL="396875" lvl="0" indent="-396875" algn="just" defTabSz="914363">
              <a:lnSpc>
                <a:spcPct val="90000"/>
              </a:lnSpc>
              <a:buBlip>
                <a:blip r:embed="rId3"/>
              </a:buBlip>
            </a:pPr>
            <a:r>
              <a:rPr lang="en-US" altLang="zh-CN" sz="2000" dirty="0" smtClean="0"/>
              <a:t># Missing Edges: 1 (both for f</a:t>
            </a:r>
            <a:r>
              <a:rPr lang="en-US" altLang="zh-CN" sz="2000" baseline="-25000" dirty="0" smtClean="0"/>
              <a:t>1</a:t>
            </a:r>
            <a:r>
              <a:rPr lang="en-US" altLang="zh-CN" sz="2000" dirty="0" smtClean="0"/>
              <a:t> and f</a:t>
            </a:r>
            <a:r>
              <a:rPr lang="en-US" altLang="zh-CN" sz="2000" baseline="-25000" dirty="0" smtClean="0"/>
              <a:t>2</a:t>
            </a:r>
            <a:r>
              <a:rPr lang="en-US" altLang="zh-CN" sz="2000" dirty="0" smtClean="0"/>
              <a:t>).</a:t>
            </a:r>
          </a:p>
          <a:p>
            <a:pPr marL="396875" lvl="0" indent="-396875" algn="just" defTabSz="914363">
              <a:lnSpc>
                <a:spcPct val="90000"/>
              </a:lnSpc>
              <a:buBlip>
                <a:blip r:embed="rId3"/>
              </a:buBlip>
            </a:pPr>
            <a:endParaRPr lang="en-US" altLang="zh-CN" sz="2000" dirty="0" smtClean="0"/>
          </a:p>
          <a:p>
            <a:pPr marL="396875" lvl="0" indent="-396875" algn="just" defTabSz="914363">
              <a:lnSpc>
                <a:spcPct val="90000"/>
              </a:lnSpc>
              <a:buBlip>
                <a:blip r:embed="rId3"/>
              </a:buBlip>
            </a:pPr>
            <a:r>
              <a:rPr lang="en-US" altLang="zh-CN" sz="2000" dirty="0" smtClean="0"/>
              <a:t>Graph Edit Distance: 2 (for f</a:t>
            </a:r>
            <a:r>
              <a:rPr lang="en-US" altLang="zh-CN" sz="2000" baseline="-25000" dirty="0" smtClean="0"/>
              <a:t>1</a:t>
            </a:r>
            <a:r>
              <a:rPr lang="en-US" altLang="zh-CN" sz="2000" dirty="0" smtClean="0"/>
              <a:t>), 1 (for f</a:t>
            </a:r>
            <a:r>
              <a:rPr lang="en-US" altLang="zh-CN" sz="2000" baseline="-25000" dirty="0" smtClean="0"/>
              <a:t>2</a:t>
            </a:r>
            <a:r>
              <a:rPr lang="en-US" altLang="zh-CN" sz="2000" dirty="0" smtClean="0"/>
              <a:t>).</a:t>
            </a:r>
          </a:p>
          <a:p>
            <a:pPr marL="396875" lvl="0" indent="-396875" algn="just" defTabSz="914363">
              <a:lnSpc>
                <a:spcPct val="90000"/>
              </a:lnSpc>
              <a:buBlip>
                <a:blip r:embed="rId3"/>
              </a:buBlip>
            </a:pPr>
            <a:endParaRPr lang="en-US" altLang="zh-CN" sz="2000" dirty="0" smtClean="0"/>
          </a:p>
          <a:p>
            <a:pPr marL="396875" lvl="0" indent="-396875" algn="just" defTabSz="914363">
              <a:lnSpc>
                <a:spcPct val="90000"/>
              </a:lnSpc>
              <a:buBlip>
                <a:blip r:embed="rId3"/>
              </a:buBlip>
            </a:pPr>
            <a:r>
              <a:rPr lang="en-US" altLang="zh-CN" sz="2000" dirty="0" smtClean="0"/>
              <a:t>Graph Edit distance, # of Missing Edges are not scalable for large graphs.</a:t>
            </a:r>
            <a:endParaRPr lang="en-US" altLang="zh-CN" dirty="0" smtClean="0"/>
          </a:p>
        </p:txBody>
      </p:sp>
      <p:sp>
        <p:nvSpPr>
          <p:cNvPr id="57350" name="Title 1"/>
          <p:cNvSpPr>
            <a:spLocks noGrp="1" noChangeArrowheads="1"/>
          </p:cNvSpPr>
          <p:nvPr>
            <p:ph type="title" idx="4294967295"/>
          </p:nvPr>
        </p:nvSpPr>
        <p:spPr>
          <a:xfrm>
            <a:off x="304800" y="152400"/>
            <a:ext cx="7467600" cy="609600"/>
          </a:xfrm>
        </p:spPr>
        <p:txBody>
          <a:bodyPr>
            <a:normAutofit fontScale="90000"/>
          </a:bodyPr>
          <a:lstStyle/>
          <a:p>
            <a:pPr algn="ctr" eaLnBrk="1" hangingPunct="1"/>
            <a:r>
              <a:rPr lang="en-US" altLang="zh-CN" sz="2600" b="1" dirty="0" smtClean="0">
                <a:ea typeface="宋体" pitchFamily="2" charset="-122"/>
              </a:rPr>
              <a:t>Existing Graph Similarity Measures Does Not Work …</a:t>
            </a:r>
            <a:endParaRPr lang="en-US" altLang="zh-CN" sz="2600" dirty="0" smtClean="0">
              <a:ea typeface="宋体" pitchFamily="2" charset="-122"/>
            </a:endParaRPr>
          </a:p>
        </p:txBody>
      </p:sp>
      <p:sp>
        <p:nvSpPr>
          <p:cNvPr id="57351" name="TextBox 8"/>
          <p:cNvSpPr>
            <a:spLocks noChangeArrowheads="1"/>
          </p:cNvSpPr>
          <p:nvPr/>
        </p:nvSpPr>
        <p:spPr bwMode="auto">
          <a:xfrm>
            <a:off x="685800" y="3733800"/>
            <a:ext cx="2895600" cy="923925"/>
          </a:xfrm>
          <a:prstGeom prst="rect">
            <a:avLst/>
          </a:prstGeom>
          <a:noFill/>
          <a:ln w="9525">
            <a:noFill/>
            <a:miter lim="800000"/>
            <a:headEnd/>
            <a:tailEnd/>
          </a:ln>
        </p:spPr>
        <p:txBody>
          <a:bodyPr>
            <a:spAutoFit/>
          </a:bodyPr>
          <a:lstStyle/>
          <a:p>
            <a:r>
              <a:rPr lang="en-US" dirty="0">
                <a:solidFill>
                  <a:srgbClr val="E65C01"/>
                </a:solidFill>
                <a:latin typeface="Century Schoolbook" pitchFamily="18" charset="0"/>
                <a:sym typeface="Century Schoolbook" pitchFamily="18" charset="0"/>
              </a:rPr>
              <a:t>Difficulties with the # of Edge Mismatch or Graph Edit Distance </a:t>
            </a:r>
            <a:endParaRPr lang="en-US" dirty="0"/>
          </a:p>
        </p:txBody>
      </p:sp>
      <p:sp>
        <p:nvSpPr>
          <p:cNvPr id="57352" name="Content Placeholder 2"/>
          <p:cNvSpPr>
            <a:spLocks noChangeArrowheads="1"/>
          </p:cNvSpPr>
          <p:nvPr/>
        </p:nvSpPr>
        <p:spPr bwMode="auto">
          <a:xfrm>
            <a:off x="1905000" y="3657600"/>
            <a:ext cx="4648200" cy="3276600"/>
          </a:xfrm>
          <a:prstGeom prst="rect">
            <a:avLst/>
          </a:prstGeom>
          <a:noFill/>
          <a:ln w="9525">
            <a:noFill/>
            <a:miter lim="800000"/>
            <a:headEnd/>
            <a:tailEnd/>
          </a:ln>
        </p:spPr>
        <p:txBody>
          <a:bodyPr/>
          <a:lstStyle/>
          <a:p>
            <a:pPr marL="274638" indent="-274638">
              <a:spcBef>
                <a:spcPts val="600"/>
              </a:spcBef>
              <a:buClr>
                <a:schemeClr val="accent1"/>
              </a:buClr>
              <a:buSzPct val="70000"/>
              <a:buFont typeface="Wingdings" pitchFamily="2" charset="2"/>
              <a:buChar char="v"/>
            </a:pPr>
            <a:endParaRPr lang="en-US" sz="2200" b="1" i="1">
              <a:latin typeface="Century Schoolbook" pitchFamily="18" charset="0"/>
              <a:sym typeface="Century Schoolbook" pitchFamily="18" charset="0"/>
            </a:endParaRPr>
          </a:p>
        </p:txBody>
      </p:sp>
      <p:sp>
        <p:nvSpPr>
          <p:cNvPr id="54280" name="Content Placeholder 2"/>
          <p:cNvSpPr>
            <a:spLocks noChangeArrowheads="1"/>
          </p:cNvSpPr>
          <p:nvPr/>
        </p:nvSpPr>
        <p:spPr bwMode="auto">
          <a:xfrm>
            <a:off x="304800" y="4953000"/>
            <a:ext cx="7696200" cy="685800"/>
          </a:xfrm>
          <a:prstGeom prst="rect">
            <a:avLst/>
          </a:prstGeom>
          <a:noFill/>
          <a:ln w="9525">
            <a:noFill/>
            <a:miter lim="800000"/>
            <a:headEnd/>
            <a:tailEnd/>
          </a:ln>
        </p:spPr>
        <p:txBody>
          <a:bodyPr/>
          <a:lstStyle/>
          <a:p>
            <a:pPr marL="396875" lvl="0" indent="-396875" algn="just" defTabSz="914363">
              <a:lnSpc>
                <a:spcPct val="90000"/>
              </a:lnSpc>
              <a:spcBef>
                <a:spcPct val="20000"/>
              </a:spcBef>
              <a:buBlip>
                <a:blip r:embed="rId3"/>
              </a:buBlip>
            </a:pPr>
            <a:r>
              <a:rPr lang="en-US" sz="2200" b="1" i="1" dirty="0" smtClean="0">
                <a:latin typeface="Century Schoolbook" pitchFamily="18" charset="0"/>
                <a:sym typeface="Century Schoolbook" pitchFamily="18" charset="0"/>
              </a:rPr>
              <a:t>f</a:t>
            </a:r>
            <a:r>
              <a:rPr lang="en-US" sz="2200" b="1" i="1" baseline="-25000" dirty="0" smtClean="0">
                <a:latin typeface="Century Schoolbook" pitchFamily="18" charset="0"/>
                <a:sym typeface="Century Schoolbook" pitchFamily="18" charset="0"/>
              </a:rPr>
              <a:t>1</a:t>
            </a:r>
            <a:r>
              <a:rPr lang="en-US" sz="2200" b="1" i="1" dirty="0" smtClean="0">
                <a:latin typeface="Century Schoolbook" pitchFamily="18" charset="0"/>
                <a:sym typeface="Century Schoolbook" pitchFamily="18" charset="0"/>
              </a:rPr>
              <a:t> </a:t>
            </a:r>
            <a:r>
              <a:rPr lang="en-US" sz="2200" b="1" i="1" dirty="0">
                <a:latin typeface="Century Schoolbook" pitchFamily="18" charset="0"/>
                <a:sym typeface="Century Schoolbook" pitchFamily="18" charset="0"/>
              </a:rPr>
              <a:t>is a better match than f</a:t>
            </a:r>
            <a:r>
              <a:rPr lang="en-US" sz="2200" b="1" i="1" baseline="-25000" dirty="0">
                <a:latin typeface="Century Schoolbook" pitchFamily="18" charset="0"/>
                <a:sym typeface="Century Schoolbook" pitchFamily="18" charset="0"/>
              </a:rPr>
              <a:t>2 </a:t>
            </a:r>
            <a:r>
              <a:rPr lang="en-US" sz="2200" dirty="0">
                <a:latin typeface="Century Schoolbook" pitchFamily="18" charset="0"/>
                <a:sym typeface="Century Schoolbook" pitchFamily="18" charset="0"/>
              </a:rPr>
              <a:t>considering the proximity of the labels.</a:t>
            </a:r>
            <a:endParaRPr lang="en-US" altLang="en-US" sz="22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v"/>
            </a:pPr>
            <a:endParaRPr lang="en-US" sz="1000" b="1" i="1" dirty="0">
              <a:latin typeface="Century Schoolbook" pitchFamily="18" charset="0"/>
              <a:sym typeface="Century Schoolbook" pitchFamily="18" charset="0"/>
            </a:endParaRPr>
          </a:p>
          <a:p>
            <a:pPr marL="274638" indent="-274638">
              <a:spcBef>
                <a:spcPts val="600"/>
              </a:spcBef>
              <a:buClr>
                <a:schemeClr val="accent1"/>
              </a:buClr>
              <a:buSzPct val="70000"/>
            </a:pPr>
            <a:endParaRPr lang="en-US" altLang="en-US" sz="2200" b="1" i="1" dirty="0">
              <a:latin typeface="Century Schoolbook" pitchFamily="18" charset="0"/>
              <a:sym typeface="Century Schoolbook" pitchFamily="18" charset="0"/>
            </a:endParaRPr>
          </a:p>
        </p:txBody>
      </p:sp>
      <p:sp>
        <p:nvSpPr>
          <p:cNvPr id="57354" name="Oval 12"/>
          <p:cNvSpPr>
            <a:spLocks noChangeArrowheads="1"/>
          </p:cNvSpPr>
          <p:nvPr/>
        </p:nvSpPr>
        <p:spPr bwMode="auto">
          <a:xfrm>
            <a:off x="1828800" y="1524000"/>
            <a:ext cx="457200" cy="457200"/>
          </a:xfrm>
          <a:prstGeom prst="ellipse">
            <a:avLst/>
          </a:prstGeom>
          <a:solidFill>
            <a:schemeClr val="accent1"/>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a</a:t>
            </a:r>
            <a:endParaRPr lang="en-US"/>
          </a:p>
        </p:txBody>
      </p:sp>
      <p:sp>
        <p:nvSpPr>
          <p:cNvPr id="57355" name="Oval 13"/>
          <p:cNvSpPr>
            <a:spLocks noChangeArrowheads="1"/>
          </p:cNvSpPr>
          <p:nvPr/>
        </p:nvSpPr>
        <p:spPr bwMode="auto">
          <a:xfrm>
            <a:off x="1828800" y="2667000"/>
            <a:ext cx="457200" cy="457200"/>
          </a:xfrm>
          <a:prstGeom prst="ellipse">
            <a:avLst/>
          </a:prstGeom>
          <a:solidFill>
            <a:schemeClr val="accent1"/>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a</a:t>
            </a:r>
            <a:endParaRPr lang="en-US"/>
          </a:p>
        </p:txBody>
      </p:sp>
      <p:sp>
        <p:nvSpPr>
          <p:cNvPr id="57356" name="Oval 14"/>
          <p:cNvSpPr>
            <a:spLocks noChangeArrowheads="1"/>
          </p:cNvSpPr>
          <p:nvPr/>
        </p:nvSpPr>
        <p:spPr bwMode="auto">
          <a:xfrm>
            <a:off x="2438400" y="1524000"/>
            <a:ext cx="457200" cy="457200"/>
          </a:xfrm>
          <a:prstGeom prst="ellipse">
            <a:avLst/>
          </a:prstGeom>
          <a:solidFill>
            <a:srgbClr val="00B0F0"/>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c</a:t>
            </a:r>
            <a:endParaRPr lang="en-US"/>
          </a:p>
        </p:txBody>
      </p:sp>
      <p:sp>
        <p:nvSpPr>
          <p:cNvPr id="57357" name="Oval 15"/>
          <p:cNvSpPr>
            <a:spLocks noChangeArrowheads="1"/>
          </p:cNvSpPr>
          <p:nvPr/>
        </p:nvSpPr>
        <p:spPr bwMode="auto">
          <a:xfrm>
            <a:off x="2438400" y="2667000"/>
            <a:ext cx="457200" cy="457200"/>
          </a:xfrm>
          <a:prstGeom prst="ellipse">
            <a:avLst/>
          </a:prstGeom>
          <a:solidFill>
            <a:srgbClr val="00FF00"/>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b</a:t>
            </a:r>
            <a:endParaRPr lang="en-US"/>
          </a:p>
        </p:txBody>
      </p:sp>
      <p:sp>
        <p:nvSpPr>
          <p:cNvPr id="57358" name="Oval 16"/>
          <p:cNvSpPr>
            <a:spLocks noChangeArrowheads="1"/>
          </p:cNvSpPr>
          <p:nvPr/>
        </p:nvSpPr>
        <p:spPr bwMode="auto">
          <a:xfrm>
            <a:off x="3048000" y="1524000"/>
            <a:ext cx="457200" cy="457200"/>
          </a:xfrm>
          <a:prstGeom prst="ellipse">
            <a:avLst/>
          </a:prstGeom>
          <a:solidFill>
            <a:srgbClr val="00FF00"/>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b</a:t>
            </a:r>
            <a:endParaRPr lang="en-US"/>
          </a:p>
        </p:txBody>
      </p:sp>
      <p:sp>
        <p:nvSpPr>
          <p:cNvPr id="57359" name="Oval 17"/>
          <p:cNvSpPr>
            <a:spLocks noChangeArrowheads="1"/>
          </p:cNvSpPr>
          <p:nvPr/>
        </p:nvSpPr>
        <p:spPr bwMode="auto">
          <a:xfrm>
            <a:off x="3048000" y="2667000"/>
            <a:ext cx="457200" cy="457200"/>
          </a:xfrm>
          <a:prstGeom prst="ellipse">
            <a:avLst/>
          </a:prstGeom>
          <a:solidFill>
            <a:srgbClr val="00B0F0"/>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c</a:t>
            </a:r>
            <a:endParaRPr lang="en-US"/>
          </a:p>
        </p:txBody>
      </p:sp>
      <p:sp>
        <p:nvSpPr>
          <p:cNvPr id="57360" name="Oval 18"/>
          <p:cNvSpPr>
            <a:spLocks noChangeArrowheads="1"/>
          </p:cNvSpPr>
          <p:nvPr/>
        </p:nvSpPr>
        <p:spPr bwMode="auto">
          <a:xfrm>
            <a:off x="76200" y="2057400"/>
            <a:ext cx="457200" cy="457200"/>
          </a:xfrm>
          <a:prstGeom prst="ellipse">
            <a:avLst/>
          </a:prstGeom>
          <a:solidFill>
            <a:schemeClr val="accent1"/>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a</a:t>
            </a:r>
            <a:endParaRPr lang="en-US"/>
          </a:p>
        </p:txBody>
      </p:sp>
      <p:sp>
        <p:nvSpPr>
          <p:cNvPr id="57361" name="Oval 19"/>
          <p:cNvSpPr>
            <a:spLocks noChangeArrowheads="1"/>
          </p:cNvSpPr>
          <p:nvPr/>
        </p:nvSpPr>
        <p:spPr bwMode="auto">
          <a:xfrm>
            <a:off x="685800" y="2057400"/>
            <a:ext cx="457200" cy="457200"/>
          </a:xfrm>
          <a:prstGeom prst="ellipse">
            <a:avLst/>
          </a:prstGeom>
          <a:solidFill>
            <a:srgbClr val="00FF00"/>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b</a:t>
            </a:r>
            <a:endParaRPr lang="en-US"/>
          </a:p>
        </p:txBody>
      </p:sp>
      <p:sp>
        <p:nvSpPr>
          <p:cNvPr id="57362" name="Oval 20"/>
          <p:cNvSpPr>
            <a:spLocks noChangeArrowheads="1"/>
          </p:cNvSpPr>
          <p:nvPr/>
        </p:nvSpPr>
        <p:spPr bwMode="auto">
          <a:xfrm>
            <a:off x="1295400" y="2057400"/>
            <a:ext cx="457200" cy="457200"/>
          </a:xfrm>
          <a:prstGeom prst="ellipse">
            <a:avLst/>
          </a:prstGeom>
          <a:solidFill>
            <a:srgbClr val="00B0F0"/>
          </a:solidFill>
          <a:ln w="25400">
            <a:solidFill>
              <a:srgbClr val="B96228"/>
            </a:solidFill>
            <a:round/>
            <a:headEnd/>
            <a:tailEnd/>
          </a:ln>
        </p:spPr>
        <p:txBody>
          <a:bodyPr anchor="ctr"/>
          <a:lstStyle/>
          <a:p>
            <a:pPr algn="ctr"/>
            <a:r>
              <a:rPr lang="en-US" b="1">
                <a:latin typeface="Century Schoolbook" pitchFamily="18" charset="0"/>
                <a:sym typeface="Century Schoolbook" pitchFamily="18" charset="0"/>
              </a:rPr>
              <a:t>c</a:t>
            </a:r>
            <a:endParaRPr lang="en-US"/>
          </a:p>
        </p:txBody>
      </p:sp>
      <p:cxnSp>
        <p:nvCxnSpPr>
          <p:cNvPr id="57363" name="Straight Connector 22"/>
          <p:cNvCxnSpPr>
            <a:cxnSpLocks noChangeShapeType="1"/>
            <a:stCxn id="57354" idx="6"/>
            <a:endCxn id="57356" idx="2"/>
          </p:cNvCxnSpPr>
          <p:nvPr/>
        </p:nvCxnSpPr>
        <p:spPr bwMode="auto">
          <a:xfrm>
            <a:off x="2286000" y="1752600"/>
            <a:ext cx="152400" cy="0"/>
          </a:xfrm>
          <a:prstGeom prst="line">
            <a:avLst/>
          </a:prstGeom>
          <a:noFill/>
          <a:ln w="25400">
            <a:solidFill>
              <a:schemeClr val="tx1"/>
            </a:solidFill>
            <a:round/>
            <a:headEnd/>
            <a:tailEnd/>
          </a:ln>
        </p:spPr>
      </p:cxnSp>
      <p:cxnSp>
        <p:nvCxnSpPr>
          <p:cNvPr id="57364" name="Straight Connector 24"/>
          <p:cNvCxnSpPr>
            <a:cxnSpLocks noChangeShapeType="1"/>
            <a:stCxn id="57356" idx="6"/>
            <a:endCxn id="57358" idx="2"/>
          </p:cNvCxnSpPr>
          <p:nvPr/>
        </p:nvCxnSpPr>
        <p:spPr bwMode="auto">
          <a:xfrm>
            <a:off x="2895600" y="1752600"/>
            <a:ext cx="152400" cy="0"/>
          </a:xfrm>
          <a:prstGeom prst="line">
            <a:avLst/>
          </a:prstGeom>
          <a:noFill/>
          <a:ln w="22225">
            <a:solidFill>
              <a:schemeClr val="tx1"/>
            </a:solidFill>
            <a:round/>
            <a:headEnd/>
            <a:tailEnd/>
          </a:ln>
        </p:spPr>
      </p:cxnSp>
      <p:cxnSp>
        <p:nvCxnSpPr>
          <p:cNvPr id="57365" name="Straight Connector 28"/>
          <p:cNvCxnSpPr>
            <a:cxnSpLocks noChangeShapeType="1"/>
            <a:stCxn id="57357" idx="6"/>
            <a:endCxn id="57359" idx="2"/>
          </p:cNvCxnSpPr>
          <p:nvPr/>
        </p:nvCxnSpPr>
        <p:spPr bwMode="auto">
          <a:xfrm>
            <a:off x="2895600" y="2895600"/>
            <a:ext cx="152400" cy="0"/>
          </a:xfrm>
          <a:prstGeom prst="line">
            <a:avLst/>
          </a:prstGeom>
          <a:noFill/>
          <a:ln w="22225">
            <a:solidFill>
              <a:schemeClr val="tx1"/>
            </a:solidFill>
            <a:round/>
            <a:headEnd/>
            <a:tailEnd/>
          </a:ln>
        </p:spPr>
      </p:cxnSp>
      <p:cxnSp>
        <p:nvCxnSpPr>
          <p:cNvPr id="57366" name="Straight Connector 30"/>
          <p:cNvCxnSpPr>
            <a:cxnSpLocks noChangeShapeType="1"/>
            <a:stCxn id="57360" idx="6"/>
            <a:endCxn id="57361" idx="2"/>
          </p:cNvCxnSpPr>
          <p:nvPr/>
        </p:nvCxnSpPr>
        <p:spPr bwMode="auto">
          <a:xfrm>
            <a:off x="533400" y="2286000"/>
            <a:ext cx="152400" cy="0"/>
          </a:xfrm>
          <a:prstGeom prst="line">
            <a:avLst/>
          </a:prstGeom>
          <a:noFill/>
          <a:ln w="22225">
            <a:solidFill>
              <a:schemeClr val="tx1"/>
            </a:solidFill>
            <a:round/>
            <a:headEnd/>
            <a:tailEnd/>
          </a:ln>
        </p:spPr>
      </p:cxnSp>
      <p:cxnSp>
        <p:nvCxnSpPr>
          <p:cNvPr id="57367" name="Straight Connector 32"/>
          <p:cNvCxnSpPr>
            <a:cxnSpLocks noChangeShapeType="1"/>
            <a:stCxn id="57361" idx="6"/>
          </p:cNvCxnSpPr>
          <p:nvPr/>
        </p:nvCxnSpPr>
        <p:spPr bwMode="auto">
          <a:xfrm>
            <a:off x="1143000" y="2286000"/>
            <a:ext cx="152400" cy="0"/>
          </a:xfrm>
          <a:prstGeom prst="line">
            <a:avLst/>
          </a:prstGeom>
          <a:noFill/>
          <a:ln w="22225">
            <a:solidFill>
              <a:schemeClr val="tx1"/>
            </a:solidFill>
            <a:round/>
            <a:headEnd/>
            <a:tailEnd/>
          </a:ln>
        </p:spPr>
      </p:cxnSp>
      <p:sp>
        <p:nvSpPr>
          <p:cNvPr id="57368" name="Rectangle 34"/>
          <p:cNvSpPr>
            <a:spLocks noChangeArrowheads="1"/>
          </p:cNvSpPr>
          <p:nvPr/>
        </p:nvSpPr>
        <p:spPr bwMode="auto">
          <a:xfrm>
            <a:off x="2057400" y="1143000"/>
            <a:ext cx="361950" cy="369888"/>
          </a:xfrm>
          <a:prstGeom prst="rect">
            <a:avLst/>
          </a:prstGeom>
          <a:noFill/>
          <a:ln w="9525">
            <a:noFill/>
            <a:miter lim="800000"/>
            <a:headEnd/>
            <a:tailEnd/>
          </a:ln>
        </p:spPr>
        <p:txBody>
          <a:bodyPr wrap="none">
            <a:spAutoFit/>
          </a:bodyPr>
          <a:lstStyle/>
          <a:p>
            <a:r>
              <a:rPr lang="en-US" b="1">
                <a:latin typeface="Century Schoolbook" pitchFamily="18" charset="0"/>
                <a:sym typeface="Century Schoolbook" pitchFamily="18" charset="0"/>
              </a:rPr>
              <a:t>f</a:t>
            </a:r>
            <a:r>
              <a:rPr lang="en-US" b="1" baseline="-25000">
                <a:latin typeface="Century Schoolbook" pitchFamily="18" charset="0"/>
                <a:sym typeface="Century Schoolbook" pitchFamily="18" charset="0"/>
              </a:rPr>
              <a:t>1</a:t>
            </a:r>
            <a:endParaRPr lang="en-US"/>
          </a:p>
        </p:txBody>
      </p:sp>
      <p:sp>
        <p:nvSpPr>
          <p:cNvPr id="57369" name="Rectangle 35"/>
          <p:cNvSpPr>
            <a:spLocks noChangeArrowheads="1"/>
          </p:cNvSpPr>
          <p:nvPr/>
        </p:nvSpPr>
        <p:spPr bwMode="auto">
          <a:xfrm>
            <a:off x="2286000" y="2286000"/>
            <a:ext cx="361950" cy="369888"/>
          </a:xfrm>
          <a:prstGeom prst="rect">
            <a:avLst/>
          </a:prstGeom>
          <a:noFill/>
          <a:ln w="9525">
            <a:noFill/>
            <a:miter lim="800000"/>
            <a:headEnd/>
            <a:tailEnd/>
          </a:ln>
        </p:spPr>
        <p:txBody>
          <a:bodyPr wrap="none">
            <a:spAutoFit/>
          </a:bodyPr>
          <a:lstStyle/>
          <a:p>
            <a:r>
              <a:rPr lang="en-US" b="1">
                <a:latin typeface="Century Schoolbook" pitchFamily="18" charset="0"/>
                <a:sym typeface="Century Schoolbook" pitchFamily="18" charset="0"/>
              </a:rPr>
              <a:t>f</a:t>
            </a:r>
            <a:r>
              <a:rPr lang="en-US" b="1" baseline="-25000">
                <a:latin typeface="Century Schoolbook" pitchFamily="18" charset="0"/>
                <a:sym typeface="Century Schoolbook" pitchFamily="18" charset="0"/>
              </a:rPr>
              <a:t>2</a:t>
            </a:r>
            <a:endParaRPr lang="en-US"/>
          </a:p>
        </p:txBody>
      </p:sp>
      <p:sp>
        <p:nvSpPr>
          <p:cNvPr id="57370" name="Rectangle 36"/>
          <p:cNvSpPr>
            <a:spLocks noChangeArrowheads="1"/>
          </p:cNvSpPr>
          <p:nvPr/>
        </p:nvSpPr>
        <p:spPr bwMode="auto">
          <a:xfrm>
            <a:off x="766762" y="2667000"/>
            <a:ext cx="376238" cy="369887"/>
          </a:xfrm>
          <a:prstGeom prst="rect">
            <a:avLst/>
          </a:prstGeom>
          <a:noFill/>
          <a:ln w="9525">
            <a:noFill/>
            <a:miter lim="800000"/>
            <a:headEnd/>
            <a:tailEnd/>
          </a:ln>
        </p:spPr>
        <p:txBody>
          <a:bodyPr wrap="none">
            <a:spAutoFit/>
          </a:bodyPr>
          <a:lstStyle/>
          <a:p>
            <a:r>
              <a:rPr lang="en-US" b="1" dirty="0">
                <a:latin typeface="Century Schoolbook" pitchFamily="18" charset="0"/>
                <a:sym typeface="Century Schoolbook" pitchFamily="18" charset="0"/>
              </a:rPr>
              <a:t>Q</a:t>
            </a:r>
            <a:endParaRPr lang="en-US" dirty="0"/>
          </a:p>
        </p:txBody>
      </p:sp>
      <p:sp>
        <p:nvSpPr>
          <p:cNvPr id="57371" name="Rectangle 37"/>
          <p:cNvSpPr>
            <a:spLocks noChangeArrowheads="1"/>
          </p:cNvSpPr>
          <p:nvPr/>
        </p:nvSpPr>
        <p:spPr bwMode="auto">
          <a:xfrm>
            <a:off x="1646484" y="3211513"/>
            <a:ext cx="2239716" cy="369332"/>
          </a:xfrm>
          <a:prstGeom prst="rect">
            <a:avLst/>
          </a:prstGeom>
          <a:noFill/>
          <a:ln w="9525">
            <a:noFill/>
            <a:miter lim="800000"/>
            <a:headEnd/>
            <a:tailEnd/>
          </a:ln>
        </p:spPr>
        <p:txBody>
          <a:bodyPr wrap="none">
            <a:spAutoFit/>
          </a:bodyPr>
          <a:lstStyle/>
          <a:p>
            <a:r>
              <a:rPr lang="en-US" b="1" dirty="0" smtClean="0">
                <a:latin typeface="Century Schoolbook" pitchFamily="18" charset="0"/>
                <a:sym typeface="Century Schoolbook" pitchFamily="18" charset="0"/>
              </a:rPr>
              <a:t>Embeddings in G</a:t>
            </a:r>
            <a:endParaRPr lang="en-US" dirty="0"/>
          </a:p>
        </p:txBody>
      </p:sp>
      <p:pic>
        <p:nvPicPr>
          <p:cNvPr id="28"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p:cBhvr>
                                        <p:cTn id="7"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0"/>
          </p:nvPr>
        </p:nvSpPr>
        <p:spPr>
          <a:noFill/>
        </p:spPr>
        <p:txBody>
          <a:bodyPr/>
          <a:lstStyle/>
          <a:p>
            <a:fld id="{69239F20-5F3C-49A8-97F4-F91CCD1D8CAD}" type="slidenum">
              <a:rPr lang="en-US" altLang="en-US" smtClean="0">
                <a:solidFill>
                  <a:schemeClr val="tx1"/>
                </a:solidFill>
              </a:rPr>
              <a:pPr/>
              <a:t>42</a:t>
            </a:fld>
            <a:endParaRPr lang="en-US" sz="1800" b="0" dirty="0" smtClean="0">
              <a:solidFill>
                <a:schemeClr val="tx1"/>
              </a:solidFill>
            </a:endParaRPr>
          </a:p>
        </p:txBody>
      </p:sp>
      <p:sp>
        <p:nvSpPr>
          <p:cNvPr id="59396" name="Content Placeholder 2"/>
          <p:cNvSpPr>
            <a:spLocks noGrp="1" noChangeArrowheads="1"/>
          </p:cNvSpPr>
          <p:nvPr>
            <p:ph sz="quarter" idx="1"/>
          </p:nvPr>
        </p:nvSpPr>
        <p:spPr>
          <a:xfrm>
            <a:off x="381000" y="1143000"/>
            <a:ext cx="5181600" cy="1371600"/>
          </a:xfrm>
        </p:spPr>
        <p:txBody>
          <a:bodyPr/>
          <a:lstStyle/>
          <a:p>
            <a:pPr marL="396875" lvl="0" indent="-396875" algn="just" defTabSz="914363">
              <a:lnSpc>
                <a:spcPct val="90000"/>
              </a:lnSpc>
              <a:buBlip>
                <a:blip r:embed="rId2"/>
              </a:buBlip>
            </a:pPr>
            <a:r>
              <a:rPr lang="en-US" altLang="zh-CN" sz="2000" dirty="0" smtClean="0"/>
              <a:t>Convert the label distribution in the neighborhood of each node </a:t>
            </a:r>
            <a:r>
              <a:rPr lang="en-US" altLang="zh-CN" sz="2000" i="1" dirty="0" smtClean="0"/>
              <a:t>u</a:t>
            </a:r>
            <a:r>
              <a:rPr lang="en-US" altLang="zh-CN" sz="2000" dirty="0" smtClean="0"/>
              <a:t> into a multi-dimensional vector </a:t>
            </a:r>
            <a:r>
              <a:rPr lang="en-US" altLang="zh-CN" sz="2000" i="1" dirty="0" smtClean="0"/>
              <a:t>R</a:t>
            </a:r>
            <a:r>
              <a:rPr lang="en-US" altLang="zh-CN" sz="2000" dirty="0" smtClean="0"/>
              <a:t>(</a:t>
            </a:r>
            <a:r>
              <a:rPr lang="en-US" altLang="zh-CN" sz="2000" i="1" dirty="0" smtClean="0"/>
              <a:t>u</a:t>
            </a:r>
            <a:r>
              <a:rPr lang="en-US" altLang="zh-CN" sz="2000" dirty="0" smtClean="0"/>
              <a:t>)={&lt;</a:t>
            </a:r>
            <a:r>
              <a:rPr lang="en-US" altLang="zh-CN" sz="2000" i="1" dirty="0" smtClean="0"/>
              <a:t>u</a:t>
            </a:r>
            <a:r>
              <a:rPr lang="en-US" altLang="zh-CN" sz="2000" dirty="0" smtClean="0"/>
              <a:t>, </a:t>
            </a:r>
            <a:r>
              <a:rPr lang="en-US" altLang="zh-CN" sz="2000" i="1" dirty="0" smtClean="0"/>
              <a:t>A</a:t>
            </a:r>
            <a:r>
              <a:rPr lang="en-US" altLang="zh-CN" sz="2000" dirty="0" smtClean="0"/>
              <a:t>(</a:t>
            </a:r>
            <a:r>
              <a:rPr lang="en-US" altLang="zh-CN" sz="2000" i="1" dirty="0" err="1" smtClean="0"/>
              <a:t>u</a:t>
            </a:r>
            <a:r>
              <a:rPr lang="en-US" altLang="zh-CN" sz="2000" dirty="0" err="1" smtClean="0"/>
              <a:t>,</a:t>
            </a:r>
            <a:r>
              <a:rPr lang="en-US" altLang="zh-CN" sz="2000" i="1" dirty="0" err="1" smtClean="0"/>
              <a:t>l</a:t>
            </a:r>
            <a:r>
              <a:rPr lang="en-US" altLang="zh-CN" sz="2000" dirty="0" smtClean="0"/>
              <a:t>)&gt;}.</a:t>
            </a:r>
          </a:p>
          <a:p>
            <a:pPr marL="274638" indent="-274638" algn="l" eaLnBrk="1" hangingPunct="1">
              <a:buFont typeface="Wingdings" pitchFamily="2" charset="2"/>
              <a:buChar char="v"/>
            </a:pPr>
            <a:endParaRPr lang="en-US" altLang="zh-CN" sz="1000" dirty="0" smtClean="0"/>
          </a:p>
          <a:p>
            <a:pPr marL="274638" indent="-274638" algn="l" eaLnBrk="1" hangingPunct="1"/>
            <a:endParaRPr lang="en-US" altLang="zh-CN" sz="2200" dirty="0" smtClean="0"/>
          </a:p>
        </p:txBody>
      </p:sp>
      <p:sp>
        <p:nvSpPr>
          <p:cNvPr id="59398" name="Title 1"/>
          <p:cNvSpPr>
            <a:spLocks noGrp="1" noChangeArrowheads="1"/>
          </p:cNvSpPr>
          <p:nvPr>
            <p:ph type="title" idx="4294967295"/>
          </p:nvPr>
        </p:nvSpPr>
        <p:spPr>
          <a:xfrm>
            <a:off x="609600" y="152400"/>
            <a:ext cx="7467600" cy="609600"/>
          </a:xfrm>
        </p:spPr>
        <p:txBody>
          <a:bodyPr/>
          <a:lstStyle/>
          <a:p>
            <a:pPr algn="ctr" eaLnBrk="1" hangingPunct="1"/>
            <a:r>
              <a:rPr lang="en-US" altLang="zh-CN" b="1" smtClean="0">
                <a:ea typeface="宋体" pitchFamily="2" charset="-122"/>
              </a:rPr>
              <a:t>Information Propagation Model</a:t>
            </a:r>
            <a:endParaRPr lang="en-US" altLang="zh-CN" smtClean="0">
              <a:ea typeface="宋体" pitchFamily="2" charset="-122"/>
            </a:endParaRPr>
          </a:p>
        </p:txBody>
      </p:sp>
      <p:pic>
        <p:nvPicPr>
          <p:cNvPr id="59399" name="Picture 2"/>
          <p:cNvPicPr>
            <a:picLocks noChangeAspect="1" noChangeArrowheads="1"/>
          </p:cNvPicPr>
          <p:nvPr/>
        </p:nvPicPr>
        <p:blipFill>
          <a:blip r:embed="rId3" cstate="print"/>
          <a:srcRect/>
          <a:stretch>
            <a:fillRect/>
          </a:stretch>
        </p:blipFill>
        <p:spPr bwMode="auto">
          <a:xfrm>
            <a:off x="6296025" y="1095375"/>
            <a:ext cx="1857375" cy="1419225"/>
          </a:xfrm>
          <a:prstGeom prst="rect">
            <a:avLst/>
          </a:prstGeom>
          <a:noFill/>
          <a:ln w="9525">
            <a:noFill/>
            <a:miter lim="800000"/>
            <a:headEnd/>
            <a:tailEnd/>
          </a:ln>
        </p:spPr>
      </p:pic>
      <p:sp>
        <p:nvSpPr>
          <p:cNvPr id="59409" name="TextBox 12"/>
          <p:cNvSpPr>
            <a:spLocks noChangeArrowheads="1"/>
          </p:cNvSpPr>
          <p:nvPr/>
        </p:nvSpPr>
        <p:spPr bwMode="auto">
          <a:xfrm>
            <a:off x="5562600" y="2557463"/>
            <a:ext cx="3409950" cy="338137"/>
          </a:xfrm>
          <a:prstGeom prst="rect">
            <a:avLst/>
          </a:prstGeom>
          <a:noFill/>
          <a:ln w="9525">
            <a:noFill/>
            <a:miter lim="800000"/>
            <a:headEnd/>
            <a:tailEnd/>
          </a:ln>
        </p:spPr>
        <p:txBody>
          <a:bodyPr>
            <a:spAutoFit/>
          </a:bodyPr>
          <a:lstStyle/>
          <a:p>
            <a:r>
              <a:rPr lang="en-US" sz="1600">
                <a:solidFill>
                  <a:srgbClr val="E65C01"/>
                </a:solidFill>
                <a:latin typeface="Century Schoolbook" pitchFamily="18" charset="0"/>
                <a:sym typeface="Century Schoolbook" pitchFamily="18" charset="0"/>
              </a:rPr>
              <a:t>Information Propagation Model</a:t>
            </a:r>
            <a:endParaRPr lang="en-US" altLang="en-US"/>
          </a:p>
        </p:txBody>
      </p:sp>
      <p:pic>
        <p:nvPicPr>
          <p:cNvPr id="56337" name="Picture 3"/>
          <p:cNvPicPr>
            <a:picLocks noChangeAspect="1" noChangeArrowheads="1"/>
          </p:cNvPicPr>
          <p:nvPr/>
        </p:nvPicPr>
        <p:blipFill>
          <a:blip r:embed="rId4" cstate="print"/>
          <a:srcRect/>
          <a:stretch>
            <a:fillRect/>
          </a:stretch>
        </p:blipFill>
        <p:spPr bwMode="auto">
          <a:xfrm>
            <a:off x="1676400" y="2771775"/>
            <a:ext cx="3200400" cy="733425"/>
          </a:xfrm>
          <a:prstGeom prst="rect">
            <a:avLst/>
          </a:prstGeom>
          <a:noFill/>
          <a:ln w="9525">
            <a:noFill/>
            <a:miter lim="800000"/>
            <a:headEnd/>
            <a:tailEnd/>
          </a:ln>
        </p:spPr>
      </p:pic>
      <p:pic>
        <p:nvPicPr>
          <p:cNvPr id="59411" name="Picture 6"/>
          <p:cNvPicPr>
            <a:picLocks noChangeAspect="1" noChangeArrowheads="1"/>
          </p:cNvPicPr>
          <p:nvPr/>
        </p:nvPicPr>
        <p:blipFill>
          <a:blip r:embed="rId5" cstate="print"/>
          <a:srcRect/>
          <a:stretch>
            <a:fillRect/>
          </a:stretch>
        </p:blipFill>
        <p:spPr bwMode="auto">
          <a:xfrm>
            <a:off x="5867400" y="3124200"/>
            <a:ext cx="2571750" cy="2028825"/>
          </a:xfrm>
          <a:prstGeom prst="rect">
            <a:avLst/>
          </a:prstGeom>
          <a:noFill/>
          <a:ln w="9525">
            <a:noFill/>
            <a:miter lim="800000"/>
            <a:headEnd/>
            <a:tailEnd/>
          </a:ln>
        </p:spPr>
      </p:pic>
      <p:sp>
        <p:nvSpPr>
          <p:cNvPr id="59412" name="Content Placeholder 2"/>
          <p:cNvSpPr>
            <a:spLocks noChangeArrowheads="1"/>
          </p:cNvSpPr>
          <p:nvPr/>
        </p:nvSpPr>
        <p:spPr bwMode="auto">
          <a:xfrm>
            <a:off x="381000" y="3886200"/>
            <a:ext cx="5181600" cy="1905000"/>
          </a:xfrm>
          <a:prstGeom prst="rect">
            <a:avLst/>
          </a:prstGeom>
          <a:noFill/>
          <a:ln w="9525">
            <a:noFill/>
            <a:miter lim="800000"/>
            <a:headEnd/>
            <a:tailEnd/>
          </a:ln>
        </p:spPr>
        <p:txBody>
          <a:bodyPr/>
          <a:lstStyle/>
          <a:p>
            <a:pPr marL="274638" indent="-274638">
              <a:spcBef>
                <a:spcPts val="600"/>
              </a:spcBef>
              <a:buClr>
                <a:schemeClr val="accent1"/>
              </a:buClr>
              <a:buSzPct val="70000"/>
              <a:buFont typeface="Wingdings" pitchFamily="2" charset="2"/>
              <a:buChar char="v"/>
            </a:pPr>
            <a:endParaRPr lang="en-US" altLang="zh-CN" sz="1000" b="1" i="1">
              <a:latin typeface="Century Schoolbook" pitchFamily="18" charset="0"/>
              <a:sym typeface="Century Schoolbook" pitchFamily="18" charset="0"/>
            </a:endParaRPr>
          </a:p>
          <a:p>
            <a:pPr marL="274638" indent="-274638">
              <a:spcBef>
                <a:spcPts val="600"/>
              </a:spcBef>
              <a:buClr>
                <a:schemeClr val="accent1"/>
              </a:buClr>
              <a:buSzPct val="70000"/>
            </a:pPr>
            <a:endParaRPr lang="en-US" altLang="zh-CN" sz="2200" b="1" i="1">
              <a:latin typeface="Century Schoolbook" pitchFamily="18" charset="0"/>
              <a:sym typeface="Century Schoolbook" pitchFamily="18" charset="0"/>
            </a:endParaRPr>
          </a:p>
        </p:txBody>
      </p:sp>
      <p:sp>
        <p:nvSpPr>
          <p:cNvPr id="56340" name="Content Placeholder 2"/>
          <p:cNvSpPr>
            <a:spLocks noChangeArrowheads="1"/>
          </p:cNvSpPr>
          <p:nvPr/>
        </p:nvSpPr>
        <p:spPr bwMode="auto">
          <a:xfrm>
            <a:off x="381000" y="3733800"/>
            <a:ext cx="5486400" cy="2590800"/>
          </a:xfrm>
          <a:prstGeom prst="rect">
            <a:avLst/>
          </a:prstGeom>
          <a:noFill/>
          <a:ln w="9525">
            <a:noFill/>
            <a:miter lim="800000"/>
            <a:headEnd/>
            <a:tailEnd/>
          </a:ln>
        </p:spPr>
        <p:txBody>
          <a:bodyPr/>
          <a:lstStyle/>
          <a:p>
            <a:pPr marL="396875" lvl="0" indent="-396875" algn="just" defTabSz="914363">
              <a:lnSpc>
                <a:spcPct val="90000"/>
              </a:lnSpc>
              <a:spcBef>
                <a:spcPct val="20000"/>
              </a:spcBef>
              <a:buBlip>
                <a:blip r:embed="rId2"/>
              </a:buBlip>
            </a:pPr>
            <a:r>
              <a:rPr lang="en-US" sz="2000" i="1" dirty="0" smtClean="0">
                <a:latin typeface="Century Schoolbook" pitchFamily="18" charset="0"/>
                <a:sym typeface="Century Schoolbook" pitchFamily="18" charset="0"/>
              </a:rPr>
              <a:t>h</a:t>
            </a:r>
            <a:r>
              <a:rPr lang="en-US" sz="2000" dirty="0" smtClean="0">
                <a:latin typeface="Century Schoolbook" pitchFamily="18" charset="0"/>
                <a:sym typeface="Century Schoolbook" pitchFamily="18" charset="0"/>
              </a:rPr>
              <a:t> </a:t>
            </a:r>
            <a:r>
              <a:rPr lang="en-US" sz="2000" dirty="0">
                <a:latin typeface="Century Schoolbook" pitchFamily="18" charset="0"/>
                <a:sym typeface="Century Schoolbook" pitchFamily="18" charset="0"/>
              </a:rPr>
              <a:t>= 2, </a:t>
            </a:r>
            <a:r>
              <a:rPr lang="en-US" altLang="en-US" sz="2000" i="1" dirty="0">
                <a:latin typeface="Times New Roman" pitchFamily="18" charset="0"/>
                <a:sym typeface="Times New Roman" pitchFamily="18" charset="0"/>
              </a:rPr>
              <a:t>α</a:t>
            </a:r>
            <a:r>
              <a:rPr lang="en-US" altLang="en-US" sz="2000" dirty="0">
                <a:latin typeface="Century Schoolbook" pitchFamily="18" charset="0"/>
                <a:ea typeface="MS PMincho" pitchFamily="18" charset="-128"/>
                <a:sym typeface="MS PMincho" pitchFamily="18" charset="-128"/>
              </a:rPr>
              <a:t> = </a:t>
            </a:r>
            <a:r>
              <a:rPr lang="en-US" altLang="en-US" sz="2000" dirty="0" smtClean="0">
                <a:latin typeface="Century Schoolbook" pitchFamily="18" charset="0"/>
                <a:ea typeface="MS PMincho" pitchFamily="18" charset="-128"/>
                <a:sym typeface="MS PMincho" pitchFamily="18" charset="-128"/>
              </a:rPr>
              <a:t>0.5</a:t>
            </a:r>
          </a:p>
          <a:p>
            <a:pPr marL="396875" lvl="0" indent="-396875" algn="just" defTabSz="914363">
              <a:lnSpc>
                <a:spcPct val="90000"/>
              </a:lnSpc>
              <a:spcBef>
                <a:spcPct val="20000"/>
              </a:spcBef>
              <a:buBlip>
                <a:blip r:embed="rId2"/>
              </a:buBlip>
            </a:pPr>
            <a:endParaRPr lang="en-US" sz="2000" i="1" dirty="0" smtClean="0">
              <a:latin typeface="Century Schoolbook" pitchFamily="18" charset="0"/>
              <a:ea typeface="MS PMincho" pitchFamily="18" charset="-128"/>
              <a:sym typeface="MS PMincho" pitchFamily="18" charset="-128"/>
            </a:endParaRPr>
          </a:p>
          <a:p>
            <a:pPr marL="396875" lvl="0" indent="-396875" algn="just" defTabSz="914363">
              <a:lnSpc>
                <a:spcPct val="90000"/>
              </a:lnSpc>
              <a:spcBef>
                <a:spcPct val="20000"/>
              </a:spcBef>
              <a:buBlip>
                <a:blip r:embed="rId2"/>
              </a:buBlip>
            </a:pPr>
            <a:r>
              <a:rPr lang="en-US" sz="2000" i="1" dirty="0" smtClean="0">
                <a:latin typeface="Century Schoolbook" pitchFamily="18" charset="0"/>
                <a:sym typeface="Century Schoolbook" pitchFamily="18" charset="0"/>
              </a:rPr>
              <a:t>R</a:t>
            </a:r>
            <a:r>
              <a:rPr lang="en-US" sz="2000" i="1" baseline="-25000" dirty="0" smtClean="0">
                <a:latin typeface="Century Schoolbook" pitchFamily="18" charset="0"/>
                <a:sym typeface="Century Schoolbook" pitchFamily="18" charset="0"/>
              </a:rPr>
              <a:t>Q</a:t>
            </a:r>
            <a:r>
              <a:rPr lang="en-US" sz="2000" dirty="0" smtClean="0">
                <a:latin typeface="Century Schoolbook" pitchFamily="18" charset="0"/>
                <a:sym typeface="Century Schoolbook" pitchFamily="18" charset="0"/>
              </a:rPr>
              <a:t>(</a:t>
            </a:r>
            <a:r>
              <a:rPr lang="en-US" sz="2000" i="1" dirty="0" smtClean="0">
                <a:latin typeface="Century Schoolbook" pitchFamily="18" charset="0"/>
                <a:sym typeface="Century Schoolbook" pitchFamily="18" charset="0"/>
              </a:rPr>
              <a:t>v</a:t>
            </a:r>
            <a:r>
              <a:rPr lang="en-US" sz="2000" i="1" baseline="-25000" dirty="0" smtClean="0">
                <a:latin typeface="Century Schoolbook" pitchFamily="18" charset="0"/>
                <a:sym typeface="Century Schoolbook" pitchFamily="18" charset="0"/>
              </a:rPr>
              <a:t>1</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b</a:t>
            </a:r>
            <a:r>
              <a:rPr lang="en-US" sz="2000" dirty="0">
                <a:latin typeface="Century Schoolbook" pitchFamily="18" charset="0"/>
                <a:sym typeface="Century Schoolbook" pitchFamily="18" charset="0"/>
              </a:rPr>
              <a:t>, 0.5&gt;} ,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Q</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v</a:t>
            </a:r>
            <a:r>
              <a:rPr lang="en-US" sz="2000" i="1" baseline="-25000"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)={&lt;</a:t>
            </a:r>
            <a:r>
              <a:rPr lang="en-US" sz="2000" i="1" dirty="0">
                <a:latin typeface="Century Schoolbook" pitchFamily="18" charset="0"/>
                <a:sym typeface="Century Schoolbook" pitchFamily="18" charset="0"/>
              </a:rPr>
              <a:t>a</a:t>
            </a:r>
            <a:r>
              <a:rPr lang="en-US" sz="2000" dirty="0">
                <a:latin typeface="Century Schoolbook" pitchFamily="18" charset="0"/>
                <a:sym typeface="Century Schoolbook" pitchFamily="18" charset="0"/>
              </a:rPr>
              <a:t>, 0.5</a:t>
            </a:r>
            <a:r>
              <a:rPr lang="en-US" sz="2000" dirty="0" smtClean="0">
                <a:latin typeface="Century Schoolbook" pitchFamily="18" charset="0"/>
                <a:sym typeface="Century Schoolbook" pitchFamily="18" charset="0"/>
              </a:rPr>
              <a:t>&gt;}</a:t>
            </a:r>
          </a:p>
          <a:p>
            <a:pPr marL="396875" lvl="0" indent="-396875" algn="just" defTabSz="914363">
              <a:lnSpc>
                <a:spcPct val="90000"/>
              </a:lnSpc>
              <a:spcBef>
                <a:spcPct val="20000"/>
              </a:spcBef>
              <a:buBlip>
                <a:blip r:embed="rId2"/>
              </a:buBlip>
            </a:pPr>
            <a:endParaRPr lang="en-US" sz="2000" i="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2"/>
              </a:buBlip>
            </a:pPr>
            <a:r>
              <a:rPr lang="en-US" sz="2000" i="1" dirty="0" smtClean="0">
                <a:latin typeface="Century Schoolbook" pitchFamily="18" charset="0"/>
                <a:sym typeface="Century Schoolbook" pitchFamily="18" charset="0"/>
              </a:rPr>
              <a:t>R</a:t>
            </a:r>
            <a:r>
              <a:rPr lang="en-US" sz="2000" i="1" baseline="-25000" dirty="0" smtClean="0">
                <a:latin typeface="Century Schoolbook" pitchFamily="18" charset="0"/>
                <a:sym typeface="Century Schoolbook" pitchFamily="18" charset="0"/>
              </a:rPr>
              <a:t>f1</a:t>
            </a:r>
            <a:r>
              <a:rPr lang="en-US" sz="2000" dirty="0" smtClean="0">
                <a:latin typeface="Century Schoolbook" pitchFamily="18" charset="0"/>
                <a:sym typeface="Century Schoolbook" pitchFamily="18" charset="0"/>
              </a:rPr>
              <a:t>(</a:t>
            </a:r>
            <a:r>
              <a:rPr lang="en-US" sz="2000" i="1" dirty="0" smtClean="0">
                <a:latin typeface="Century Schoolbook" pitchFamily="18" charset="0"/>
                <a:sym typeface="Century Schoolbook" pitchFamily="18" charset="0"/>
              </a:rPr>
              <a:t>u</a:t>
            </a:r>
            <a:r>
              <a:rPr lang="en-US" sz="2000" i="1" baseline="-25000" dirty="0" smtClean="0">
                <a:latin typeface="Century Schoolbook" pitchFamily="18" charset="0"/>
                <a:sym typeface="Century Schoolbook" pitchFamily="18" charset="0"/>
              </a:rPr>
              <a:t>1</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b</a:t>
            </a:r>
            <a:r>
              <a:rPr lang="en-US" sz="2000" dirty="0">
                <a:latin typeface="Century Schoolbook" pitchFamily="18" charset="0"/>
                <a:sym typeface="Century Schoolbook" pitchFamily="18" charset="0"/>
              </a:rPr>
              <a:t>, 0.5&gt;},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f1</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u</a:t>
            </a:r>
            <a:r>
              <a:rPr lang="en-US" sz="2000" i="1" baseline="-25000"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a</a:t>
            </a:r>
            <a:r>
              <a:rPr lang="en-US" sz="2000" dirty="0">
                <a:latin typeface="Century Schoolbook" pitchFamily="18" charset="0"/>
                <a:sym typeface="Century Schoolbook" pitchFamily="18" charset="0"/>
              </a:rPr>
              <a:t>, 0.5</a:t>
            </a:r>
            <a:r>
              <a:rPr lang="en-US" sz="2000" dirty="0" smtClean="0">
                <a:latin typeface="Century Schoolbook" pitchFamily="18" charset="0"/>
                <a:sym typeface="Century Schoolbook" pitchFamily="18" charset="0"/>
              </a:rPr>
              <a:t>&gt;}</a:t>
            </a:r>
          </a:p>
          <a:p>
            <a:pPr marL="396875" lvl="0" indent="-396875" algn="just" defTabSz="914363">
              <a:lnSpc>
                <a:spcPct val="90000"/>
              </a:lnSpc>
              <a:spcBef>
                <a:spcPct val="20000"/>
              </a:spcBef>
              <a:buBlip>
                <a:blip r:embed="rId2"/>
              </a:buBlip>
            </a:pPr>
            <a:endParaRPr lang="en-US" sz="2000" i="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2"/>
              </a:buBlip>
            </a:pPr>
            <a:r>
              <a:rPr lang="en-US" sz="2000" i="1" dirty="0" smtClean="0">
                <a:latin typeface="Century Schoolbook" pitchFamily="18" charset="0"/>
                <a:sym typeface="Century Schoolbook" pitchFamily="18" charset="0"/>
              </a:rPr>
              <a:t>R</a:t>
            </a:r>
            <a:r>
              <a:rPr lang="en-US" sz="2000" i="1" baseline="-25000" dirty="0" smtClean="0">
                <a:latin typeface="Century Schoolbook" pitchFamily="18" charset="0"/>
                <a:sym typeface="Century Schoolbook" pitchFamily="18" charset="0"/>
              </a:rPr>
              <a:t>f2</a:t>
            </a:r>
            <a:r>
              <a:rPr lang="en-US" sz="2000" dirty="0" smtClean="0">
                <a:latin typeface="Century Schoolbook" pitchFamily="18" charset="0"/>
                <a:sym typeface="Century Schoolbook" pitchFamily="18" charset="0"/>
              </a:rPr>
              <a:t>(</a:t>
            </a:r>
            <a:r>
              <a:rPr lang="en-US" sz="2000" i="1" dirty="0" smtClean="0">
                <a:latin typeface="Century Schoolbook" pitchFamily="18" charset="0"/>
                <a:sym typeface="Century Schoolbook" pitchFamily="18" charset="0"/>
              </a:rPr>
              <a:t>u</a:t>
            </a:r>
            <a:r>
              <a:rPr lang="en-US" sz="2000" i="1" baseline="-25000" dirty="0" smtClean="0">
                <a:latin typeface="Century Schoolbook" pitchFamily="18" charset="0"/>
                <a:sym typeface="Century Schoolbook" pitchFamily="18" charset="0"/>
              </a:rPr>
              <a:t>1</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b</a:t>
            </a:r>
            <a:r>
              <a:rPr lang="en-US" sz="2000" dirty="0">
                <a:latin typeface="Century Schoolbook" pitchFamily="18" charset="0"/>
                <a:sym typeface="Century Schoolbook" pitchFamily="18" charset="0"/>
              </a:rPr>
              <a:t>, 0.25&gt;},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f2</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u’</a:t>
            </a:r>
            <a:r>
              <a:rPr lang="en-US" sz="2000" i="1" baseline="-25000"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a</a:t>
            </a:r>
            <a:r>
              <a:rPr lang="en-US" sz="2000" dirty="0">
                <a:latin typeface="Century Schoolbook" pitchFamily="18" charset="0"/>
                <a:sym typeface="Century Schoolbook" pitchFamily="18" charset="0"/>
              </a:rPr>
              <a:t>, 0.25&gt;}</a:t>
            </a:r>
            <a:endParaRPr lang="en-US" altLang="en-US" sz="2000" dirty="0">
              <a:latin typeface="Century Schoolbook" pitchFamily="18" charset="0"/>
              <a:sym typeface="Century Schoolbook" pitchFamily="18" charset="0"/>
            </a:endParaRPr>
          </a:p>
          <a:p>
            <a:pPr marL="274638" indent="-274638">
              <a:spcBef>
                <a:spcPts val="600"/>
              </a:spcBef>
              <a:buClr>
                <a:schemeClr val="accent1"/>
              </a:buClr>
              <a:buSzPct val="70000"/>
            </a:pPr>
            <a:endParaRPr lang="en-US" sz="2200" b="1" i="1" dirty="0">
              <a:latin typeface="Century Schoolbook" pitchFamily="18" charset="0"/>
              <a:sym typeface="Century Schoolbook" pitchFamily="18" charset="0"/>
            </a:endParaRPr>
          </a:p>
        </p:txBody>
      </p:sp>
      <p:sp>
        <p:nvSpPr>
          <p:cNvPr id="59414" name="TextBox 12"/>
          <p:cNvSpPr>
            <a:spLocks noChangeArrowheads="1"/>
          </p:cNvSpPr>
          <p:nvPr/>
        </p:nvSpPr>
        <p:spPr bwMode="auto">
          <a:xfrm>
            <a:off x="5932488" y="5257800"/>
            <a:ext cx="3744912" cy="584200"/>
          </a:xfrm>
          <a:prstGeom prst="rect">
            <a:avLst/>
          </a:prstGeom>
          <a:noFill/>
          <a:ln w="9525">
            <a:noFill/>
            <a:miter lim="800000"/>
            <a:headEnd/>
            <a:tailEnd/>
          </a:ln>
        </p:spPr>
        <p:txBody>
          <a:bodyPr>
            <a:spAutoFit/>
          </a:bodyPr>
          <a:lstStyle/>
          <a:p>
            <a:r>
              <a:rPr lang="en-US" sz="1600">
                <a:solidFill>
                  <a:srgbClr val="E65C01"/>
                </a:solidFill>
                <a:latin typeface="Century Schoolbook" pitchFamily="18" charset="0"/>
                <a:sym typeface="Century Schoolbook" pitchFamily="18" charset="0"/>
              </a:rPr>
              <a:t>Example of Neighborhood Vectorization</a:t>
            </a:r>
            <a:endParaRPr lang="en-US" altLang="en-US"/>
          </a:p>
        </p:txBody>
      </p:sp>
      <p:pic>
        <p:nvPicPr>
          <p:cNvPr id="56342" name="Picture 4"/>
          <p:cNvPicPr>
            <a:picLocks noChangeAspect="1" noChangeArrowheads="1"/>
          </p:cNvPicPr>
          <p:nvPr/>
        </p:nvPicPr>
        <p:blipFill>
          <a:blip r:embed="rId6" cstate="print"/>
          <a:srcRect/>
          <a:stretch>
            <a:fillRect/>
          </a:stretch>
        </p:blipFill>
        <p:spPr bwMode="auto">
          <a:xfrm>
            <a:off x="1657350" y="2743200"/>
            <a:ext cx="3448050" cy="704850"/>
          </a:xfrm>
          <a:prstGeom prst="rect">
            <a:avLst/>
          </a:prstGeom>
          <a:noFill/>
          <a:ln w="9525">
            <a:noFill/>
            <a:miter lim="800000"/>
            <a:headEnd/>
            <a:tailEnd/>
          </a:ln>
        </p:spPr>
      </p:pic>
      <p:pic>
        <p:nvPicPr>
          <p:cNvPr id="24" name="Picture 7"/>
          <p:cNvPicPr>
            <a:picLocks noChangeAspect="1" noChangeArrowheads="1"/>
          </p:cNvPicPr>
          <p:nvPr/>
        </p:nvPicPr>
        <p:blipFill>
          <a:blip r:embed="rId7"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0"/>
          </p:nvPr>
        </p:nvSpPr>
        <p:spPr>
          <a:noFill/>
        </p:spPr>
        <p:txBody>
          <a:bodyPr/>
          <a:lstStyle/>
          <a:p>
            <a:fld id="{1D3F6652-5B08-4AE5-AAE8-2DC8EC22DB9B}" type="slidenum">
              <a:rPr lang="en-US" altLang="en-US" smtClean="0">
                <a:solidFill>
                  <a:schemeClr val="tx1"/>
                </a:solidFill>
              </a:rPr>
              <a:pPr/>
              <a:t>43</a:t>
            </a:fld>
            <a:endParaRPr lang="en-US" sz="1800" b="0" dirty="0" smtClean="0">
              <a:solidFill>
                <a:schemeClr val="tx1"/>
              </a:solidFill>
            </a:endParaRPr>
          </a:p>
        </p:txBody>
      </p:sp>
      <p:sp>
        <p:nvSpPr>
          <p:cNvPr id="60420" name="Content Placeholder 2"/>
          <p:cNvSpPr>
            <a:spLocks noGrp="1" noChangeArrowheads="1"/>
          </p:cNvSpPr>
          <p:nvPr>
            <p:ph sz="quarter" idx="1"/>
          </p:nvPr>
        </p:nvSpPr>
        <p:spPr>
          <a:xfrm>
            <a:off x="228600" y="914400"/>
            <a:ext cx="4419600" cy="1371600"/>
          </a:xfrm>
        </p:spPr>
        <p:txBody>
          <a:bodyPr/>
          <a:lstStyle/>
          <a:p>
            <a:pPr marL="396875" lvl="0" indent="-396875" algn="just" defTabSz="914363">
              <a:lnSpc>
                <a:spcPct val="90000"/>
              </a:lnSpc>
              <a:buBlip>
                <a:blip r:embed="rId3"/>
              </a:buBlip>
            </a:pPr>
            <a:r>
              <a:rPr lang="en-US" altLang="zh-CN" sz="1800" b="1" dirty="0" smtClean="0"/>
              <a:t>Neighborhood Based Cost Function:</a:t>
            </a:r>
          </a:p>
          <a:p>
            <a:pPr marL="274638" indent="-274638" algn="l" eaLnBrk="1" hangingPunct="1">
              <a:buFont typeface="Wingdings" pitchFamily="2" charset="2"/>
              <a:buChar char="v"/>
            </a:pPr>
            <a:endParaRPr lang="en-US" altLang="zh-CN" sz="1000" dirty="0" smtClean="0"/>
          </a:p>
          <a:p>
            <a:pPr marL="274638" indent="-274638" algn="l" eaLnBrk="1" hangingPunct="1"/>
            <a:r>
              <a:rPr lang="en-US" altLang="zh-CN" sz="1800" dirty="0" smtClean="0"/>
              <a:t>    - Positive difference between the</a:t>
            </a:r>
          </a:p>
          <a:p>
            <a:pPr marL="274638" indent="-274638" algn="l" eaLnBrk="1" hangingPunct="1"/>
            <a:r>
              <a:rPr lang="en-US" altLang="zh-CN" sz="1800" dirty="0" smtClean="0"/>
              <a:t>      neighborhood vectors.</a:t>
            </a:r>
          </a:p>
          <a:p>
            <a:pPr marL="274638" indent="-274638" algn="l" eaLnBrk="1" hangingPunct="1">
              <a:buFont typeface="Wingdings" pitchFamily="2" charset="2"/>
              <a:buChar char="v"/>
            </a:pPr>
            <a:endParaRPr lang="en-US" altLang="zh-CN" sz="900" dirty="0" smtClean="0"/>
          </a:p>
          <a:p>
            <a:pPr marL="274638" indent="-274638" algn="l" eaLnBrk="1" hangingPunct="1"/>
            <a:endParaRPr lang="en-US" altLang="zh-CN" sz="1800" dirty="0" smtClean="0"/>
          </a:p>
        </p:txBody>
      </p:sp>
      <p:sp>
        <p:nvSpPr>
          <p:cNvPr id="60422" name="Title 1"/>
          <p:cNvSpPr>
            <a:spLocks noGrp="1" noChangeArrowheads="1"/>
          </p:cNvSpPr>
          <p:nvPr>
            <p:ph type="title" idx="4294967295"/>
          </p:nvPr>
        </p:nvSpPr>
        <p:spPr>
          <a:xfrm>
            <a:off x="838200" y="76200"/>
            <a:ext cx="7467600" cy="609600"/>
          </a:xfrm>
        </p:spPr>
        <p:txBody>
          <a:bodyPr/>
          <a:lstStyle/>
          <a:p>
            <a:pPr algn="ctr" eaLnBrk="1" hangingPunct="1"/>
            <a:r>
              <a:rPr lang="en-US" altLang="zh-CN" b="1" smtClean="0">
                <a:ea typeface="宋体" pitchFamily="2" charset="-122"/>
              </a:rPr>
              <a:t>Problem Definition</a:t>
            </a:r>
            <a:endParaRPr lang="en-US" altLang="zh-CN" smtClean="0">
              <a:ea typeface="宋体" pitchFamily="2" charset="-122"/>
            </a:endParaRPr>
          </a:p>
        </p:txBody>
      </p:sp>
      <p:sp>
        <p:nvSpPr>
          <p:cNvPr id="57350" name="Content Placeholder 2"/>
          <p:cNvSpPr>
            <a:spLocks noChangeArrowheads="1"/>
          </p:cNvSpPr>
          <p:nvPr/>
        </p:nvSpPr>
        <p:spPr bwMode="auto">
          <a:xfrm>
            <a:off x="381000" y="3886200"/>
            <a:ext cx="5181600" cy="1905000"/>
          </a:xfrm>
          <a:prstGeom prst="rect">
            <a:avLst/>
          </a:prstGeom>
          <a:noFill/>
          <a:ln w="9525">
            <a:noFill/>
            <a:miter lim="800000"/>
            <a:headEnd/>
            <a:tailEnd/>
          </a:ln>
        </p:spPr>
        <p:txBody>
          <a:bodyPr/>
          <a:lstStyle/>
          <a:p>
            <a:pPr marL="274638" indent="-274638">
              <a:spcBef>
                <a:spcPts val="600"/>
              </a:spcBef>
              <a:buClr>
                <a:schemeClr val="accent1"/>
              </a:buClr>
              <a:buSzPct val="70000"/>
              <a:buFont typeface="Wingdings" pitchFamily="2" charset="2"/>
              <a:buChar char="v"/>
            </a:pPr>
            <a:endParaRPr lang="en-US" altLang="zh-CN" sz="1000" b="1" i="1">
              <a:latin typeface="Century Schoolbook" pitchFamily="18" charset="0"/>
              <a:sym typeface="Century Schoolbook" pitchFamily="18" charset="0"/>
            </a:endParaRPr>
          </a:p>
          <a:p>
            <a:pPr marL="274638" indent="-274638">
              <a:spcBef>
                <a:spcPts val="600"/>
              </a:spcBef>
              <a:buClr>
                <a:schemeClr val="accent1"/>
              </a:buClr>
              <a:buSzPct val="70000"/>
            </a:pPr>
            <a:endParaRPr lang="en-US" altLang="zh-CN" sz="2200" b="1" i="1">
              <a:latin typeface="Century Schoolbook" pitchFamily="18" charset="0"/>
              <a:sym typeface="Century Schoolbook" pitchFamily="18" charset="0"/>
            </a:endParaRPr>
          </a:p>
        </p:txBody>
      </p:sp>
      <p:pic>
        <p:nvPicPr>
          <p:cNvPr id="60424" name="Picture 13"/>
          <p:cNvPicPr>
            <a:picLocks noChangeAspect="1" noChangeArrowheads="1"/>
          </p:cNvPicPr>
          <p:nvPr/>
        </p:nvPicPr>
        <p:blipFill>
          <a:blip r:embed="rId4" cstate="print"/>
          <a:srcRect/>
          <a:stretch>
            <a:fillRect/>
          </a:stretch>
        </p:blipFill>
        <p:spPr bwMode="auto">
          <a:xfrm>
            <a:off x="704850" y="2352675"/>
            <a:ext cx="3409950" cy="619125"/>
          </a:xfrm>
          <a:prstGeom prst="rect">
            <a:avLst/>
          </a:prstGeom>
          <a:noFill/>
          <a:ln w="9525">
            <a:noFill/>
            <a:miter lim="800000"/>
            <a:headEnd/>
            <a:tailEnd/>
          </a:ln>
        </p:spPr>
      </p:pic>
      <p:pic>
        <p:nvPicPr>
          <p:cNvPr id="60425" name="Picture 14"/>
          <p:cNvPicPr>
            <a:picLocks noChangeAspect="1" noChangeArrowheads="1"/>
          </p:cNvPicPr>
          <p:nvPr/>
        </p:nvPicPr>
        <p:blipFill>
          <a:blip r:embed="rId5" cstate="print"/>
          <a:srcRect/>
          <a:stretch>
            <a:fillRect/>
          </a:stretch>
        </p:blipFill>
        <p:spPr bwMode="auto">
          <a:xfrm>
            <a:off x="685800" y="2895600"/>
            <a:ext cx="2638425" cy="666750"/>
          </a:xfrm>
          <a:prstGeom prst="rect">
            <a:avLst/>
          </a:prstGeom>
          <a:noFill/>
          <a:ln w="9525">
            <a:noFill/>
            <a:miter lim="800000"/>
            <a:headEnd/>
            <a:tailEnd/>
          </a:ln>
        </p:spPr>
      </p:pic>
      <p:pic>
        <p:nvPicPr>
          <p:cNvPr id="60426" name="Picture 15"/>
          <p:cNvPicPr>
            <a:picLocks noChangeAspect="1" noChangeArrowheads="1"/>
          </p:cNvPicPr>
          <p:nvPr/>
        </p:nvPicPr>
        <p:blipFill>
          <a:blip r:embed="rId6" cstate="print"/>
          <a:srcRect/>
          <a:stretch>
            <a:fillRect/>
          </a:stretch>
        </p:blipFill>
        <p:spPr bwMode="auto">
          <a:xfrm>
            <a:off x="685800" y="3505200"/>
            <a:ext cx="2228850" cy="600075"/>
          </a:xfrm>
          <a:prstGeom prst="rect">
            <a:avLst/>
          </a:prstGeom>
          <a:noFill/>
          <a:ln w="9525">
            <a:noFill/>
            <a:miter lim="800000"/>
            <a:headEnd/>
            <a:tailEnd/>
          </a:ln>
        </p:spPr>
      </p:pic>
      <p:pic>
        <p:nvPicPr>
          <p:cNvPr id="60427" name="Picture 6"/>
          <p:cNvPicPr>
            <a:picLocks noChangeAspect="1" noChangeArrowheads="1"/>
          </p:cNvPicPr>
          <p:nvPr/>
        </p:nvPicPr>
        <p:blipFill>
          <a:blip r:embed="rId7" cstate="print"/>
          <a:srcRect/>
          <a:stretch>
            <a:fillRect/>
          </a:stretch>
        </p:blipFill>
        <p:spPr bwMode="auto">
          <a:xfrm>
            <a:off x="5791200" y="914400"/>
            <a:ext cx="2724150" cy="2133600"/>
          </a:xfrm>
          <a:prstGeom prst="rect">
            <a:avLst/>
          </a:prstGeom>
          <a:solidFill>
            <a:schemeClr val="bg1"/>
          </a:solidFill>
          <a:ln w="9525">
            <a:noFill/>
            <a:miter lim="800000"/>
            <a:headEnd/>
            <a:tailEnd/>
          </a:ln>
        </p:spPr>
      </p:pic>
      <p:sp>
        <p:nvSpPr>
          <p:cNvPr id="60428" name="TextBox 12"/>
          <p:cNvSpPr>
            <a:spLocks noChangeArrowheads="1"/>
          </p:cNvSpPr>
          <p:nvPr/>
        </p:nvSpPr>
        <p:spPr bwMode="auto">
          <a:xfrm>
            <a:off x="5908675" y="3048000"/>
            <a:ext cx="3311525" cy="584200"/>
          </a:xfrm>
          <a:prstGeom prst="rect">
            <a:avLst/>
          </a:prstGeom>
          <a:noFill/>
          <a:ln w="9525">
            <a:noFill/>
            <a:miter lim="800000"/>
            <a:headEnd/>
            <a:tailEnd/>
          </a:ln>
        </p:spPr>
        <p:txBody>
          <a:bodyPr>
            <a:spAutoFit/>
          </a:bodyPr>
          <a:lstStyle/>
          <a:p>
            <a:r>
              <a:rPr lang="en-US" sz="1600">
                <a:solidFill>
                  <a:srgbClr val="E65C01"/>
                </a:solidFill>
                <a:latin typeface="Century Schoolbook" pitchFamily="18" charset="0"/>
                <a:sym typeface="Century Schoolbook" pitchFamily="18" charset="0"/>
              </a:rPr>
              <a:t>Neighborhood Based Cost Function</a:t>
            </a:r>
            <a:endParaRPr lang="en-US" altLang="en-US"/>
          </a:p>
        </p:txBody>
      </p:sp>
      <p:sp>
        <p:nvSpPr>
          <p:cNvPr id="57356" name="Content Placeholder 2"/>
          <p:cNvSpPr>
            <a:spLocks noChangeArrowheads="1"/>
          </p:cNvSpPr>
          <p:nvPr/>
        </p:nvSpPr>
        <p:spPr bwMode="auto">
          <a:xfrm>
            <a:off x="152400" y="4343400"/>
            <a:ext cx="3581400" cy="1600200"/>
          </a:xfrm>
          <a:prstGeom prst="rect">
            <a:avLst/>
          </a:prstGeom>
          <a:noFill/>
          <a:ln w="9525">
            <a:noFill/>
            <a:miter lim="800000"/>
            <a:headEnd/>
            <a:tailEnd/>
          </a:ln>
        </p:spPr>
        <p:txBody>
          <a:bodyPr/>
          <a:lstStyle/>
          <a:p>
            <a:pPr marL="274638" indent="-274638">
              <a:spcBef>
                <a:spcPts val="600"/>
              </a:spcBef>
              <a:buClr>
                <a:schemeClr val="accent1"/>
              </a:buClr>
              <a:buSzPct val="70000"/>
              <a:buFont typeface="Wingdings" pitchFamily="2" charset="2"/>
              <a:buChar char="Ø"/>
            </a:pPr>
            <a:r>
              <a:rPr lang="en-US" sz="2200" i="1" dirty="0">
                <a:latin typeface="Century Schoolbook" pitchFamily="18" charset="0"/>
                <a:sym typeface="Century Schoolbook" pitchFamily="18" charset="0"/>
              </a:rPr>
              <a:t>C</a:t>
            </a:r>
            <a:r>
              <a:rPr lang="en-US" sz="2200" i="1" baseline="-25000" dirty="0">
                <a:latin typeface="Century Schoolbook" pitchFamily="18" charset="0"/>
                <a:sym typeface="Century Schoolbook" pitchFamily="18" charset="0"/>
              </a:rPr>
              <a:t>N</a:t>
            </a:r>
            <a:r>
              <a:rPr lang="en-US" sz="2200" dirty="0">
                <a:latin typeface="Century Schoolbook" pitchFamily="18" charset="0"/>
                <a:sym typeface="Century Schoolbook" pitchFamily="18" charset="0"/>
              </a:rPr>
              <a:t>(</a:t>
            </a:r>
            <a:r>
              <a:rPr lang="en-US" sz="2200" i="1" dirty="0">
                <a:latin typeface="Century Schoolbook" pitchFamily="18" charset="0"/>
                <a:sym typeface="Century Schoolbook" pitchFamily="18" charset="0"/>
              </a:rPr>
              <a:t>f</a:t>
            </a:r>
            <a:r>
              <a:rPr lang="en-US" sz="2200" i="1" baseline="-25000" dirty="0">
                <a:latin typeface="Century Schoolbook" pitchFamily="18" charset="0"/>
                <a:sym typeface="Century Schoolbook" pitchFamily="18" charset="0"/>
              </a:rPr>
              <a:t>1</a:t>
            </a:r>
            <a:r>
              <a:rPr lang="en-US" sz="2200" dirty="0">
                <a:latin typeface="Century Schoolbook" pitchFamily="18" charset="0"/>
                <a:sym typeface="Century Schoolbook" pitchFamily="18" charset="0"/>
              </a:rPr>
              <a:t>) = 0</a:t>
            </a:r>
            <a:endParaRPr lang="en-US" altLang="en-US" sz="22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endParaRPr lang="en-US" altLang="en-US" sz="10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r>
              <a:rPr lang="en-US" sz="2200" i="1" dirty="0">
                <a:latin typeface="Century Schoolbook" pitchFamily="18" charset="0"/>
                <a:sym typeface="Century Schoolbook" pitchFamily="18" charset="0"/>
              </a:rPr>
              <a:t>C</a:t>
            </a:r>
            <a:r>
              <a:rPr lang="en-US" sz="2200" i="1" baseline="-25000" dirty="0">
                <a:latin typeface="Century Schoolbook" pitchFamily="18" charset="0"/>
                <a:sym typeface="Century Schoolbook" pitchFamily="18" charset="0"/>
              </a:rPr>
              <a:t>N</a:t>
            </a:r>
            <a:r>
              <a:rPr lang="en-US" sz="2200" dirty="0">
                <a:latin typeface="Century Schoolbook" pitchFamily="18" charset="0"/>
                <a:sym typeface="Century Schoolbook" pitchFamily="18" charset="0"/>
              </a:rPr>
              <a:t>(</a:t>
            </a:r>
            <a:r>
              <a:rPr lang="en-US" sz="2200" i="1" dirty="0">
                <a:latin typeface="Century Schoolbook" pitchFamily="18" charset="0"/>
                <a:sym typeface="Century Schoolbook" pitchFamily="18" charset="0"/>
              </a:rPr>
              <a:t>f</a:t>
            </a:r>
            <a:r>
              <a:rPr lang="en-US" sz="2200" i="1" baseline="-25000" dirty="0">
                <a:latin typeface="Century Schoolbook" pitchFamily="18" charset="0"/>
                <a:sym typeface="Century Schoolbook" pitchFamily="18" charset="0"/>
              </a:rPr>
              <a:t>2</a:t>
            </a:r>
            <a:r>
              <a:rPr lang="en-US" sz="2200" dirty="0">
                <a:latin typeface="Century Schoolbook" pitchFamily="18" charset="0"/>
                <a:sym typeface="Century Schoolbook" pitchFamily="18" charset="0"/>
              </a:rPr>
              <a:t>) = (0.5-0.25)+(0.5-0.25)=0.5</a:t>
            </a:r>
            <a:endParaRPr lang="en-US" altLang="en-US" sz="22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endParaRPr lang="en-US" altLang="en-US" sz="1000" b="1" i="1"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endParaRPr lang="en-US" altLang="en-US" sz="2200" b="1" i="1" dirty="0">
              <a:latin typeface="Century Schoolbook" pitchFamily="18" charset="0"/>
              <a:sym typeface="Century Schoolbook" pitchFamily="18" charset="0"/>
            </a:endParaRPr>
          </a:p>
        </p:txBody>
      </p:sp>
      <p:sp>
        <p:nvSpPr>
          <p:cNvPr id="57357" name="Content Placeholder 2"/>
          <p:cNvSpPr>
            <a:spLocks noChangeArrowheads="1"/>
          </p:cNvSpPr>
          <p:nvPr/>
        </p:nvSpPr>
        <p:spPr bwMode="auto">
          <a:xfrm>
            <a:off x="4114800" y="3581400"/>
            <a:ext cx="4724400" cy="2590800"/>
          </a:xfrm>
          <a:prstGeom prst="rect">
            <a:avLst/>
          </a:prstGeom>
          <a:noFill/>
          <a:ln w="9525">
            <a:noFill/>
            <a:miter lim="800000"/>
            <a:headEnd/>
            <a:tailEnd/>
          </a:ln>
        </p:spPr>
        <p:txBody>
          <a:bodyPr/>
          <a:lstStyle/>
          <a:p>
            <a:pPr marL="274638" indent="-274638">
              <a:spcBef>
                <a:spcPts val="600"/>
              </a:spcBef>
              <a:buClr>
                <a:schemeClr val="accent1"/>
              </a:buClr>
              <a:buSzPct val="70000"/>
              <a:buFont typeface="Wingdings" pitchFamily="2" charset="2"/>
              <a:buChar char="Ø"/>
            </a:pPr>
            <a:r>
              <a:rPr lang="en-US" sz="2000" dirty="0">
                <a:latin typeface="Century Schoolbook" pitchFamily="18" charset="0"/>
                <a:sym typeface="Century Schoolbook" pitchFamily="18" charset="0"/>
              </a:rPr>
              <a:t>h = 2, </a:t>
            </a:r>
            <a:r>
              <a:rPr lang="en-US" altLang="en-US" sz="2000" dirty="0">
                <a:latin typeface="Times New Roman" pitchFamily="18" charset="0"/>
                <a:sym typeface="Times New Roman" pitchFamily="18" charset="0"/>
              </a:rPr>
              <a:t>α</a:t>
            </a:r>
            <a:r>
              <a:rPr lang="en-US" altLang="en-US" sz="2000" dirty="0">
                <a:latin typeface="Century Schoolbook" pitchFamily="18" charset="0"/>
                <a:ea typeface="MS PMincho" pitchFamily="18" charset="-128"/>
                <a:sym typeface="MS PMincho" pitchFamily="18" charset="-128"/>
              </a:rPr>
              <a:t> = 0.5</a:t>
            </a:r>
          </a:p>
          <a:p>
            <a:pPr marL="274638" indent="-274638">
              <a:spcBef>
                <a:spcPts val="600"/>
              </a:spcBef>
              <a:buClr>
                <a:schemeClr val="accent1"/>
              </a:buClr>
              <a:buSzPct val="70000"/>
              <a:buFont typeface="Wingdings" pitchFamily="2" charset="2"/>
              <a:buChar char="Ø"/>
            </a:pPr>
            <a:endParaRPr lang="en-US" altLang="en-US" sz="400" dirty="0">
              <a:latin typeface="Century Schoolbook" pitchFamily="18" charset="0"/>
              <a:ea typeface="MS PMincho" pitchFamily="18" charset="-128"/>
              <a:sym typeface="MS PMincho" pitchFamily="18" charset="-128"/>
            </a:endParaRPr>
          </a:p>
          <a:p>
            <a:pPr marL="274638" indent="-274638">
              <a:spcBef>
                <a:spcPts val="600"/>
              </a:spcBef>
              <a:buClr>
                <a:schemeClr val="accent1"/>
              </a:buClr>
              <a:buSzPct val="70000"/>
              <a:buFont typeface="Wingdings" pitchFamily="2" charset="2"/>
              <a:buChar char="Ø"/>
            </a:pP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Q</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v</a:t>
            </a:r>
            <a:r>
              <a:rPr lang="en-US" sz="2000" i="1" baseline="-25000" dirty="0">
                <a:latin typeface="Century Schoolbook" pitchFamily="18" charset="0"/>
                <a:sym typeface="Century Schoolbook" pitchFamily="18" charset="0"/>
              </a:rPr>
              <a:t>1</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b</a:t>
            </a:r>
            <a:r>
              <a:rPr lang="en-US" sz="2000" dirty="0">
                <a:latin typeface="Century Schoolbook" pitchFamily="18" charset="0"/>
                <a:sym typeface="Century Schoolbook" pitchFamily="18" charset="0"/>
              </a:rPr>
              <a:t>, 0.5&gt;} ,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Q</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v</a:t>
            </a:r>
            <a:r>
              <a:rPr lang="en-US" sz="2000" i="1" baseline="-25000"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)={&lt;</a:t>
            </a:r>
            <a:r>
              <a:rPr lang="en-US" sz="2000" i="1" dirty="0">
                <a:latin typeface="Century Schoolbook" pitchFamily="18" charset="0"/>
                <a:sym typeface="Century Schoolbook" pitchFamily="18" charset="0"/>
              </a:rPr>
              <a:t>a</a:t>
            </a:r>
            <a:r>
              <a:rPr lang="en-US" sz="2000" dirty="0">
                <a:latin typeface="Century Schoolbook" pitchFamily="18" charset="0"/>
                <a:sym typeface="Century Schoolbook" pitchFamily="18" charset="0"/>
              </a:rPr>
              <a:t>, 0.5&gt;}</a:t>
            </a:r>
            <a:endParaRPr lang="en-US" altLang="en-US" sz="20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endParaRPr lang="en-US" altLang="en-US" sz="4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f1</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u</a:t>
            </a:r>
            <a:r>
              <a:rPr lang="en-US" sz="2000" i="1" baseline="-25000" dirty="0">
                <a:latin typeface="Century Schoolbook" pitchFamily="18" charset="0"/>
                <a:sym typeface="Century Schoolbook" pitchFamily="18" charset="0"/>
              </a:rPr>
              <a:t>1</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b</a:t>
            </a:r>
            <a:r>
              <a:rPr lang="en-US" sz="2000" dirty="0">
                <a:latin typeface="Century Schoolbook" pitchFamily="18" charset="0"/>
                <a:sym typeface="Century Schoolbook" pitchFamily="18" charset="0"/>
              </a:rPr>
              <a:t>, 0.5&gt;},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f1</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u</a:t>
            </a:r>
            <a:r>
              <a:rPr lang="en-US" sz="2000" i="1" baseline="-25000"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a</a:t>
            </a:r>
            <a:r>
              <a:rPr lang="en-US" sz="2000" dirty="0">
                <a:latin typeface="Century Schoolbook" pitchFamily="18" charset="0"/>
                <a:sym typeface="Century Schoolbook" pitchFamily="18" charset="0"/>
              </a:rPr>
              <a:t>, 0.5&gt;}</a:t>
            </a:r>
            <a:endParaRPr lang="en-US" altLang="en-US" sz="20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endParaRPr lang="en-US" altLang="en-US" sz="4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r>
              <a:rPr lang="en-US" sz="2200" dirty="0">
                <a:latin typeface="Century Schoolbook" pitchFamily="18" charset="0"/>
                <a:sym typeface="Century Schoolbook" pitchFamily="18" charset="0"/>
              </a:rPr>
              <a:t>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f2</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u</a:t>
            </a:r>
            <a:r>
              <a:rPr lang="en-US" sz="2000" i="1" baseline="-25000" dirty="0">
                <a:latin typeface="Century Schoolbook" pitchFamily="18" charset="0"/>
                <a:sym typeface="Century Schoolbook" pitchFamily="18" charset="0"/>
              </a:rPr>
              <a:t>1</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b</a:t>
            </a:r>
            <a:r>
              <a:rPr lang="en-US" sz="2000" dirty="0">
                <a:latin typeface="Century Schoolbook" pitchFamily="18" charset="0"/>
                <a:sym typeface="Century Schoolbook" pitchFamily="18" charset="0"/>
              </a:rPr>
              <a:t>, 0.25&gt;}, </a:t>
            </a:r>
            <a:endParaRPr lang="en-US" altLang="en-US" sz="20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r>
              <a:rPr lang="en-US" sz="2000" dirty="0">
                <a:latin typeface="Century Schoolbook" pitchFamily="18" charset="0"/>
                <a:sym typeface="Century Schoolbook" pitchFamily="18" charset="0"/>
              </a:rPr>
              <a:t>     </a:t>
            </a:r>
            <a:r>
              <a:rPr lang="en-US" sz="2000" i="1" dirty="0">
                <a:latin typeface="Century Schoolbook" pitchFamily="18" charset="0"/>
                <a:sym typeface="Century Schoolbook" pitchFamily="18" charset="0"/>
              </a:rPr>
              <a:t>R</a:t>
            </a:r>
            <a:r>
              <a:rPr lang="en-US" sz="2000" i="1" baseline="-25000" dirty="0">
                <a:latin typeface="Century Schoolbook" pitchFamily="18" charset="0"/>
                <a:sym typeface="Century Schoolbook" pitchFamily="18" charset="0"/>
              </a:rPr>
              <a:t>f2</a:t>
            </a:r>
            <a:r>
              <a:rPr lang="en-US" sz="2000" dirty="0">
                <a:latin typeface="Century Schoolbook" pitchFamily="18" charset="0"/>
                <a:sym typeface="Century Schoolbook" pitchFamily="18" charset="0"/>
              </a:rPr>
              <a:t>(</a:t>
            </a:r>
            <a:r>
              <a:rPr lang="en-US" sz="2000" i="1" dirty="0">
                <a:latin typeface="Century Schoolbook" pitchFamily="18" charset="0"/>
                <a:sym typeface="Century Schoolbook" pitchFamily="18" charset="0"/>
              </a:rPr>
              <a:t>u’</a:t>
            </a:r>
            <a:r>
              <a:rPr lang="en-US" sz="2000" i="1" baseline="-25000"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 {&lt;</a:t>
            </a:r>
            <a:r>
              <a:rPr lang="en-US" sz="2000" i="1" dirty="0">
                <a:latin typeface="Century Schoolbook" pitchFamily="18" charset="0"/>
                <a:sym typeface="Century Schoolbook" pitchFamily="18" charset="0"/>
              </a:rPr>
              <a:t>a</a:t>
            </a:r>
            <a:r>
              <a:rPr lang="en-US" sz="2000" dirty="0">
                <a:latin typeface="Century Schoolbook" pitchFamily="18" charset="0"/>
                <a:sym typeface="Century Schoolbook" pitchFamily="18" charset="0"/>
              </a:rPr>
              <a:t>, 0.25&gt;}</a:t>
            </a:r>
            <a:endParaRPr lang="en-US" altLang="en-US" sz="2000" dirty="0">
              <a:latin typeface="Century Schoolbook" pitchFamily="18" charset="0"/>
              <a:sym typeface="Century Schoolbook" pitchFamily="18" charset="0"/>
            </a:endParaRPr>
          </a:p>
          <a:p>
            <a:pPr marL="274638" indent="-274638">
              <a:spcBef>
                <a:spcPts val="600"/>
              </a:spcBef>
              <a:buClr>
                <a:schemeClr val="accent1"/>
              </a:buClr>
              <a:buSzPct val="70000"/>
              <a:buFont typeface="Wingdings" pitchFamily="2" charset="2"/>
              <a:buChar char="Ø"/>
            </a:pPr>
            <a:endParaRPr lang="en-US" sz="2200" b="1" i="1" dirty="0">
              <a:latin typeface="Century Schoolbook" pitchFamily="18" charset="0"/>
              <a:sym typeface="Century Schoolbook" pitchFamily="18" charset="0"/>
            </a:endParaRPr>
          </a:p>
        </p:txBody>
      </p:sp>
      <p:sp>
        <p:nvSpPr>
          <p:cNvPr id="57358" name="Rectangle 41"/>
          <p:cNvSpPr>
            <a:spLocks noChangeArrowheads="1"/>
          </p:cNvSpPr>
          <p:nvPr/>
        </p:nvSpPr>
        <p:spPr bwMode="auto">
          <a:xfrm>
            <a:off x="457200" y="4419600"/>
            <a:ext cx="2376488" cy="381000"/>
          </a:xfrm>
          <a:prstGeom prst="rect">
            <a:avLst/>
          </a:prstGeom>
          <a:solidFill>
            <a:srgbClr val="FFC000">
              <a:alpha val="36078"/>
            </a:srgbClr>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7359" name="Rectangle 46"/>
          <p:cNvSpPr>
            <a:spLocks noChangeArrowheads="1"/>
          </p:cNvSpPr>
          <p:nvPr/>
        </p:nvSpPr>
        <p:spPr bwMode="auto">
          <a:xfrm>
            <a:off x="4191000" y="4114800"/>
            <a:ext cx="4572000" cy="457200"/>
          </a:xfrm>
          <a:prstGeom prst="rect">
            <a:avLst/>
          </a:prstGeom>
          <a:solidFill>
            <a:srgbClr val="FFC000">
              <a:alpha val="36078"/>
            </a:srgbClr>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7360" name="Rectangle 47"/>
          <p:cNvSpPr>
            <a:spLocks noChangeArrowheads="1"/>
          </p:cNvSpPr>
          <p:nvPr/>
        </p:nvSpPr>
        <p:spPr bwMode="auto">
          <a:xfrm>
            <a:off x="4191000" y="4648200"/>
            <a:ext cx="4413250" cy="685800"/>
          </a:xfrm>
          <a:prstGeom prst="rect">
            <a:avLst/>
          </a:prstGeom>
          <a:solidFill>
            <a:srgbClr val="FFC000">
              <a:alpha val="36078"/>
            </a:srgbClr>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7361" name="Rectangle 48"/>
          <p:cNvSpPr>
            <a:spLocks noChangeArrowheads="1"/>
          </p:cNvSpPr>
          <p:nvPr/>
        </p:nvSpPr>
        <p:spPr bwMode="auto">
          <a:xfrm>
            <a:off x="4191000" y="5486400"/>
            <a:ext cx="2895600" cy="838200"/>
          </a:xfrm>
          <a:prstGeom prst="rect">
            <a:avLst/>
          </a:prstGeom>
          <a:solidFill>
            <a:srgbClr val="FFC000">
              <a:alpha val="36078"/>
            </a:srgbClr>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7362" name="Rectangle 49"/>
          <p:cNvSpPr>
            <a:spLocks noChangeArrowheads="1"/>
          </p:cNvSpPr>
          <p:nvPr/>
        </p:nvSpPr>
        <p:spPr bwMode="auto">
          <a:xfrm>
            <a:off x="457200" y="5029200"/>
            <a:ext cx="3200400" cy="685800"/>
          </a:xfrm>
          <a:prstGeom prst="rect">
            <a:avLst/>
          </a:prstGeom>
          <a:solidFill>
            <a:srgbClr val="FFC000">
              <a:alpha val="36078"/>
            </a:srgbClr>
          </a:solidFill>
          <a:ln w="9525">
            <a:solidFill>
              <a:schemeClr val="accent2"/>
            </a:solidFill>
            <a:miter lim="800000"/>
            <a:headEnd/>
            <a:tailEnd/>
          </a:ln>
        </p:spPr>
        <p:txBody>
          <a:bodyPr anchor="ctr"/>
          <a:lstStyle/>
          <a:p>
            <a:pPr algn="ctr"/>
            <a:endParaRPr lang="en-US" sz="2400">
              <a:latin typeface="Times New Roman" pitchFamily="18" charset="0"/>
              <a:sym typeface="Times New Roman" pitchFamily="18" charset="0"/>
            </a:endParaRPr>
          </a:p>
        </p:txBody>
      </p:sp>
      <p:sp>
        <p:nvSpPr>
          <p:cNvPr id="57363" name="Content Placeholder 2"/>
          <p:cNvSpPr>
            <a:spLocks noChangeArrowheads="1"/>
          </p:cNvSpPr>
          <p:nvPr/>
        </p:nvSpPr>
        <p:spPr bwMode="auto">
          <a:xfrm>
            <a:off x="228600" y="4572000"/>
            <a:ext cx="8153400" cy="1371600"/>
          </a:xfrm>
          <a:prstGeom prst="rect">
            <a:avLst/>
          </a:prstGeom>
          <a:noFill/>
          <a:ln w="9525">
            <a:noFill/>
            <a:miter lim="800000"/>
            <a:headEnd/>
            <a:tailEnd/>
          </a:ln>
        </p:spPr>
        <p:txBody>
          <a:bodyPr/>
          <a:lstStyle/>
          <a:p>
            <a:pPr marL="396875" lvl="0" indent="-396875" algn="just" defTabSz="914363">
              <a:lnSpc>
                <a:spcPct val="90000"/>
              </a:lnSpc>
              <a:spcBef>
                <a:spcPct val="20000"/>
              </a:spcBef>
              <a:buBlip>
                <a:blip r:embed="rId3"/>
              </a:buBlip>
            </a:pPr>
            <a:r>
              <a:rPr lang="en-US" sz="2000" b="1" dirty="0" smtClean="0">
                <a:latin typeface="Century Schoolbook" pitchFamily="18" charset="0"/>
                <a:sym typeface="Century Schoolbook" pitchFamily="18" charset="0"/>
              </a:rPr>
              <a:t>Neighborhood </a:t>
            </a:r>
            <a:r>
              <a:rPr lang="en-US" sz="2000" b="1" dirty="0">
                <a:latin typeface="Century Schoolbook" pitchFamily="18" charset="0"/>
                <a:sym typeface="Century Schoolbook" pitchFamily="18" charset="0"/>
              </a:rPr>
              <a:t>Based Top-</a:t>
            </a:r>
            <a:r>
              <a:rPr lang="en-US" sz="2000" b="1" i="1" dirty="0">
                <a:latin typeface="Times New Roman" pitchFamily="18" charset="0"/>
                <a:sym typeface="Times New Roman" pitchFamily="18" charset="0"/>
              </a:rPr>
              <a:t>k</a:t>
            </a:r>
            <a:r>
              <a:rPr lang="en-US" sz="2000" b="1" dirty="0">
                <a:latin typeface="Century Schoolbook" pitchFamily="18" charset="0"/>
                <a:sym typeface="Century Schoolbook" pitchFamily="18" charset="0"/>
              </a:rPr>
              <a:t> Similarity Search: </a:t>
            </a:r>
            <a:r>
              <a:rPr lang="en-US" sz="2000" dirty="0">
                <a:latin typeface="Century Schoolbook" pitchFamily="18" charset="0"/>
                <a:sym typeface="Century Schoolbook" pitchFamily="18" charset="0"/>
              </a:rPr>
              <a:t>Given a target graph </a:t>
            </a:r>
            <a:r>
              <a:rPr lang="en-US" sz="2000" i="1" dirty="0">
                <a:latin typeface="Times New Roman" pitchFamily="18" charset="0"/>
                <a:sym typeface="Times New Roman" pitchFamily="18" charset="0"/>
              </a:rPr>
              <a:t>G</a:t>
            </a:r>
            <a:r>
              <a:rPr lang="en-US" sz="2000" dirty="0">
                <a:latin typeface="Century Schoolbook" pitchFamily="18" charset="0"/>
                <a:sym typeface="Century Schoolbook" pitchFamily="18" charset="0"/>
              </a:rPr>
              <a:t> and a query </a:t>
            </a:r>
            <a:r>
              <a:rPr lang="en-US" sz="2000" i="1" dirty="0">
                <a:latin typeface="Century Schoolbook" pitchFamily="18" charset="0"/>
                <a:sym typeface="Century Schoolbook" pitchFamily="18" charset="0"/>
              </a:rPr>
              <a:t>graph </a:t>
            </a:r>
            <a:r>
              <a:rPr lang="en-US" sz="2000" i="1" dirty="0">
                <a:latin typeface="Times New Roman" pitchFamily="18" charset="0"/>
                <a:sym typeface="Times New Roman" pitchFamily="18" charset="0"/>
              </a:rPr>
              <a:t>Q</a:t>
            </a:r>
            <a:r>
              <a:rPr lang="en-US" sz="2000" dirty="0">
                <a:latin typeface="Century Schoolbook" pitchFamily="18" charset="0"/>
                <a:sym typeface="Century Schoolbook" pitchFamily="18" charset="0"/>
              </a:rPr>
              <a:t>, find the top-</a:t>
            </a:r>
            <a:r>
              <a:rPr lang="en-US" sz="2000" i="1" dirty="0">
                <a:latin typeface="Times New Roman" pitchFamily="18" charset="0"/>
                <a:sym typeface="Times New Roman" pitchFamily="18" charset="0"/>
              </a:rPr>
              <a:t>k</a:t>
            </a:r>
            <a:r>
              <a:rPr lang="en-US" sz="2000" dirty="0">
                <a:latin typeface="Century Schoolbook" pitchFamily="18" charset="0"/>
                <a:sym typeface="Century Schoolbook" pitchFamily="18" charset="0"/>
              </a:rPr>
              <a:t> embeddings with respect to cost </a:t>
            </a:r>
            <a:r>
              <a:rPr lang="en-US" sz="2000" i="1" dirty="0">
                <a:latin typeface="Times New Roman" pitchFamily="18" charset="0"/>
                <a:sym typeface="Times New Roman" pitchFamily="18" charset="0"/>
              </a:rPr>
              <a:t>C</a:t>
            </a:r>
            <a:r>
              <a:rPr lang="en-US" sz="2000" i="1" baseline="-25000" dirty="0">
                <a:latin typeface="Times New Roman" pitchFamily="18" charset="0"/>
                <a:sym typeface="Times New Roman" pitchFamily="18" charset="0"/>
              </a:rPr>
              <a:t>N</a:t>
            </a:r>
            <a:r>
              <a:rPr lang="en-US" sz="2000" dirty="0">
                <a:latin typeface="Century Schoolbook" pitchFamily="18" charset="0"/>
                <a:sym typeface="Century Schoolbook" pitchFamily="18" charset="0"/>
              </a:rPr>
              <a:t>.</a:t>
            </a:r>
            <a:endParaRPr lang="en-US" altLang="en-US" sz="2000" dirty="0">
              <a:latin typeface="Century Schoolbook" pitchFamily="18" charset="0"/>
              <a:sym typeface="Century Schoolbook" pitchFamily="18" charset="0"/>
            </a:endParaRPr>
          </a:p>
          <a:p>
            <a:pPr marL="274638" indent="-274638">
              <a:spcBef>
                <a:spcPts val="600"/>
              </a:spcBef>
              <a:buClr>
                <a:schemeClr val="accent1"/>
              </a:buClr>
              <a:buSzPct val="70000"/>
            </a:pPr>
            <a:endParaRPr lang="en-US" sz="2200" b="1" i="1" dirty="0">
              <a:latin typeface="Century Schoolbook" pitchFamily="18" charset="0"/>
              <a:sym typeface="Century Schoolbook" pitchFamily="18" charset="0"/>
            </a:endParaRPr>
          </a:p>
        </p:txBody>
      </p:sp>
      <p:pic>
        <p:nvPicPr>
          <p:cNvPr id="21" name="Picture 7"/>
          <p:cNvPicPr>
            <a:picLocks noChangeAspect="1" noChangeArrowheads="1"/>
          </p:cNvPicPr>
          <p:nvPr/>
        </p:nvPicPr>
        <p:blipFill>
          <a:blip r:embed="rId8"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blinds(horizontal)">
                                      <p:cBhvr>
                                        <p:cTn id="7" dur="500"/>
                                        <p:tgtEl>
                                          <p:spTgt spid="573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359"/>
                                        </p:tgtEl>
                                        <p:attrNameLst>
                                          <p:attrName>style.visibility</p:attrName>
                                        </p:attrNameLst>
                                      </p:cBhvr>
                                      <p:to>
                                        <p:strVal val="visible"/>
                                      </p:to>
                                    </p:set>
                                    <p:animEffect transition="in" filter="blinds(horizontal)">
                                      <p:cBhvr>
                                        <p:cTn id="10" dur="500"/>
                                        <p:tgtEl>
                                          <p:spTgt spid="573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7360"/>
                                        </p:tgtEl>
                                        <p:attrNameLst>
                                          <p:attrName>style.visibility</p:attrName>
                                        </p:attrNameLst>
                                      </p:cBhvr>
                                      <p:to>
                                        <p:strVal val="visible"/>
                                      </p:to>
                                    </p:set>
                                    <p:animEffect transition="in" filter="blinds(horizontal)">
                                      <p:cBhvr>
                                        <p:cTn id="13" dur="500"/>
                                        <p:tgtEl>
                                          <p:spTgt spid="5736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57358"/>
                                        </p:tgtEl>
                                      </p:cBhvr>
                                    </p:animEffect>
                                    <p:set>
                                      <p:cBhvr>
                                        <p:cTn id="18" dur="1" fill="hold">
                                          <p:stCondLst>
                                            <p:cond delay="499"/>
                                          </p:stCondLst>
                                        </p:cTn>
                                        <p:tgtEl>
                                          <p:spTgt spid="57358"/>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57359"/>
                                        </p:tgtEl>
                                      </p:cBhvr>
                                    </p:animEffect>
                                    <p:set>
                                      <p:cBhvr>
                                        <p:cTn id="21" dur="1" fill="hold">
                                          <p:stCondLst>
                                            <p:cond delay="499"/>
                                          </p:stCondLst>
                                        </p:cTn>
                                        <p:tgtEl>
                                          <p:spTgt spid="57359"/>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57360"/>
                                        </p:tgtEl>
                                      </p:cBhvr>
                                    </p:animEffect>
                                    <p:set>
                                      <p:cBhvr>
                                        <p:cTn id="24" dur="1" fill="hold">
                                          <p:stCondLst>
                                            <p:cond delay="499"/>
                                          </p:stCondLst>
                                        </p:cTn>
                                        <p:tgtEl>
                                          <p:spTgt spid="5736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2" nodeType="clickEffect">
                                  <p:stCondLst>
                                    <p:cond delay="0"/>
                                  </p:stCondLst>
                                  <p:childTnLst>
                                    <p:set>
                                      <p:cBhvr>
                                        <p:cTn id="28" dur="1" fill="hold">
                                          <p:stCondLst>
                                            <p:cond delay="0"/>
                                          </p:stCondLst>
                                        </p:cTn>
                                        <p:tgtEl>
                                          <p:spTgt spid="57359"/>
                                        </p:tgtEl>
                                        <p:attrNameLst>
                                          <p:attrName>style.visibility</p:attrName>
                                        </p:attrNameLst>
                                      </p:cBhvr>
                                      <p:to>
                                        <p:strVal val="visible"/>
                                      </p:to>
                                    </p:set>
                                    <p:animEffect transition="in" filter="blinds(horizontal)">
                                      <p:cBhvr>
                                        <p:cTn id="29" dur="500"/>
                                        <p:tgtEl>
                                          <p:spTgt spid="5735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7361"/>
                                        </p:tgtEl>
                                        <p:attrNameLst>
                                          <p:attrName>style.visibility</p:attrName>
                                        </p:attrNameLst>
                                      </p:cBhvr>
                                      <p:to>
                                        <p:strVal val="visible"/>
                                      </p:to>
                                    </p:set>
                                    <p:animEffect transition="in" filter="blinds(horizontal)">
                                      <p:cBhvr>
                                        <p:cTn id="32" dur="500"/>
                                        <p:tgtEl>
                                          <p:spTgt spid="5736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7362"/>
                                        </p:tgtEl>
                                        <p:attrNameLst>
                                          <p:attrName>style.visibility</p:attrName>
                                        </p:attrNameLst>
                                      </p:cBhvr>
                                      <p:to>
                                        <p:strVal val="visible"/>
                                      </p:to>
                                    </p:set>
                                    <p:animEffect transition="in" filter="blinds(horizontal)">
                                      <p:cBhvr>
                                        <p:cTn id="35" dur="500"/>
                                        <p:tgtEl>
                                          <p:spTgt spid="5736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0" nodeType="clickEffect" nodePh="1">
                                  <p:stCondLst>
                                    <p:cond delay="0"/>
                                  </p:stCondLst>
                                  <p:endCondLst>
                                    <p:cond evt="begin" delay="0">
                                      <p:tn val="38"/>
                                    </p:cond>
                                  </p:endCondLst>
                                  <p:childTnLst>
                                    <p:animEffect transition="out" filter="blinds(horizontal)">
                                      <p:cBhvr>
                                        <p:cTn id="39" dur="500"/>
                                        <p:tgtEl>
                                          <p:spTgt spid="57350"/>
                                        </p:tgtEl>
                                      </p:cBhvr>
                                    </p:animEffect>
                                    <p:set>
                                      <p:cBhvr>
                                        <p:cTn id="40" dur="1" fill="hold">
                                          <p:stCondLst>
                                            <p:cond delay="499"/>
                                          </p:stCondLst>
                                        </p:cTn>
                                        <p:tgtEl>
                                          <p:spTgt spid="57350"/>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60426"/>
                                        </p:tgtEl>
                                      </p:cBhvr>
                                    </p:animEffect>
                                    <p:set>
                                      <p:cBhvr>
                                        <p:cTn id="43" dur="1" fill="hold">
                                          <p:stCondLst>
                                            <p:cond delay="499"/>
                                          </p:stCondLst>
                                        </p:cTn>
                                        <p:tgtEl>
                                          <p:spTgt spid="60426"/>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57356"/>
                                        </p:tgtEl>
                                      </p:cBhvr>
                                    </p:animEffect>
                                    <p:set>
                                      <p:cBhvr>
                                        <p:cTn id="46" dur="1" fill="hold">
                                          <p:stCondLst>
                                            <p:cond delay="499"/>
                                          </p:stCondLst>
                                        </p:cTn>
                                        <p:tgtEl>
                                          <p:spTgt spid="57356"/>
                                        </p:tgtEl>
                                        <p:attrNameLst>
                                          <p:attrName>style.visibility</p:attrName>
                                        </p:attrNameLst>
                                      </p:cBhvr>
                                      <p:to>
                                        <p:strVal val="hidden"/>
                                      </p:to>
                                    </p:set>
                                  </p:childTnLst>
                                </p:cTn>
                              </p:par>
                              <p:par>
                                <p:cTn id="47" presetID="3" presetClass="exit" presetSubtype="10" fill="hold" grpId="0" nodeType="withEffect">
                                  <p:stCondLst>
                                    <p:cond delay="0"/>
                                  </p:stCondLst>
                                  <p:childTnLst>
                                    <p:animEffect transition="out" filter="blinds(horizontal)">
                                      <p:cBhvr>
                                        <p:cTn id="48" dur="500"/>
                                        <p:tgtEl>
                                          <p:spTgt spid="57357"/>
                                        </p:tgtEl>
                                      </p:cBhvr>
                                    </p:animEffect>
                                    <p:set>
                                      <p:cBhvr>
                                        <p:cTn id="49" dur="1" fill="hold">
                                          <p:stCondLst>
                                            <p:cond delay="499"/>
                                          </p:stCondLst>
                                        </p:cTn>
                                        <p:tgtEl>
                                          <p:spTgt spid="57357"/>
                                        </p:tgtEl>
                                        <p:attrNameLst>
                                          <p:attrName>style.visibility</p:attrName>
                                        </p:attrNameLst>
                                      </p:cBhvr>
                                      <p:to>
                                        <p:strVal val="hidden"/>
                                      </p:to>
                                    </p:set>
                                  </p:childTnLst>
                                </p:cTn>
                              </p:par>
                              <p:par>
                                <p:cTn id="50" presetID="3" presetClass="exit" presetSubtype="10" fill="hold" grpId="2" nodeType="withEffect">
                                  <p:stCondLst>
                                    <p:cond delay="0"/>
                                  </p:stCondLst>
                                  <p:childTnLst>
                                    <p:animEffect transition="out" filter="blinds(horizontal)">
                                      <p:cBhvr>
                                        <p:cTn id="51" dur="500"/>
                                        <p:tgtEl>
                                          <p:spTgt spid="57358"/>
                                        </p:tgtEl>
                                      </p:cBhvr>
                                    </p:animEffect>
                                    <p:set>
                                      <p:cBhvr>
                                        <p:cTn id="52" dur="1" fill="hold">
                                          <p:stCondLst>
                                            <p:cond delay="499"/>
                                          </p:stCondLst>
                                        </p:cTn>
                                        <p:tgtEl>
                                          <p:spTgt spid="57358"/>
                                        </p:tgtEl>
                                        <p:attrNameLst>
                                          <p:attrName>style.visibility</p:attrName>
                                        </p:attrNameLst>
                                      </p:cBhvr>
                                      <p:to>
                                        <p:strVal val="hidden"/>
                                      </p:to>
                                    </p:set>
                                  </p:childTnLst>
                                </p:cTn>
                              </p:par>
                              <p:par>
                                <p:cTn id="53" presetID="3" presetClass="exit" presetSubtype="10" fill="hold" grpId="3" nodeType="withEffect">
                                  <p:stCondLst>
                                    <p:cond delay="0"/>
                                  </p:stCondLst>
                                  <p:childTnLst>
                                    <p:animEffect transition="out" filter="blinds(horizontal)">
                                      <p:cBhvr>
                                        <p:cTn id="54" dur="500"/>
                                        <p:tgtEl>
                                          <p:spTgt spid="57359"/>
                                        </p:tgtEl>
                                      </p:cBhvr>
                                    </p:animEffect>
                                    <p:set>
                                      <p:cBhvr>
                                        <p:cTn id="55" dur="1" fill="hold">
                                          <p:stCondLst>
                                            <p:cond delay="499"/>
                                          </p:stCondLst>
                                        </p:cTn>
                                        <p:tgtEl>
                                          <p:spTgt spid="57359"/>
                                        </p:tgtEl>
                                        <p:attrNameLst>
                                          <p:attrName>style.visibility</p:attrName>
                                        </p:attrNameLst>
                                      </p:cBhvr>
                                      <p:to>
                                        <p:strVal val="hidden"/>
                                      </p:to>
                                    </p:set>
                                  </p:childTnLst>
                                </p:cTn>
                              </p:par>
                              <p:par>
                                <p:cTn id="56" presetID="3" presetClass="exit" presetSubtype="10" fill="hold" grpId="2" nodeType="withEffect">
                                  <p:stCondLst>
                                    <p:cond delay="0"/>
                                  </p:stCondLst>
                                  <p:childTnLst>
                                    <p:animEffect transition="out" filter="blinds(horizontal)">
                                      <p:cBhvr>
                                        <p:cTn id="57" dur="500"/>
                                        <p:tgtEl>
                                          <p:spTgt spid="57360"/>
                                        </p:tgtEl>
                                      </p:cBhvr>
                                    </p:animEffect>
                                    <p:set>
                                      <p:cBhvr>
                                        <p:cTn id="58" dur="1" fill="hold">
                                          <p:stCondLst>
                                            <p:cond delay="499"/>
                                          </p:stCondLst>
                                        </p:cTn>
                                        <p:tgtEl>
                                          <p:spTgt spid="57360"/>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57361"/>
                                        </p:tgtEl>
                                      </p:cBhvr>
                                    </p:animEffect>
                                    <p:set>
                                      <p:cBhvr>
                                        <p:cTn id="61" dur="1" fill="hold">
                                          <p:stCondLst>
                                            <p:cond delay="499"/>
                                          </p:stCondLst>
                                        </p:cTn>
                                        <p:tgtEl>
                                          <p:spTgt spid="57361"/>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57362"/>
                                        </p:tgtEl>
                                      </p:cBhvr>
                                    </p:animEffect>
                                    <p:set>
                                      <p:cBhvr>
                                        <p:cTn id="64" dur="1" fill="hold">
                                          <p:stCondLst>
                                            <p:cond delay="499"/>
                                          </p:stCondLst>
                                        </p:cTn>
                                        <p:tgtEl>
                                          <p:spTgt spid="5736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7363"/>
                                        </p:tgtEl>
                                        <p:attrNameLst>
                                          <p:attrName>style.visibility</p:attrName>
                                        </p:attrNameLst>
                                      </p:cBhvr>
                                      <p:to>
                                        <p:strVal val="visible"/>
                                      </p:to>
                                    </p:set>
                                    <p:animEffect transition="in" filter="blinds(horizontal)">
                                      <p:cBhvr>
                                        <p:cTn id="69" dur="500"/>
                                        <p:tgtEl>
                                          <p:spTgt spid="57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6" grpId="0"/>
      <p:bldP spid="57357" grpId="0"/>
      <p:bldP spid="57358" grpId="0" animBg="1"/>
      <p:bldP spid="57358" grpId="1" animBg="1"/>
      <p:bldP spid="57358" grpId="2" animBg="1"/>
      <p:bldP spid="57359" grpId="0" animBg="1"/>
      <p:bldP spid="57359" grpId="1" animBg="1"/>
      <p:bldP spid="57359" grpId="2" animBg="1"/>
      <p:bldP spid="57359" grpId="3" animBg="1"/>
      <p:bldP spid="57360" grpId="0" animBg="1"/>
      <p:bldP spid="57360" grpId="1" animBg="1"/>
      <p:bldP spid="57360" grpId="2" animBg="1"/>
      <p:bldP spid="57361" grpId="0" animBg="1"/>
      <p:bldP spid="57361" grpId="1" animBg="1"/>
      <p:bldP spid="57362" grpId="0" animBg="1"/>
      <p:bldP spid="57362" grpId="1" animBg="1"/>
      <p:bldP spid="5736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0"/>
          </p:nvPr>
        </p:nvSpPr>
        <p:spPr>
          <a:noFill/>
        </p:spPr>
        <p:txBody>
          <a:bodyPr/>
          <a:lstStyle/>
          <a:p>
            <a:fld id="{B144F42F-754F-4C54-9EBC-E34246EDCAD8}" type="slidenum">
              <a:rPr lang="en-US" altLang="en-US" smtClean="0">
                <a:solidFill>
                  <a:schemeClr val="tx1"/>
                </a:solidFill>
              </a:rPr>
              <a:pPr/>
              <a:t>44</a:t>
            </a:fld>
            <a:endParaRPr lang="en-US" sz="1800" b="0" dirty="0" smtClean="0">
              <a:solidFill>
                <a:schemeClr val="tx1"/>
              </a:solidFill>
            </a:endParaRPr>
          </a:p>
        </p:txBody>
      </p:sp>
      <p:sp>
        <p:nvSpPr>
          <p:cNvPr id="61445" name="Title 1"/>
          <p:cNvSpPr>
            <a:spLocks noChangeArrowheads="1"/>
          </p:cNvSpPr>
          <p:nvPr/>
        </p:nvSpPr>
        <p:spPr bwMode="auto">
          <a:xfrm>
            <a:off x="685800" y="228600"/>
            <a:ext cx="7467600" cy="609600"/>
          </a:xfrm>
          <a:prstGeom prst="rect">
            <a:avLst/>
          </a:prstGeom>
          <a:noFill/>
          <a:ln w="9525">
            <a:noFill/>
            <a:miter lim="800000"/>
            <a:headEnd/>
            <a:tailEnd/>
          </a:ln>
        </p:spPr>
        <p:txBody>
          <a:bodyPr anchor="b"/>
          <a:lstStyle/>
          <a:p>
            <a:pPr algn="ctr"/>
            <a:r>
              <a:rPr lang="en-US" sz="3200" b="1" dirty="0">
                <a:solidFill>
                  <a:schemeClr val="bg1"/>
                </a:solidFill>
                <a:ea typeface="华文新魏" pitchFamily="2" charset="-122"/>
              </a:rPr>
              <a:t>Cost Function Properties</a:t>
            </a:r>
            <a:endParaRPr lang="en-US" dirty="0">
              <a:solidFill>
                <a:schemeClr val="bg1"/>
              </a:solidFill>
            </a:endParaRPr>
          </a:p>
        </p:txBody>
      </p:sp>
      <p:pic>
        <p:nvPicPr>
          <p:cNvPr id="58373" name="Picture 4"/>
          <p:cNvPicPr>
            <a:picLocks noChangeAspect="1" noChangeArrowheads="1"/>
          </p:cNvPicPr>
          <p:nvPr/>
        </p:nvPicPr>
        <p:blipFill>
          <a:blip r:embed="rId3" cstate="print"/>
          <a:srcRect/>
          <a:stretch>
            <a:fillRect/>
          </a:stretch>
        </p:blipFill>
        <p:spPr bwMode="auto">
          <a:xfrm>
            <a:off x="5638800" y="1371600"/>
            <a:ext cx="2305050" cy="1871663"/>
          </a:xfrm>
          <a:prstGeom prst="rect">
            <a:avLst/>
          </a:prstGeom>
          <a:noFill/>
          <a:ln w="9525">
            <a:noFill/>
            <a:miter lim="800000"/>
            <a:headEnd/>
            <a:tailEnd/>
          </a:ln>
        </p:spPr>
      </p:pic>
      <p:sp>
        <p:nvSpPr>
          <p:cNvPr id="58374" name="TextBox 12"/>
          <p:cNvSpPr>
            <a:spLocks noChangeArrowheads="1"/>
          </p:cNvSpPr>
          <p:nvPr/>
        </p:nvSpPr>
        <p:spPr bwMode="auto">
          <a:xfrm>
            <a:off x="5715000" y="3514725"/>
            <a:ext cx="2303463" cy="523875"/>
          </a:xfrm>
          <a:prstGeom prst="rect">
            <a:avLst/>
          </a:prstGeom>
          <a:noFill/>
          <a:ln w="9525">
            <a:noFill/>
            <a:miter lim="800000"/>
            <a:headEnd/>
            <a:tailEnd/>
          </a:ln>
        </p:spPr>
        <p:txBody>
          <a:bodyPr>
            <a:spAutoFit/>
          </a:bodyPr>
          <a:lstStyle/>
          <a:p>
            <a:r>
              <a:rPr lang="en-US" sz="1400">
                <a:latin typeface="Century Schoolbook" pitchFamily="18" charset="0"/>
                <a:sym typeface="Century Schoolbook" pitchFamily="18" charset="0"/>
              </a:rPr>
              <a:t>False Positive, </a:t>
            </a:r>
            <a:r>
              <a:rPr lang="en-US" sz="1400" i="1">
                <a:latin typeface="Times New Roman" pitchFamily="18" charset="0"/>
                <a:sym typeface="Times New Roman" pitchFamily="18" charset="0"/>
              </a:rPr>
              <a:t>C</a:t>
            </a:r>
            <a:r>
              <a:rPr lang="en-US" sz="1400" i="1" baseline="-25000">
                <a:latin typeface="Times New Roman" pitchFamily="18" charset="0"/>
                <a:sym typeface="Times New Roman" pitchFamily="18" charset="0"/>
              </a:rPr>
              <a:t>N</a:t>
            </a:r>
            <a:r>
              <a:rPr lang="en-US" sz="1400" i="1">
                <a:latin typeface="Times New Roman" pitchFamily="18" charset="0"/>
                <a:sym typeface="Times New Roman" pitchFamily="18" charset="0"/>
              </a:rPr>
              <a:t>(f</a:t>
            </a:r>
            <a:r>
              <a:rPr lang="en-US" sz="1400" i="1" baseline="-25000">
                <a:latin typeface="Times New Roman" pitchFamily="18" charset="0"/>
                <a:sym typeface="Times New Roman" pitchFamily="18" charset="0"/>
              </a:rPr>
              <a:t> </a:t>
            </a:r>
            <a:r>
              <a:rPr lang="en-US" sz="1400" i="1">
                <a:latin typeface="Times New Roman" pitchFamily="18" charset="0"/>
                <a:sym typeface="Times New Roman" pitchFamily="18" charset="0"/>
              </a:rPr>
              <a:t>)=0, </a:t>
            </a:r>
            <a:r>
              <a:rPr lang="en-US" sz="1400">
                <a:latin typeface="Century Schoolbook" pitchFamily="18" charset="0"/>
                <a:sym typeface="Times New Roman" pitchFamily="18" charset="0"/>
              </a:rPr>
              <a:t>for</a:t>
            </a:r>
            <a:r>
              <a:rPr lang="en-US" sz="1400" i="1">
                <a:latin typeface="Times New Roman" pitchFamily="18" charset="0"/>
                <a:sym typeface="Times New Roman" pitchFamily="18" charset="0"/>
              </a:rPr>
              <a:t> h=1.</a:t>
            </a:r>
            <a:r>
              <a:rPr lang="en-US" sz="1400">
                <a:latin typeface="Century Schoolbook" pitchFamily="18" charset="0"/>
                <a:sym typeface="Century Schoolbook" pitchFamily="18" charset="0"/>
              </a:rPr>
              <a:t> </a:t>
            </a:r>
            <a:endParaRPr lang="en-US" altLang="en-US"/>
          </a:p>
        </p:txBody>
      </p:sp>
      <p:sp>
        <p:nvSpPr>
          <p:cNvPr id="61448" name="Rectangle 7"/>
          <p:cNvSpPr>
            <a:spLocks noChangeArrowheads="1"/>
          </p:cNvSpPr>
          <p:nvPr/>
        </p:nvSpPr>
        <p:spPr bwMode="auto">
          <a:xfrm>
            <a:off x="304800" y="1600200"/>
            <a:ext cx="5105400" cy="1123384"/>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4"/>
              </a:buBlip>
            </a:pPr>
            <a:r>
              <a:rPr lang="en-US" sz="2000" dirty="0" smtClean="0">
                <a:latin typeface="Century Schoolbook" pitchFamily="18" charset="0"/>
                <a:sym typeface="Century Schoolbook" pitchFamily="18" charset="0"/>
              </a:rPr>
              <a:t>For </a:t>
            </a:r>
            <a:r>
              <a:rPr lang="en-US" sz="2000" dirty="0">
                <a:latin typeface="Century Schoolbook" pitchFamily="18" charset="0"/>
                <a:sym typeface="Century Schoolbook" pitchFamily="18" charset="0"/>
              </a:rPr>
              <a:t>an exact embedding </a:t>
            </a:r>
            <a:r>
              <a:rPr lang="en-US" sz="2000" i="1" dirty="0">
                <a:latin typeface="Times New Roman" pitchFamily="18" charset="0"/>
                <a:sym typeface="Times New Roman" pitchFamily="18" charset="0"/>
              </a:rPr>
              <a:t>f</a:t>
            </a:r>
            <a:r>
              <a:rPr lang="en-US" sz="2000" i="1" baseline="-25000" dirty="0">
                <a:latin typeface="Times New Roman" pitchFamily="18" charset="0"/>
                <a:sym typeface="Times New Roman" pitchFamily="18" charset="0"/>
              </a:rPr>
              <a:t>e</a:t>
            </a:r>
            <a:r>
              <a:rPr lang="en-US" sz="2000" dirty="0">
                <a:latin typeface="Century Schoolbook" pitchFamily="18" charset="0"/>
                <a:sym typeface="Century Schoolbook" pitchFamily="18" charset="0"/>
              </a:rPr>
              <a:t>, </a:t>
            </a:r>
            <a:r>
              <a:rPr lang="en-US" sz="2000" i="1" dirty="0">
                <a:latin typeface="Times New Roman" pitchFamily="18" charset="0"/>
                <a:sym typeface="Times New Roman" pitchFamily="18" charset="0"/>
              </a:rPr>
              <a:t>C</a:t>
            </a:r>
            <a:r>
              <a:rPr lang="en-US" sz="2000" i="1" baseline="-25000" dirty="0">
                <a:latin typeface="Times New Roman" pitchFamily="18" charset="0"/>
                <a:sym typeface="Times New Roman" pitchFamily="18" charset="0"/>
              </a:rPr>
              <a:t>N</a:t>
            </a:r>
            <a:r>
              <a:rPr lang="en-US" sz="2000" i="1" dirty="0">
                <a:latin typeface="Times New Roman" pitchFamily="18" charset="0"/>
                <a:sym typeface="Times New Roman" pitchFamily="18" charset="0"/>
              </a:rPr>
              <a:t>(f</a:t>
            </a:r>
            <a:r>
              <a:rPr lang="en-US" sz="2000" i="1" baseline="-25000" dirty="0">
                <a:latin typeface="Times New Roman" pitchFamily="18" charset="0"/>
                <a:sym typeface="Times New Roman" pitchFamily="18" charset="0"/>
              </a:rPr>
              <a:t>e </a:t>
            </a:r>
            <a:r>
              <a:rPr lang="en-US" sz="2000" i="1" dirty="0">
                <a:latin typeface="Times New Roman" pitchFamily="18" charset="0"/>
                <a:sym typeface="Times New Roman" pitchFamily="18" charset="0"/>
              </a:rPr>
              <a:t>)=0</a:t>
            </a:r>
            <a:r>
              <a:rPr lang="en-US" sz="2000" dirty="0">
                <a:latin typeface="Century Schoolbook" pitchFamily="18" charset="0"/>
                <a:sym typeface="Century Schoolbook" pitchFamily="18" charset="0"/>
              </a:rPr>
              <a:t>.</a:t>
            </a:r>
            <a:endParaRPr lang="en-US" altLang="en-US" sz="2000" dirty="0">
              <a:latin typeface="Century Schoolbook" pitchFamily="18" charset="0"/>
              <a:sym typeface="Century Schoolbook" pitchFamily="18" charset="0"/>
            </a:endParaRPr>
          </a:p>
          <a:p>
            <a:pPr>
              <a:buFont typeface="Wingdings" pitchFamily="2" charset="2"/>
              <a:buChar char="v"/>
            </a:pPr>
            <a:endParaRPr lang="en-US" altLang="en-US" sz="1100" dirty="0">
              <a:latin typeface="Century Schoolbook" pitchFamily="18" charset="0"/>
              <a:sym typeface="Century Schoolbook" pitchFamily="18" charset="0"/>
            </a:endParaRPr>
          </a:p>
          <a:p>
            <a:endParaRPr lang="en-US" altLang="en-US" dirty="0">
              <a:latin typeface="Century Schoolbook" pitchFamily="18" charset="0"/>
              <a:sym typeface="Century Schoolbook" pitchFamily="18" charset="0"/>
            </a:endParaRPr>
          </a:p>
          <a:p>
            <a:pPr>
              <a:buFont typeface="Wingdings" pitchFamily="2" charset="2"/>
              <a:buChar char="v"/>
            </a:pPr>
            <a:endParaRPr lang="en-US" altLang="en-US" sz="1100" dirty="0">
              <a:latin typeface="Century Schoolbook" pitchFamily="18" charset="0"/>
              <a:sym typeface="Century Schoolbook" pitchFamily="18" charset="0"/>
            </a:endParaRPr>
          </a:p>
          <a:p>
            <a:pPr>
              <a:buFont typeface="Wingdings" pitchFamily="2" charset="2"/>
              <a:buChar char="v"/>
            </a:pPr>
            <a:endParaRPr lang="en-US" altLang="en-US" sz="900" dirty="0">
              <a:latin typeface="Century Schoolbook" pitchFamily="18" charset="0"/>
              <a:sym typeface="Century Schoolbook" pitchFamily="18" charset="0"/>
            </a:endParaRPr>
          </a:p>
        </p:txBody>
      </p:sp>
      <p:sp>
        <p:nvSpPr>
          <p:cNvPr id="58376" name="Rectangle 8"/>
          <p:cNvSpPr>
            <a:spLocks noChangeArrowheads="1"/>
          </p:cNvSpPr>
          <p:nvPr/>
        </p:nvSpPr>
        <p:spPr bwMode="auto">
          <a:xfrm>
            <a:off x="304800" y="2743200"/>
            <a:ext cx="4953000" cy="815608"/>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4"/>
              </a:buBlip>
            </a:pPr>
            <a:r>
              <a:rPr lang="en-US" sz="2000" dirty="0" smtClean="0">
                <a:latin typeface="Century Schoolbook" pitchFamily="18" charset="0"/>
                <a:sym typeface="Century Schoolbook" pitchFamily="18" charset="0"/>
              </a:rPr>
              <a:t>Neighborhood </a:t>
            </a:r>
            <a:r>
              <a:rPr lang="en-US" sz="2000" dirty="0">
                <a:latin typeface="Century Schoolbook" pitchFamily="18" charset="0"/>
                <a:sym typeface="Century Schoolbook" pitchFamily="18" charset="0"/>
              </a:rPr>
              <a:t>Based Cost Function can have False Positives.</a:t>
            </a:r>
            <a:endParaRPr lang="en-US" altLang="en-US" sz="2000" dirty="0">
              <a:latin typeface="Century Schoolbook" pitchFamily="18" charset="0"/>
              <a:sym typeface="Century Schoolbook" pitchFamily="18" charset="0"/>
            </a:endParaRPr>
          </a:p>
          <a:p>
            <a:pPr>
              <a:buFont typeface="Wingdings" pitchFamily="2" charset="2"/>
              <a:buChar char="v"/>
            </a:pPr>
            <a:endParaRPr lang="en-US" altLang="en-US" sz="1100" dirty="0">
              <a:latin typeface="Century Schoolbook" pitchFamily="18" charset="0"/>
              <a:sym typeface="Century Schoolbook" pitchFamily="18" charset="0"/>
            </a:endParaRPr>
          </a:p>
        </p:txBody>
      </p:sp>
      <p:sp>
        <p:nvSpPr>
          <p:cNvPr id="58377" name="Rectangle 9"/>
          <p:cNvSpPr>
            <a:spLocks noChangeArrowheads="1"/>
          </p:cNvSpPr>
          <p:nvPr/>
        </p:nvSpPr>
        <p:spPr bwMode="auto">
          <a:xfrm>
            <a:off x="228600" y="4267200"/>
            <a:ext cx="7696200" cy="923330"/>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4"/>
              </a:buBlip>
            </a:pPr>
            <a:r>
              <a:rPr lang="en-US" sz="2000" dirty="0" smtClean="0">
                <a:latin typeface="Century Schoolbook" pitchFamily="18" charset="0"/>
                <a:sym typeface="Century Schoolbook" pitchFamily="18" charset="0"/>
              </a:rPr>
              <a:t>Given </a:t>
            </a:r>
            <a:r>
              <a:rPr lang="en-US" sz="2000" dirty="0">
                <a:latin typeface="Century Schoolbook" pitchFamily="18" charset="0"/>
                <a:sym typeface="Century Schoolbook" pitchFamily="18" charset="0"/>
              </a:rPr>
              <a:t>a graph </a:t>
            </a:r>
            <a:r>
              <a:rPr lang="en-US" sz="2000" i="1" dirty="0">
                <a:latin typeface="Times New Roman" pitchFamily="18" charset="0"/>
                <a:sym typeface="Times New Roman" pitchFamily="18" charset="0"/>
              </a:rPr>
              <a:t>G</a:t>
            </a:r>
            <a:r>
              <a:rPr lang="en-US" sz="2000" dirty="0">
                <a:latin typeface="Century Schoolbook" pitchFamily="18" charset="0"/>
                <a:sym typeface="Century Schoolbook" pitchFamily="18" charset="0"/>
              </a:rPr>
              <a:t> and a query graph </a:t>
            </a:r>
            <a:r>
              <a:rPr lang="en-US" sz="2000" i="1" dirty="0">
                <a:latin typeface="Times New Roman" pitchFamily="18" charset="0"/>
                <a:sym typeface="Times New Roman" pitchFamily="18" charset="0"/>
              </a:rPr>
              <a:t>Q</a:t>
            </a:r>
            <a:r>
              <a:rPr lang="en-US" sz="2000" dirty="0">
                <a:latin typeface="Century Schoolbook" pitchFamily="18" charset="0"/>
                <a:sym typeface="Century Schoolbook" pitchFamily="18" charset="0"/>
              </a:rPr>
              <a:t>, if each of their nodes has a distinct label, for any inexact  embedding </a:t>
            </a:r>
            <a:r>
              <a:rPr lang="en-US" sz="2000" i="1" dirty="0">
                <a:latin typeface="Times New Roman" pitchFamily="18" charset="0"/>
                <a:sym typeface="Times New Roman" pitchFamily="18" charset="0"/>
              </a:rPr>
              <a:t>f</a:t>
            </a:r>
            <a:r>
              <a:rPr lang="en-US" sz="2000" dirty="0">
                <a:latin typeface="Century Schoolbook" pitchFamily="18" charset="0"/>
                <a:sym typeface="Century Schoolbook" pitchFamily="18" charset="0"/>
              </a:rPr>
              <a:t>, </a:t>
            </a:r>
            <a:r>
              <a:rPr lang="en-US" sz="2000" i="1" dirty="0">
                <a:latin typeface="Times New Roman" pitchFamily="18" charset="0"/>
                <a:sym typeface="Times New Roman" pitchFamily="18" charset="0"/>
              </a:rPr>
              <a:t>C</a:t>
            </a:r>
            <a:r>
              <a:rPr lang="en-US" sz="2000" i="1" baseline="-25000" dirty="0">
                <a:latin typeface="Times New Roman" pitchFamily="18" charset="0"/>
                <a:sym typeface="Times New Roman" pitchFamily="18" charset="0"/>
              </a:rPr>
              <a:t>N</a:t>
            </a:r>
            <a:r>
              <a:rPr lang="en-US" sz="2000" i="1" dirty="0">
                <a:latin typeface="Times New Roman" pitchFamily="18" charset="0"/>
                <a:sym typeface="Times New Roman" pitchFamily="18" charset="0"/>
              </a:rPr>
              <a:t>(f</a:t>
            </a:r>
            <a:r>
              <a:rPr lang="en-US" sz="2000" i="1" baseline="-25000" dirty="0">
                <a:latin typeface="Times New Roman" pitchFamily="18" charset="0"/>
                <a:sym typeface="Times New Roman" pitchFamily="18" charset="0"/>
              </a:rPr>
              <a:t> </a:t>
            </a:r>
            <a:r>
              <a:rPr lang="en-US" sz="2000" i="1" dirty="0">
                <a:latin typeface="Times New Roman" pitchFamily="18" charset="0"/>
                <a:sym typeface="Times New Roman" pitchFamily="18" charset="0"/>
              </a:rPr>
              <a:t>)&gt;0, </a:t>
            </a:r>
            <a:r>
              <a:rPr lang="en-US" sz="2000" dirty="0">
                <a:sym typeface="Times New Roman" pitchFamily="18" charset="0"/>
              </a:rPr>
              <a:t>for all </a:t>
            </a:r>
            <a:r>
              <a:rPr lang="en-US" sz="2000" i="1" dirty="0">
                <a:latin typeface="Times New Roman" pitchFamily="18" charset="0"/>
                <a:sym typeface="Times New Roman" pitchFamily="18" charset="0"/>
              </a:rPr>
              <a:t>h&gt;0, </a:t>
            </a:r>
            <a:r>
              <a:rPr lang="en-US" altLang="en-US" sz="2000" i="1" dirty="0">
                <a:latin typeface="Times New Roman" pitchFamily="18" charset="0"/>
                <a:sym typeface="Times New Roman" pitchFamily="18" charset="0"/>
              </a:rPr>
              <a:t>α</a:t>
            </a:r>
            <a:r>
              <a:rPr lang="en-US" sz="2000" i="1" dirty="0">
                <a:latin typeface="Times New Roman" pitchFamily="18" charset="0"/>
                <a:sym typeface="Times New Roman" pitchFamily="18" charset="0"/>
              </a:rPr>
              <a:t> &gt; 0.</a:t>
            </a:r>
            <a:endParaRPr lang="en-US" dirty="0"/>
          </a:p>
        </p:txBody>
      </p:sp>
      <p:sp>
        <p:nvSpPr>
          <p:cNvPr id="61451" name="AutoShape 10"/>
          <p:cNvSpPr>
            <a:spLocks noChangeArrowheads="1"/>
          </p:cNvSpPr>
          <p:nvPr/>
        </p:nvSpPr>
        <p:spPr bwMode="auto">
          <a:xfrm>
            <a:off x="304800" y="1066800"/>
            <a:ext cx="28194000" cy="3052763"/>
          </a:xfrm>
          <a:prstGeom prst="rect">
            <a:avLst/>
          </a:prstGeom>
          <a:noFill/>
          <a:ln w="9525">
            <a:noFill/>
            <a:miter lim="800000"/>
            <a:headEnd/>
            <a:tailEnd/>
          </a:ln>
        </p:spPr>
        <p:txBody>
          <a:bodyPr/>
          <a:lstStyle/>
          <a:p>
            <a:endParaRPr lang="en-US"/>
          </a:p>
        </p:txBody>
      </p:sp>
      <p:pic>
        <p:nvPicPr>
          <p:cNvPr id="12"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p:cBhvr>
                                        <p:cTn id="7" dur="500"/>
                                        <p:tgtEl>
                                          <p:spTgt spid="58376"/>
                                        </p:tgtEl>
                                      </p:cBhvr>
                                    </p:animEffect>
                                  </p:childTnLst>
                                </p:cTn>
                              </p:par>
                              <p:par>
                                <p:cTn id="8" presetID="3" presetClass="entr" presetSubtype="10" fill="hold" nodeType="withEffect">
                                  <p:stCondLst>
                                    <p:cond delay="0"/>
                                  </p:stCondLst>
                                  <p:childTnLst>
                                    <p:set>
                                      <p:cBhvr>
                                        <p:cTn id="9" dur="1" fill="hold">
                                          <p:stCondLst>
                                            <p:cond delay="0"/>
                                          </p:stCondLst>
                                        </p:cTn>
                                        <p:tgtEl>
                                          <p:spTgt spid="58373"/>
                                        </p:tgtEl>
                                        <p:attrNameLst>
                                          <p:attrName>style.visibility</p:attrName>
                                        </p:attrNameLst>
                                      </p:cBhvr>
                                      <p:to>
                                        <p:strVal val="visible"/>
                                      </p:to>
                                    </p:set>
                                    <p:animEffect>
                                      <p:cBhvr>
                                        <p:cTn id="10" dur="500"/>
                                        <p:tgtEl>
                                          <p:spTgt spid="583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8374"/>
                                        </p:tgtEl>
                                        <p:attrNameLst>
                                          <p:attrName>style.visibility</p:attrName>
                                        </p:attrNameLst>
                                      </p:cBhvr>
                                      <p:to>
                                        <p:strVal val="visible"/>
                                      </p:to>
                                    </p:set>
                                    <p:animEffect>
                                      <p:cBhvr>
                                        <p:cTn id="13" dur="500"/>
                                        <p:tgtEl>
                                          <p:spTgt spid="5837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7"/>
                                        </p:tgtEl>
                                        <p:attrNameLst>
                                          <p:attrName>style.visibility</p:attrName>
                                        </p:attrNameLst>
                                      </p:cBhvr>
                                      <p:to>
                                        <p:strVal val="visible"/>
                                      </p:to>
                                    </p:set>
                                    <p:animEffect>
                                      <p:cBhvr>
                                        <p:cTn id="18"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bldLvl="0" autoUpdateAnimBg="0"/>
      <p:bldP spid="58376" grpId="0" bldLvl="0" autoUpdateAnimBg="0"/>
      <p:bldP spid="58377" grpId="0"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0"/>
          </p:nvPr>
        </p:nvSpPr>
        <p:spPr>
          <a:noFill/>
        </p:spPr>
        <p:txBody>
          <a:bodyPr/>
          <a:lstStyle/>
          <a:p>
            <a:fld id="{B7068082-DAF1-4698-9010-7C333D622D01}" type="slidenum">
              <a:rPr lang="en-US" altLang="en-US" smtClean="0">
                <a:solidFill>
                  <a:schemeClr val="tx1"/>
                </a:solidFill>
              </a:rPr>
              <a:pPr/>
              <a:t>45</a:t>
            </a:fld>
            <a:endParaRPr lang="en-US" sz="1800" b="0" dirty="0" smtClean="0">
              <a:solidFill>
                <a:schemeClr val="tx1"/>
              </a:solidFill>
            </a:endParaRPr>
          </a:p>
        </p:txBody>
      </p:sp>
      <p:sp>
        <p:nvSpPr>
          <p:cNvPr id="62469" name="Title 1"/>
          <p:cNvSpPr>
            <a:spLocks noChangeArrowheads="1"/>
          </p:cNvSpPr>
          <p:nvPr/>
        </p:nvSpPr>
        <p:spPr bwMode="auto">
          <a:xfrm>
            <a:off x="685800" y="228600"/>
            <a:ext cx="7467600" cy="609600"/>
          </a:xfrm>
          <a:prstGeom prst="rect">
            <a:avLst/>
          </a:prstGeom>
          <a:noFill/>
          <a:ln w="9525">
            <a:noFill/>
            <a:miter lim="800000"/>
            <a:headEnd/>
            <a:tailEnd/>
          </a:ln>
        </p:spPr>
        <p:txBody>
          <a:bodyPr anchor="b"/>
          <a:lstStyle/>
          <a:p>
            <a:pPr algn="ctr"/>
            <a:r>
              <a:rPr lang="en-US" sz="3200" b="1" dirty="0">
                <a:solidFill>
                  <a:schemeClr val="bg1"/>
                </a:solidFill>
                <a:ea typeface="华文新魏" pitchFamily="2" charset="-122"/>
              </a:rPr>
              <a:t>Cost Function Properties</a:t>
            </a:r>
            <a:endParaRPr lang="en-US" dirty="0">
              <a:solidFill>
                <a:schemeClr val="bg1"/>
              </a:solidFill>
            </a:endParaRPr>
          </a:p>
        </p:txBody>
      </p:sp>
      <p:sp>
        <p:nvSpPr>
          <p:cNvPr id="62470" name="Content Placeholder 2"/>
          <p:cNvSpPr>
            <a:spLocks noGrp="1" noChangeArrowheads="1"/>
          </p:cNvSpPr>
          <p:nvPr>
            <p:ph sz="quarter" idx="1"/>
          </p:nvPr>
        </p:nvSpPr>
        <p:spPr>
          <a:xfrm>
            <a:off x="533400" y="1447800"/>
            <a:ext cx="7924800" cy="990600"/>
          </a:xfrm>
        </p:spPr>
        <p:txBody>
          <a:bodyPr/>
          <a:lstStyle/>
          <a:p>
            <a:pPr marL="396875" lvl="0" indent="-396875" algn="just" defTabSz="914363">
              <a:lnSpc>
                <a:spcPct val="90000"/>
              </a:lnSpc>
              <a:buBlip>
                <a:blip r:embed="rId2"/>
              </a:buBlip>
            </a:pPr>
            <a:r>
              <a:rPr lang="en-US" altLang="zh-CN" sz="2000" dirty="0" smtClean="0"/>
              <a:t>Neighborhood Based Top-</a:t>
            </a:r>
            <a:r>
              <a:rPr lang="en-US" altLang="zh-CN" sz="2000" i="1" dirty="0" smtClean="0">
                <a:latin typeface="Times New Roman" pitchFamily="18" charset="0"/>
                <a:sym typeface="Times New Roman" pitchFamily="18" charset="0"/>
              </a:rPr>
              <a:t>k</a:t>
            </a:r>
            <a:r>
              <a:rPr lang="en-US" altLang="zh-CN" sz="2000" dirty="0" smtClean="0"/>
              <a:t> Similarity Search is NP-hard.</a:t>
            </a:r>
          </a:p>
          <a:p>
            <a:pPr marL="274638" indent="-274638" algn="l" eaLnBrk="1" hangingPunct="1">
              <a:buFont typeface="Wingdings" pitchFamily="2" charset="2"/>
              <a:buChar char="v"/>
            </a:pPr>
            <a:endParaRPr lang="en-US" altLang="zh-CN" sz="1000" dirty="0" smtClean="0"/>
          </a:p>
          <a:p>
            <a:pPr marL="274638" indent="-274638" algn="l" eaLnBrk="1" hangingPunct="1"/>
            <a:endParaRPr lang="en-US" altLang="zh-CN" sz="2200" dirty="0" smtClean="0"/>
          </a:p>
        </p:txBody>
      </p:sp>
      <p:sp>
        <p:nvSpPr>
          <p:cNvPr id="59398" name="Rectangle 7"/>
          <p:cNvSpPr>
            <a:spLocks noChangeArrowheads="1"/>
          </p:cNvSpPr>
          <p:nvPr/>
        </p:nvSpPr>
        <p:spPr bwMode="auto">
          <a:xfrm>
            <a:off x="533400" y="3048000"/>
            <a:ext cx="7543800" cy="923330"/>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2"/>
              </a:buBlip>
            </a:pPr>
            <a:r>
              <a:rPr lang="en-US" sz="2000" dirty="0" smtClean="0">
                <a:latin typeface="+mj-lt"/>
                <a:sym typeface="Century Schoolbook" pitchFamily="18" charset="0"/>
              </a:rPr>
              <a:t>Given </a:t>
            </a:r>
            <a:r>
              <a:rPr lang="en-US" sz="2000" dirty="0">
                <a:latin typeface="+mj-lt"/>
                <a:sym typeface="Century Schoolbook" pitchFamily="18" charset="0"/>
              </a:rPr>
              <a:t>two graphs </a:t>
            </a:r>
            <a:r>
              <a:rPr lang="en-US" sz="2000" i="1" dirty="0">
                <a:latin typeface="+mj-lt"/>
                <a:sym typeface="Times New Roman" pitchFamily="18" charset="0"/>
              </a:rPr>
              <a:t>Q</a:t>
            </a:r>
            <a:r>
              <a:rPr lang="en-US" sz="2000" dirty="0">
                <a:latin typeface="+mj-lt"/>
                <a:sym typeface="Century Schoolbook" pitchFamily="18" charset="0"/>
              </a:rPr>
              <a:t> and </a:t>
            </a:r>
            <a:r>
              <a:rPr lang="en-US" sz="2000" i="1" dirty="0">
                <a:latin typeface="+mj-lt"/>
                <a:sym typeface="Times New Roman" pitchFamily="18" charset="0"/>
              </a:rPr>
              <a:t>G</a:t>
            </a:r>
            <a:r>
              <a:rPr lang="en-US" sz="2000" dirty="0">
                <a:latin typeface="+mj-lt"/>
                <a:sym typeface="Century Schoolbook" pitchFamily="18" charset="0"/>
              </a:rPr>
              <a:t> of same number of nodes, it can be determined in polynomial time if </a:t>
            </a:r>
            <a:r>
              <a:rPr lang="en-US" sz="2000" i="1" dirty="0">
                <a:latin typeface="+mj-lt"/>
                <a:sym typeface="Times New Roman" pitchFamily="18" charset="0"/>
              </a:rPr>
              <a:t>G</a:t>
            </a:r>
            <a:r>
              <a:rPr lang="en-US" sz="2000" dirty="0">
                <a:latin typeface="+mj-lt"/>
                <a:sym typeface="Century Schoolbook" pitchFamily="18" charset="0"/>
              </a:rPr>
              <a:t> itself is an embedding </a:t>
            </a:r>
            <a:r>
              <a:rPr lang="en-US" sz="2000" i="1" dirty="0">
                <a:latin typeface="+mj-lt"/>
                <a:sym typeface="Times New Roman" pitchFamily="18" charset="0"/>
              </a:rPr>
              <a:t>f</a:t>
            </a:r>
            <a:r>
              <a:rPr lang="en-US" sz="2000" dirty="0">
                <a:latin typeface="+mj-lt"/>
                <a:sym typeface="Century Schoolbook" pitchFamily="18" charset="0"/>
              </a:rPr>
              <a:t> of </a:t>
            </a:r>
            <a:r>
              <a:rPr lang="en-US" sz="2000" i="1" dirty="0">
                <a:latin typeface="+mj-lt"/>
                <a:sym typeface="Times New Roman" pitchFamily="18" charset="0"/>
              </a:rPr>
              <a:t>Q</a:t>
            </a:r>
            <a:r>
              <a:rPr lang="en-US" sz="2000" dirty="0">
                <a:latin typeface="+mj-lt"/>
                <a:sym typeface="Century Schoolbook" pitchFamily="18" charset="0"/>
              </a:rPr>
              <a:t> with </a:t>
            </a:r>
            <a:r>
              <a:rPr lang="en-US" sz="2000" i="1" dirty="0">
                <a:latin typeface="+mj-lt"/>
                <a:sym typeface="Times New Roman" pitchFamily="18" charset="0"/>
              </a:rPr>
              <a:t>C</a:t>
            </a:r>
            <a:r>
              <a:rPr lang="en-US" sz="2000" i="1" baseline="-25000" dirty="0">
                <a:latin typeface="+mj-lt"/>
                <a:sym typeface="Times New Roman" pitchFamily="18" charset="0"/>
              </a:rPr>
              <a:t>N</a:t>
            </a:r>
            <a:r>
              <a:rPr lang="en-US" sz="2000" i="1" dirty="0">
                <a:latin typeface="+mj-lt"/>
                <a:sym typeface="Times New Roman" pitchFamily="18" charset="0"/>
              </a:rPr>
              <a:t>(f</a:t>
            </a:r>
            <a:r>
              <a:rPr lang="en-US" sz="2000" i="1" baseline="-25000" dirty="0">
                <a:latin typeface="+mj-lt"/>
                <a:sym typeface="Times New Roman" pitchFamily="18" charset="0"/>
              </a:rPr>
              <a:t> </a:t>
            </a:r>
            <a:r>
              <a:rPr lang="en-US" sz="2000" i="1" dirty="0">
                <a:latin typeface="+mj-lt"/>
                <a:sym typeface="Times New Roman" pitchFamily="18" charset="0"/>
              </a:rPr>
              <a:t>)=0</a:t>
            </a:r>
            <a:r>
              <a:rPr lang="en-US" sz="2000" dirty="0">
                <a:latin typeface="+mj-lt"/>
                <a:sym typeface="Century Schoolbook" pitchFamily="18" charset="0"/>
              </a:rPr>
              <a:t>.</a:t>
            </a:r>
            <a:endParaRPr lang="en-US" dirty="0">
              <a:latin typeface="+mj-lt"/>
            </a:endParaRPr>
          </a:p>
        </p:txBody>
      </p:sp>
      <p:sp>
        <p:nvSpPr>
          <p:cNvPr id="62472" name="AutoShape 7"/>
          <p:cNvSpPr>
            <a:spLocks noChangeArrowheads="1"/>
          </p:cNvSpPr>
          <p:nvPr/>
        </p:nvSpPr>
        <p:spPr bwMode="auto">
          <a:xfrm>
            <a:off x="304800" y="1066800"/>
            <a:ext cx="28194000" cy="3052763"/>
          </a:xfrm>
          <a:prstGeom prst="rect">
            <a:avLst/>
          </a:prstGeom>
          <a:noFill/>
          <a:ln w="9525">
            <a:noFill/>
            <a:miter lim="800000"/>
            <a:headEnd/>
            <a:tailEnd/>
          </a:ln>
        </p:spPr>
        <p:txBody>
          <a:bodyPr/>
          <a:lstStyle/>
          <a:p>
            <a:endParaRPr lang="en-US"/>
          </a:p>
        </p:txBody>
      </p:sp>
      <p:pic>
        <p:nvPicPr>
          <p:cNvPr id="9"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p:cBhvr>
                                        <p:cTn id="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ldLvl="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0"/>
          </p:nvPr>
        </p:nvSpPr>
        <p:spPr>
          <a:noFill/>
        </p:spPr>
        <p:txBody>
          <a:bodyPr/>
          <a:lstStyle/>
          <a:p>
            <a:fld id="{F13056A3-8959-4186-A09F-CCA73635208D}" type="slidenum">
              <a:rPr lang="en-US" altLang="en-US" smtClean="0">
                <a:solidFill>
                  <a:schemeClr val="tx1"/>
                </a:solidFill>
              </a:rPr>
              <a:pPr/>
              <a:t>46</a:t>
            </a:fld>
            <a:endParaRPr lang="en-US" sz="1800" b="0" dirty="0" smtClean="0">
              <a:solidFill>
                <a:schemeClr val="tx1"/>
              </a:solidFill>
            </a:endParaRPr>
          </a:p>
        </p:txBody>
      </p:sp>
      <p:sp>
        <p:nvSpPr>
          <p:cNvPr id="63493" name="Title 1"/>
          <p:cNvSpPr>
            <a:spLocks noChangeArrowheads="1"/>
          </p:cNvSpPr>
          <p:nvPr/>
        </p:nvSpPr>
        <p:spPr bwMode="auto">
          <a:xfrm>
            <a:off x="838200" y="0"/>
            <a:ext cx="7467600" cy="609600"/>
          </a:xfrm>
          <a:prstGeom prst="rect">
            <a:avLst/>
          </a:prstGeom>
          <a:noFill/>
          <a:ln w="9525">
            <a:noFill/>
            <a:miter lim="800000"/>
            <a:headEnd/>
            <a:tailEnd/>
          </a:ln>
        </p:spPr>
        <p:txBody>
          <a:bodyPr anchor="b"/>
          <a:lstStyle/>
          <a:p>
            <a:pPr algn="ctr"/>
            <a:r>
              <a:rPr lang="en-US" sz="3000" b="1" dirty="0">
                <a:solidFill>
                  <a:schemeClr val="bg1"/>
                </a:solidFill>
                <a:latin typeface="Century Schoolbook" pitchFamily="18" charset="0"/>
                <a:sym typeface="Century Schoolbook" pitchFamily="18" charset="0"/>
              </a:rPr>
              <a:t>Search Algorithm</a:t>
            </a:r>
            <a:endParaRPr lang="en-US" dirty="0">
              <a:solidFill>
                <a:schemeClr val="bg1"/>
              </a:solidFill>
            </a:endParaRPr>
          </a:p>
        </p:txBody>
      </p:sp>
      <p:sp>
        <p:nvSpPr>
          <p:cNvPr id="63494" name="TextBox 8"/>
          <p:cNvSpPr>
            <a:spLocks noChangeArrowheads="1"/>
          </p:cNvSpPr>
          <p:nvPr/>
        </p:nvSpPr>
        <p:spPr bwMode="auto">
          <a:xfrm>
            <a:off x="228600" y="1235075"/>
            <a:ext cx="5181600" cy="4647426"/>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3"/>
              </a:buBlip>
            </a:pPr>
            <a:r>
              <a:rPr lang="en-US" sz="2000" b="1" dirty="0" smtClean="0">
                <a:latin typeface="Century Schoolbook" pitchFamily="18" charset="0"/>
                <a:sym typeface="Century Schoolbook" pitchFamily="18" charset="0"/>
              </a:rPr>
              <a:t>Step </a:t>
            </a:r>
            <a:r>
              <a:rPr lang="en-US" sz="2000" b="1" dirty="0">
                <a:latin typeface="Century Schoolbook" pitchFamily="18" charset="0"/>
                <a:sym typeface="Century Schoolbook" pitchFamily="18" charset="0"/>
              </a:rPr>
              <a:t>1:</a:t>
            </a:r>
            <a:r>
              <a:rPr lang="en-US" sz="2000" dirty="0">
                <a:latin typeface="Century Schoolbook" pitchFamily="18" charset="0"/>
                <a:sym typeface="Century Schoolbook" pitchFamily="18" charset="0"/>
              </a:rPr>
              <a:t> Match a node </a:t>
            </a:r>
            <a:r>
              <a:rPr lang="en-US" sz="2000" i="1" dirty="0">
                <a:latin typeface="Times New Roman" pitchFamily="18" charset="0"/>
                <a:sym typeface="Times New Roman" pitchFamily="18" charset="0"/>
              </a:rPr>
              <a:t>u</a:t>
            </a:r>
            <a:r>
              <a:rPr lang="en-US" sz="2000" dirty="0">
                <a:latin typeface="Century Schoolbook" pitchFamily="18" charset="0"/>
                <a:sym typeface="Century Schoolbook" pitchFamily="18" charset="0"/>
              </a:rPr>
              <a:t> of target graph </a:t>
            </a:r>
            <a:r>
              <a:rPr lang="en-US" sz="2000" i="1" dirty="0">
                <a:latin typeface="Times New Roman" pitchFamily="18" charset="0"/>
                <a:sym typeface="Times New Roman" pitchFamily="18" charset="0"/>
              </a:rPr>
              <a:t>G</a:t>
            </a:r>
            <a:r>
              <a:rPr lang="en-US" sz="2000" dirty="0">
                <a:latin typeface="Century Schoolbook" pitchFamily="18" charset="0"/>
                <a:sym typeface="Century Schoolbook" pitchFamily="18" charset="0"/>
              </a:rPr>
              <a:t> with some node </a:t>
            </a:r>
            <a:r>
              <a:rPr lang="en-US" sz="2000" i="1" dirty="0">
                <a:latin typeface="Times New Roman" pitchFamily="18" charset="0"/>
                <a:sym typeface="Times New Roman" pitchFamily="18" charset="0"/>
              </a:rPr>
              <a:t>v</a:t>
            </a:r>
            <a:r>
              <a:rPr lang="en-US" sz="2000" dirty="0">
                <a:latin typeface="Century Schoolbook" pitchFamily="18" charset="0"/>
                <a:sym typeface="Century Schoolbook" pitchFamily="18" charset="0"/>
              </a:rPr>
              <a:t> of query graph </a:t>
            </a:r>
            <a:r>
              <a:rPr lang="en-US" sz="2000" i="1" dirty="0">
                <a:latin typeface="Times New Roman" pitchFamily="18" charset="0"/>
                <a:sym typeface="Times New Roman" pitchFamily="18" charset="0"/>
              </a:rPr>
              <a:t>Q</a:t>
            </a:r>
            <a:r>
              <a:rPr lang="en-US" sz="2000" dirty="0">
                <a:latin typeface="Century Schoolbook" pitchFamily="18" charset="0"/>
                <a:sym typeface="Century Schoolbook" pitchFamily="18" charset="0"/>
              </a:rPr>
              <a:t>, if </a:t>
            </a:r>
            <a:r>
              <a:rPr lang="en-US" sz="2000" i="1" dirty="0">
                <a:latin typeface="Times New Roman" pitchFamily="18" charset="0"/>
                <a:sym typeface="Times New Roman" pitchFamily="18" charset="0"/>
              </a:rPr>
              <a:t>L(v)</a:t>
            </a:r>
            <a:r>
              <a:rPr lang="en-US" sz="2000" dirty="0">
                <a:latin typeface="Century Schoolbook" pitchFamily="18" charset="0"/>
                <a:sym typeface="Century Schoolbook" pitchFamily="18" charset="0"/>
              </a:rPr>
              <a:t> ⊆ </a:t>
            </a:r>
            <a:r>
              <a:rPr lang="en-US" sz="2000" i="1" dirty="0">
                <a:latin typeface="Times New Roman" pitchFamily="18" charset="0"/>
                <a:sym typeface="Times New Roman" pitchFamily="18" charset="0"/>
              </a:rPr>
              <a:t>L(u)</a:t>
            </a:r>
            <a:r>
              <a:rPr lang="en-US" sz="2000" dirty="0">
                <a:latin typeface="Century Schoolbook" pitchFamily="18" charset="0"/>
                <a:sym typeface="Century Schoolbook" pitchFamily="18" charset="0"/>
              </a:rPr>
              <a:t> and </a:t>
            </a:r>
            <a:r>
              <a:rPr lang="en-US" sz="2000" i="1" dirty="0">
                <a:latin typeface="Times New Roman" pitchFamily="18" charset="0"/>
                <a:sym typeface="Times New Roman" pitchFamily="18" charset="0"/>
              </a:rPr>
              <a:t>cost(</a:t>
            </a:r>
            <a:r>
              <a:rPr lang="en-US" sz="2000" i="1" dirty="0" err="1">
                <a:latin typeface="Times New Roman" pitchFamily="18" charset="0"/>
                <a:sym typeface="Times New Roman" pitchFamily="18" charset="0"/>
              </a:rPr>
              <a:t>u,v</a:t>
            </a:r>
            <a:r>
              <a:rPr lang="en-US" sz="2000" i="1" dirty="0">
                <a:latin typeface="Times New Roman" pitchFamily="18" charset="0"/>
                <a:sym typeface="Times New Roman" pitchFamily="18" charset="0"/>
              </a:rPr>
              <a:t>)</a:t>
            </a:r>
            <a:r>
              <a:rPr lang="en-US" sz="2000" dirty="0">
                <a:latin typeface="Century Schoolbook" pitchFamily="18" charset="0"/>
                <a:sym typeface="Century Schoolbook" pitchFamily="18" charset="0"/>
              </a:rPr>
              <a:t> is less than a predefined cost threshold </a:t>
            </a:r>
            <a:r>
              <a:rPr lang="en-US" altLang="en-US" sz="2000" dirty="0">
                <a:latin typeface="Century Schoolbook" pitchFamily="18" charset="0"/>
                <a:ea typeface="MS PMincho" pitchFamily="18" charset="-128"/>
                <a:sym typeface="MS PMincho" pitchFamily="18" charset="-128"/>
              </a:rPr>
              <a:t>ε</a:t>
            </a:r>
            <a:r>
              <a:rPr lang="en-US" sz="2000" dirty="0" smtClean="0">
                <a:latin typeface="Century Schoolbook" pitchFamily="18" charset="0"/>
                <a:sym typeface="Century Schoolbook" pitchFamily="18" charset="0"/>
              </a:rPr>
              <a:t>. </a:t>
            </a:r>
          </a:p>
          <a:p>
            <a:pPr marL="396875" lvl="0" indent="-396875" algn="just" defTabSz="914363">
              <a:lnSpc>
                <a:spcPct val="90000"/>
              </a:lnSpc>
              <a:spcBef>
                <a:spcPct val="20000"/>
              </a:spcBef>
              <a:buBlip>
                <a:blip r:embed="rId3"/>
              </a:buBlip>
            </a:pPr>
            <a:endParaRPr lang="en-US" sz="2000" b="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endParaRPr lang="en-US" sz="2000" b="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r>
              <a:rPr lang="en-US" sz="2000" b="1" dirty="0" smtClean="0">
                <a:latin typeface="Century Schoolbook" pitchFamily="18" charset="0"/>
                <a:sym typeface="Century Schoolbook" pitchFamily="18" charset="0"/>
              </a:rPr>
              <a:t>Step </a:t>
            </a:r>
            <a:r>
              <a:rPr lang="en-US" sz="2000" b="1" dirty="0">
                <a:latin typeface="Century Schoolbook" pitchFamily="18" charset="0"/>
                <a:sym typeface="Century Schoolbook" pitchFamily="18" charset="0"/>
              </a:rPr>
              <a:t>2:</a:t>
            </a:r>
            <a:r>
              <a:rPr lang="en-US" sz="2000" dirty="0">
                <a:latin typeface="Century Schoolbook" pitchFamily="18" charset="0"/>
                <a:sym typeface="Century Schoolbook" pitchFamily="18" charset="0"/>
              </a:rPr>
              <a:t> Discard the labels of the unmatched nodes in the target graph. </a:t>
            </a:r>
            <a:endParaRPr lang="en-US" sz="2000"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endParaRPr lang="en-US" sz="2000" b="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endParaRPr lang="en-US" sz="2000" b="1"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r>
              <a:rPr lang="en-US" sz="2000" b="1" dirty="0" smtClean="0">
                <a:latin typeface="Century Schoolbook" pitchFamily="18" charset="0"/>
                <a:sym typeface="Century Schoolbook" pitchFamily="18" charset="0"/>
              </a:rPr>
              <a:t>Step </a:t>
            </a:r>
            <a:r>
              <a:rPr lang="en-US" sz="2000" b="1" dirty="0">
                <a:latin typeface="Century Schoolbook" pitchFamily="18" charset="0"/>
                <a:sym typeface="Century Schoolbook" pitchFamily="18" charset="0"/>
              </a:rPr>
              <a:t>3:</a:t>
            </a:r>
            <a:r>
              <a:rPr lang="en-US" sz="2000" dirty="0">
                <a:latin typeface="Century Schoolbook" pitchFamily="18" charset="0"/>
                <a:sym typeface="Century Schoolbook" pitchFamily="18" charset="0"/>
              </a:rPr>
              <a:t> Propagate the labels only among the matched nodes from the previous step. Repeat steps 1 and 2 until no node can be discarded further.  </a:t>
            </a:r>
            <a:endParaRPr lang="en-US" altLang="en-US" sz="2000" dirty="0">
              <a:latin typeface="Century Schoolbook" pitchFamily="18" charset="0"/>
              <a:sym typeface="Century Schoolbook" pitchFamily="18" charset="0"/>
            </a:endParaRPr>
          </a:p>
          <a:p>
            <a:endParaRPr lang="en-US" altLang="en-US" sz="2000" dirty="0">
              <a:latin typeface="Century Schoolbook" pitchFamily="18" charset="0"/>
              <a:sym typeface="Century Schoolbook" pitchFamily="18" charset="0"/>
            </a:endParaRPr>
          </a:p>
        </p:txBody>
      </p:sp>
      <p:sp>
        <p:nvSpPr>
          <p:cNvPr id="60422" name="Oval 15"/>
          <p:cNvSpPr>
            <a:spLocks noChangeArrowheads="1"/>
          </p:cNvSpPr>
          <p:nvPr/>
        </p:nvSpPr>
        <p:spPr bwMode="auto">
          <a:xfrm>
            <a:off x="6705600" y="2460625"/>
            <a:ext cx="144462"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0423" name="Oval 9"/>
          <p:cNvSpPr>
            <a:spLocks noChangeArrowheads="1"/>
          </p:cNvSpPr>
          <p:nvPr/>
        </p:nvSpPr>
        <p:spPr bwMode="auto">
          <a:xfrm>
            <a:off x="7137400" y="2460625"/>
            <a:ext cx="144462" cy="144462"/>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497" name="Oval 18"/>
          <p:cNvSpPr>
            <a:spLocks noChangeArrowheads="1"/>
          </p:cNvSpPr>
          <p:nvPr/>
        </p:nvSpPr>
        <p:spPr bwMode="auto">
          <a:xfrm>
            <a:off x="6705600" y="2820987"/>
            <a:ext cx="144462" cy="144463"/>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498" name="Oval 19"/>
          <p:cNvSpPr>
            <a:spLocks noChangeArrowheads="1"/>
          </p:cNvSpPr>
          <p:nvPr/>
        </p:nvSpPr>
        <p:spPr bwMode="auto">
          <a:xfrm>
            <a:off x="6992937" y="2965450"/>
            <a:ext cx="144463"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499" name="Oval 20"/>
          <p:cNvSpPr>
            <a:spLocks noChangeArrowheads="1"/>
          </p:cNvSpPr>
          <p:nvPr/>
        </p:nvSpPr>
        <p:spPr bwMode="auto">
          <a:xfrm>
            <a:off x="6418262" y="3036887"/>
            <a:ext cx="142875" cy="144463"/>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500" name="Oval 21"/>
          <p:cNvSpPr>
            <a:spLocks noChangeArrowheads="1"/>
          </p:cNvSpPr>
          <p:nvPr/>
        </p:nvSpPr>
        <p:spPr bwMode="auto">
          <a:xfrm>
            <a:off x="6777037" y="3325812"/>
            <a:ext cx="144463" cy="142875"/>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cxnSp>
        <p:nvCxnSpPr>
          <p:cNvPr id="63501" name="Straight Connector 14"/>
          <p:cNvCxnSpPr>
            <a:cxnSpLocks noChangeShapeType="1"/>
            <a:stCxn id="60422" idx="6"/>
            <a:endCxn id="60423" idx="2"/>
          </p:cNvCxnSpPr>
          <p:nvPr/>
        </p:nvCxnSpPr>
        <p:spPr bwMode="auto">
          <a:xfrm>
            <a:off x="6850062" y="2533650"/>
            <a:ext cx="287338" cy="1587"/>
          </a:xfrm>
          <a:prstGeom prst="line">
            <a:avLst/>
          </a:prstGeom>
          <a:noFill/>
          <a:ln w="15875">
            <a:solidFill>
              <a:schemeClr val="tx1"/>
            </a:solidFill>
            <a:round/>
            <a:headEnd/>
            <a:tailEnd/>
          </a:ln>
        </p:spPr>
      </p:cxnSp>
      <p:cxnSp>
        <p:nvCxnSpPr>
          <p:cNvPr id="63502" name="Straight Connector 15"/>
          <p:cNvCxnSpPr>
            <a:cxnSpLocks noChangeShapeType="1"/>
            <a:stCxn id="60422" idx="4"/>
            <a:endCxn id="63497" idx="0"/>
          </p:cNvCxnSpPr>
          <p:nvPr/>
        </p:nvCxnSpPr>
        <p:spPr bwMode="auto">
          <a:xfrm rot="5400000">
            <a:off x="6669087" y="2713037"/>
            <a:ext cx="215900" cy="0"/>
          </a:xfrm>
          <a:prstGeom prst="line">
            <a:avLst/>
          </a:prstGeom>
          <a:noFill/>
          <a:ln w="15875">
            <a:solidFill>
              <a:schemeClr val="tx1"/>
            </a:solidFill>
            <a:round/>
            <a:headEnd/>
            <a:tailEnd/>
          </a:ln>
        </p:spPr>
      </p:cxnSp>
      <p:cxnSp>
        <p:nvCxnSpPr>
          <p:cNvPr id="63503" name="Straight Connector 16"/>
          <p:cNvCxnSpPr>
            <a:cxnSpLocks noChangeShapeType="1"/>
            <a:stCxn id="63497" idx="2"/>
            <a:endCxn id="63499" idx="7"/>
          </p:cNvCxnSpPr>
          <p:nvPr/>
        </p:nvCxnSpPr>
        <p:spPr bwMode="auto">
          <a:xfrm rot="10800000" flipV="1">
            <a:off x="6540500" y="2894012"/>
            <a:ext cx="165100" cy="165100"/>
          </a:xfrm>
          <a:prstGeom prst="line">
            <a:avLst/>
          </a:prstGeom>
          <a:noFill/>
          <a:ln w="15875">
            <a:solidFill>
              <a:schemeClr val="tx1"/>
            </a:solidFill>
            <a:round/>
            <a:headEnd/>
            <a:tailEnd/>
          </a:ln>
        </p:spPr>
      </p:cxnSp>
      <p:cxnSp>
        <p:nvCxnSpPr>
          <p:cNvPr id="63504" name="Straight Connector 17"/>
          <p:cNvCxnSpPr>
            <a:cxnSpLocks noChangeShapeType="1"/>
            <a:stCxn id="63497" idx="6"/>
            <a:endCxn id="63498" idx="1"/>
          </p:cNvCxnSpPr>
          <p:nvPr/>
        </p:nvCxnSpPr>
        <p:spPr bwMode="auto">
          <a:xfrm>
            <a:off x="6850062" y="2894012"/>
            <a:ext cx="165100" cy="92075"/>
          </a:xfrm>
          <a:prstGeom prst="line">
            <a:avLst/>
          </a:prstGeom>
          <a:noFill/>
          <a:ln w="15875">
            <a:solidFill>
              <a:schemeClr val="tx1"/>
            </a:solidFill>
            <a:round/>
            <a:headEnd/>
            <a:tailEnd/>
          </a:ln>
        </p:spPr>
      </p:cxnSp>
      <p:cxnSp>
        <p:nvCxnSpPr>
          <p:cNvPr id="63505" name="Straight Connector 18"/>
          <p:cNvCxnSpPr>
            <a:cxnSpLocks noChangeShapeType="1"/>
            <a:stCxn id="63499" idx="5"/>
            <a:endCxn id="63500" idx="1"/>
          </p:cNvCxnSpPr>
          <p:nvPr/>
        </p:nvCxnSpPr>
        <p:spPr bwMode="auto">
          <a:xfrm rot="16200000" flipH="1">
            <a:off x="6577012" y="3124200"/>
            <a:ext cx="185738" cy="258762"/>
          </a:xfrm>
          <a:prstGeom prst="line">
            <a:avLst/>
          </a:prstGeom>
          <a:noFill/>
          <a:ln w="15875">
            <a:solidFill>
              <a:schemeClr val="tx1"/>
            </a:solidFill>
            <a:round/>
            <a:headEnd/>
            <a:tailEnd/>
          </a:ln>
        </p:spPr>
      </p:cxnSp>
      <p:cxnSp>
        <p:nvCxnSpPr>
          <p:cNvPr id="63506" name="Straight Connector 19"/>
          <p:cNvCxnSpPr>
            <a:cxnSpLocks noChangeShapeType="1"/>
            <a:stCxn id="63498" idx="4"/>
            <a:endCxn id="63500" idx="7"/>
          </p:cNvCxnSpPr>
          <p:nvPr/>
        </p:nvCxnSpPr>
        <p:spPr bwMode="auto">
          <a:xfrm rot="5400000">
            <a:off x="6865143" y="3145631"/>
            <a:ext cx="236538" cy="165100"/>
          </a:xfrm>
          <a:prstGeom prst="line">
            <a:avLst/>
          </a:prstGeom>
          <a:noFill/>
          <a:ln w="15875">
            <a:solidFill>
              <a:schemeClr val="tx1"/>
            </a:solidFill>
            <a:round/>
            <a:headEnd/>
            <a:tailEnd/>
          </a:ln>
        </p:spPr>
      </p:cxnSp>
      <p:sp>
        <p:nvSpPr>
          <p:cNvPr id="63507" name="Oval 37"/>
          <p:cNvSpPr>
            <a:spLocks noChangeArrowheads="1"/>
          </p:cNvSpPr>
          <p:nvPr/>
        </p:nvSpPr>
        <p:spPr bwMode="auto">
          <a:xfrm>
            <a:off x="7858125" y="2460625"/>
            <a:ext cx="144462" cy="144462"/>
          </a:xfrm>
          <a:prstGeom prst="ellipse">
            <a:avLst/>
          </a:prstGeom>
          <a:solidFill>
            <a:srgbClr val="00B0F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508" name="Oval 39"/>
          <p:cNvSpPr>
            <a:spLocks noChangeArrowheads="1"/>
          </p:cNvSpPr>
          <p:nvPr/>
        </p:nvSpPr>
        <p:spPr bwMode="auto">
          <a:xfrm>
            <a:off x="7642225" y="2676525"/>
            <a:ext cx="142875" cy="144462"/>
          </a:xfrm>
          <a:prstGeom prst="ellipse">
            <a:avLst/>
          </a:prstGeom>
          <a:solidFill>
            <a:srgbClr val="FFFF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509" name="Oval 41"/>
          <p:cNvSpPr>
            <a:spLocks noChangeArrowheads="1"/>
          </p:cNvSpPr>
          <p:nvPr/>
        </p:nvSpPr>
        <p:spPr bwMode="auto">
          <a:xfrm>
            <a:off x="8289925" y="2894012"/>
            <a:ext cx="144462" cy="142875"/>
          </a:xfrm>
          <a:prstGeom prst="ellipse">
            <a:avLst/>
          </a:prstGeom>
          <a:solidFill>
            <a:srgbClr val="00FF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sp>
        <p:nvSpPr>
          <p:cNvPr id="63510" name="Oval 42"/>
          <p:cNvSpPr>
            <a:spLocks noChangeArrowheads="1"/>
          </p:cNvSpPr>
          <p:nvPr/>
        </p:nvSpPr>
        <p:spPr bwMode="auto">
          <a:xfrm>
            <a:off x="8074025" y="2676525"/>
            <a:ext cx="144462" cy="144462"/>
          </a:xfrm>
          <a:prstGeom prst="ellipse">
            <a:avLst/>
          </a:prstGeom>
          <a:solidFill>
            <a:srgbClr val="FF0000"/>
          </a:solidFill>
          <a:ln w="9525">
            <a:solidFill>
              <a:schemeClr val="accent2"/>
            </a:solidFill>
            <a:round/>
            <a:headEnd/>
            <a:tailEnd/>
          </a:ln>
        </p:spPr>
        <p:txBody>
          <a:bodyPr anchor="ctr"/>
          <a:lstStyle/>
          <a:p>
            <a:pPr algn="ctr"/>
            <a:endParaRPr lang="en-US" sz="2400">
              <a:latin typeface="Times New Roman" pitchFamily="18" charset="0"/>
              <a:sym typeface="Times New Roman" pitchFamily="18" charset="0"/>
            </a:endParaRPr>
          </a:p>
        </p:txBody>
      </p:sp>
      <p:cxnSp>
        <p:nvCxnSpPr>
          <p:cNvPr id="63511" name="Straight Connector 24"/>
          <p:cNvCxnSpPr>
            <a:cxnSpLocks noChangeShapeType="1"/>
            <a:stCxn id="63507" idx="3"/>
            <a:endCxn id="63508" idx="7"/>
          </p:cNvCxnSpPr>
          <p:nvPr/>
        </p:nvCxnSpPr>
        <p:spPr bwMode="auto">
          <a:xfrm rot="5400000">
            <a:off x="7764462" y="2584450"/>
            <a:ext cx="114300" cy="114300"/>
          </a:xfrm>
          <a:prstGeom prst="line">
            <a:avLst/>
          </a:prstGeom>
          <a:noFill/>
          <a:ln w="15875">
            <a:solidFill>
              <a:schemeClr val="tx1"/>
            </a:solidFill>
            <a:round/>
            <a:headEnd/>
            <a:tailEnd/>
          </a:ln>
        </p:spPr>
      </p:cxnSp>
      <p:cxnSp>
        <p:nvCxnSpPr>
          <p:cNvPr id="63512" name="Straight Connector 25"/>
          <p:cNvCxnSpPr>
            <a:cxnSpLocks noChangeShapeType="1"/>
            <a:stCxn id="63507" idx="5"/>
            <a:endCxn id="63510" idx="1"/>
          </p:cNvCxnSpPr>
          <p:nvPr/>
        </p:nvCxnSpPr>
        <p:spPr bwMode="auto">
          <a:xfrm rot="16200000" flipH="1">
            <a:off x="7980362" y="2584450"/>
            <a:ext cx="114300" cy="114300"/>
          </a:xfrm>
          <a:prstGeom prst="line">
            <a:avLst/>
          </a:prstGeom>
          <a:noFill/>
          <a:ln w="15875">
            <a:solidFill>
              <a:schemeClr val="tx1"/>
            </a:solidFill>
            <a:round/>
            <a:headEnd/>
            <a:tailEnd/>
          </a:ln>
        </p:spPr>
      </p:cxnSp>
      <p:cxnSp>
        <p:nvCxnSpPr>
          <p:cNvPr id="63513" name="Straight Connector 26"/>
          <p:cNvCxnSpPr>
            <a:cxnSpLocks noChangeShapeType="1"/>
            <a:stCxn id="63510" idx="5"/>
            <a:endCxn id="63509" idx="1"/>
          </p:cNvCxnSpPr>
          <p:nvPr/>
        </p:nvCxnSpPr>
        <p:spPr bwMode="auto">
          <a:xfrm rot="16200000" flipH="1">
            <a:off x="8196262" y="2800350"/>
            <a:ext cx="114300" cy="114300"/>
          </a:xfrm>
          <a:prstGeom prst="line">
            <a:avLst/>
          </a:prstGeom>
          <a:noFill/>
          <a:ln w="15875">
            <a:solidFill>
              <a:schemeClr val="tx1"/>
            </a:solidFill>
            <a:round/>
            <a:headEnd/>
            <a:tailEnd/>
          </a:ln>
        </p:spPr>
      </p:cxnSp>
      <p:sp>
        <p:nvSpPr>
          <p:cNvPr id="63514" name="TextBox 55"/>
          <p:cNvSpPr>
            <a:spLocks noChangeArrowheads="1"/>
          </p:cNvSpPr>
          <p:nvPr/>
        </p:nvSpPr>
        <p:spPr bwMode="auto">
          <a:xfrm>
            <a:off x="6705600" y="3468687"/>
            <a:ext cx="314325"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G</a:t>
            </a:r>
            <a:endParaRPr lang="en-US" altLang="en-US"/>
          </a:p>
        </p:txBody>
      </p:sp>
      <p:sp>
        <p:nvSpPr>
          <p:cNvPr id="63515" name="TextBox 56"/>
          <p:cNvSpPr>
            <a:spLocks noChangeArrowheads="1"/>
          </p:cNvSpPr>
          <p:nvPr/>
        </p:nvSpPr>
        <p:spPr bwMode="auto">
          <a:xfrm>
            <a:off x="7785100" y="3449637"/>
            <a:ext cx="327025"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Q</a:t>
            </a:r>
            <a:endParaRPr lang="en-US" altLang="en-US"/>
          </a:p>
        </p:txBody>
      </p:sp>
      <p:sp>
        <p:nvSpPr>
          <p:cNvPr id="63516" name="TextBox 57"/>
          <p:cNvSpPr>
            <a:spLocks noChangeArrowheads="1"/>
          </p:cNvSpPr>
          <p:nvPr/>
        </p:nvSpPr>
        <p:spPr bwMode="auto">
          <a:xfrm>
            <a:off x="7759700" y="2173287"/>
            <a:ext cx="323850"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v</a:t>
            </a:r>
            <a:r>
              <a:rPr lang="en-US" sz="1400" b="1" i="1" baseline="-25000">
                <a:latin typeface="Times New Roman" pitchFamily="18" charset="0"/>
                <a:sym typeface="Times New Roman" pitchFamily="18" charset="0"/>
              </a:rPr>
              <a:t>1</a:t>
            </a:r>
            <a:endParaRPr lang="en-US" altLang="en-US"/>
          </a:p>
        </p:txBody>
      </p:sp>
      <p:sp>
        <p:nvSpPr>
          <p:cNvPr id="63517" name="TextBox 58"/>
          <p:cNvSpPr>
            <a:spLocks noChangeArrowheads="1"/>
          </p:cNvSpPr>
          <p:nvPr/>
        </p:nvSpPr>
        <p:spPr bwMode="auto">
          <a:xfrm>
            <a:off x="7389812" y="2586037"/>
            <a:ext cx="323850"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v</a:t>
            </a:r>
            <a:r>
              <a:rPr lang="en-US" sz="1400" b="1" i="1" baseline="-25000">
                <a:latin typeface="Times New Roman" pitchFamily="18" charset="0"/>
                <a:sym typeface="Times New Roman" pitchFamily="18" charset="0"/>
              </a:rPr>
              <a:t>2</a:t>
            </a:r>
            <a:endParaRPr lang="en-US" altLang="en-US"/>
          </a:p>
        </p:txBody>
      </p:sp>
      <p:sp>
        <p:nvSpPr>
          <p:cNvPr id="63518" name="TextBox 59"/>
          <p:cNvSpPr>
            <a:spLocks noChangeArrowheads="1"/>
          </p:cNvSpPr>
          <p:nvPr/>
        </p:nvSpPr>
        <p:spPr bwMode="auto">
          <a:xfrm>
            <a:off x="8145462" y="2533650"/>
            <a:ext cx="323850"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v</a:t>
            </a:r>
            <a:r>
              <a:rPr lang="en-US" sz="1400" b="1" i="1" baseline="-25000">
                <a:latin typeface="Times New Roman" pitchFamily="18" charset="0"/>
                <a:sym typeface="Times New Roman" pitchFamily="18" charset="0"/>
              </a:rPr>
              <a:t>3</a:t>
            </a:r>
            <a:endParaRPr lang="en-US" altLang="en-US"/>
          </a:p>
        </p:txBody>
      </p:sp>
      <p:sp>
        <p:nvSpPr>
          <p:cNvPr id="63519" name="TextBox 60"/>
          <p:cNvSpPr>
            <a:spLocks noChangeArrowheads="1"/>
          </p:cNvSpPr>
          <p:nvPr/>
        </p:nvSpPr>
        <p:spPr bwMode="auto">
          <a:xfrm>
            <a:off x="8361362" y="2801937"/>
            <a:ext cx="325438"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v</a:t>
            </a:r>
            <a:r>
              <a:rPr lang="en-US" sz="1400" b="1" i="1" baseline="-25000">
                <a:latin typeface="Times New Roman" pitchFamily="18" charset="0"/>
                <a:sym typeface="Times New Roman" pitchFamily="18" charset="0"/>
              </a:rPr>
              <a:t>4</a:t>
            </a:r>
            <a:endParaRPr lang="en-US" altLang="en-US"/>
          </a:p>
        </p:txBody>
      </p:sp>
      <p:sp>
        <p:nvSpPr>
          <p:cNvPr id="63520" name="TextBox 61"/>
          <p:cNvSpPr>
            <a:spLocks noChangeArrowheads="1"/>
          </p:cNvSpPr>
          <p:nvPr/>
        </p:nvSpPr>
        <p:spPr bwMode="auto">
          <a:xfrm>
            <a:off x="6634162" y="2173287"/>
            <a:ext cx="342900"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u</a:t>
            </a:r>
            <a:r>
              <a:rPr lang="en-US" sz="1400" b="1" i="1" baseline="-25000">
                <a:latin typeface="Times New Roman" pitchFamily="18" charset="0"/>
                <a:sym typeface="Times New Roman" pitchFamily="18" charset="0"/>
              </a:rPr>
              <a:t>1</a:t>
            </a:r>
            <a:endParaRPr lang="en-US" altLang="en-US"/>
          </a:p>
        </p:txBody>
      </p:sp>
      <p:sp>
        <p:nvSpPr>
          <p:cNvPr id="63521" name="TextBox 62"/>
          <p:cNvSpPr>
            <a:spLocks noChangeArrowheads="1"/>
          </p:cNvSpPr>
          <p:nvPr/>
        </p:nvSpPr>
        <p:spPr bwMode="auto">
          <a:xfrm>
            <a:off x="7065962" y="2173287"/>
            <a:ext cx="342900"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u</a:t>
            </a:r>
            <a:r>
              <a:rPr lang="en-US" sz="1400" b="1" i="1" baseline="-25000">
                <a:latin typeface="Times New Roman" pitchFamily="18" charset="0"/>
                <a:sym typeface="Times New Roman" pitchFamily="18" charset="0"/>
              </a:rPr>
              <a:t>2</a:t>
            </a:r>
            <a:endParaRPr lang="en-US" altLang="en-US"/>
          </a:p>
        </p:txBody>
      </p:sp>
      <p:sp>
        <p:nvSpPr>
          <p:cNvPr id="63522" name="TextBox 63"/>
          <p:cNvSpPr>
            <a:spLocks noChangeArrowheads="1"/>
          </p:cNvSpPr>
          <p:nvPr/>
        </p:nvSpPr>
        <p:spPr bwMode="auto">
          <a:xfrm>
            <a:off x="6453187" y="2605087"/>
            <a:ext cx="344488"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u</a:t>
            </a:r>
            <a:r>
              <a:rPr lang="en-US" sz="1400" b="1" i="1" baseline="-25000">
                <a:latin typeface="Times New Roman" pitchFamily="18" charset="0"/>
                <a:sym typeface="Times New Roman" pitchFamily="18" charset="0"/>
              </a:rPr>
              <a:t>3</a:t>
            </a:r>
            <a:endParaRPr lang="en-US" altLang="en-US"/>
          </a:p>
        </p:txBody>
      </p:sp>
      <p:sp>
        <p:nvSpPr>
          <p:cNvPr id="63523" name="TextBox 64"/>
          <p:cNvSpPr>
            <a:spLocks noChangeArrowheads="1"/>
          </p:cNvSpPr>
          <p:nvPr/>
        </p:nvSpPr>
        <p:spPr bwMode="auto">
          <a:xfrm>
            <a:off x="6129337" y="2894012"/>
            <a:ext cx="342900" cy="306388"/>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u</a:t>
            </a:r>
            <a:r>
              <a:rPr lang="en-US" sz="1400" b="1" i="1" baseline="-25000">
                <a:latin typeface="Times New Roman" pitchFamily="18" charset="0"/>
                <a:sym typeface="Times New Roman" pitchFamily="18" charset="0"/>
              </a:rPr>
              <a:t>4</a:t>
            </a:r>
            <a:endParaRPr lang="en-US" altLang="en-US"/>
          </a:p>
        </p:txBody>
      </p:sp>
      <p:sp>
        <p:nvSpPr>
          <p:cNvPr id="63524" name="TextBox 65"/>
          <p:cNvSpPr>
            <a:spLocks noChangeArrowheads="1"/>
          </p:cNvSpPr>
          <p:nvPr/>
        </p:nvSpPr>
        <p:spPr bwMode="auto">
          <a:xfrm>
            <a:off x="7065962" y="2894012"/>
            <a:ext cx="342900" cy="306388"/>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u</a:t>
            </a:r>
            <a:r>
              <a:rPr lang="en-US" sz="1400" b="1" i="1" baseline="-25000">
                <a:latin typeface="Times New Roman" pitchFamily="18" charset="0"/>
                <a:sym typeface="Times New Roman" pitchFamily="18" charset="0"/>
              </a:rPr>
              <a:t>5</a:t>
            </a:r>
            <a:endParaRPr lang="en-US" altLang="en-US"/>
          </a:p>
        </p:txBody>
      </p:sp>
      <p:sp>
        <p:nvSpPr>
          <p:cNvPr id="63525" name="TextBox 66"/>
          <p:cNvSpPr>
            <a:spLocks noChangeArrowheads="1"/>
          </p:cNvSpPr>
          <p:nvPr/>
        </p:nvSpPr>
        <p:spPr bwMode="auto">
          <a:xfrm>
            <a:off x="6865937" y="3233737"/>
            <a:ext cx="344488" cy="307975"/>
          </a:xfrm>
          <a:prstGeom prst="rect">
            <a:avLst/>
          </a:prstGeom>
          <a:noFill/>
          <a:ln w="9525">
            <a:noFill/>
            <a:miter lim="800000"/>
            <a:headEnd/>
            <a:tailEnd/>
          </a:ln>
        </p:spPr>
        <p:txBody>
          <a:bodyPr wrap="none">
            <a:spAutoFit/>
          </a:bodyPr>
          <a:lstStyle/>
          <a:p>
            <a:r>
              <a:rPr lang="en-US" sz="1400" b="1" i="1">
                <a:latin typeface="Times New Roman" pitchFamily="18" charset="0"/>
                <a:sym typeface="Times New Roman" pitchFamily="18" charset="0"/>
              </a:rPr>
              <a:t>u</a:t>
            </a:r>
            <a:r>
              <a:rPr lang="en-US" sz="1400" b="1" i="1" baseline="-25000">
                <a:latin typeface="Times New Roman" pitchFamily="18" charset="0"/>
                <a:sym typeface="Times New Roman" pitchFamily="18" charset="0"/>
              </a:rPr>
              <a:t>6</a:t>
            </a:r>
            <a:endParaRPr lang="en-US" altLang="en-US"/>
          </a:p>
        </p:txBody>
      </p:sp>
      <p:sp>
        <p:nvSpPr>
          <p:cNvPr id="63526" name="Rectangle 67"/>
          <p:cNvSpPr>
            <a:spLocks noChangeArrowheads="1"/>
          </p:cNvSpPr>
          <p:nvPr/>
        </p:nvSpPr>
        <p:spPr bwMode="auto">
          <a:xfrm>
            <a:off x="6634162" y="3973512"/>
            <a:ext cx="1708150" cy="369888"/>
          </a:xfrm>
          <a:prstGeom prst="rect">
            <a:avLst/>
          </a:prstGeom>
          <a:noFill/>
          <a:ln w="9525">
            <a:noFill/>
            <a:miter lim="800000"/>
            <a:headEnd/>
            <a:tailEnd/>
          </a:ln>
        </p:spPr>
        <p:txBody>
          <a:bodyPr wrap="none">
            <a:spAutoFit/>
          </a:bodyPr>
          <a:lstStyle/>
          <a:p>
            <a:r>
              <a:rPr lang="en-US" i="1">
                <a:latin typeface="Times New Roman" pitchFamily="18" charset="0"/>
                <a:sym typeface="Times New Roman" pitchFamily="18" charset="0"/>
              </a:rPr>
              <a:t>h=1, </a:t>
            </a:r>
            <a:r>
              <a:rPr lang="en-US" altLang="en-US" i="1">
                <a:latin typeface="Times New Roman" pitchFamily="18" charset="0"/>
                <a:sym typeface="Times New Roman" pitchFamily="18" charset="0"/>
              </a:rPr>
              <a:t>α</a:t>
            </a:r>
            <a:r>
              <a:rPr lang="en-US" i="1">
                <a:latin typeface="Times New Roman" pitchFamily="18" charset="0"/>
                <a:sym typeface="Times New Roman" pitchFamily="18" charset="0"/>
              </a:rPr>
              <a:t>=0.5, </a:t>
            </a:r>
            <a:r>
              <a:rPr lang="en-US" altLang="en-US">
                <a:latin typeface="Times New Roman" pitchFamily="18" charset="0"/>
                <a:sym typeface="Times New Roman" pitchFamily="18" charset="0"/>
              </a:rPr>
              <a:t>ε</a:t>
            </a:r>
            <a:r>
              <a:rPr lang="en-US">
                <a:latin typeface="Times New Roman" pitchFamily="18" charset="0"/>
                <a:sym typeface="Times New Roman" pitchFamily="18" charset="0"/>
              </a:rPr>
              <a:t>=0</a:t>
            </a:r>
            <a:endParaRPr lang="en-US" altLang="en-US"/>
          </a:p>
        </p:txBody>
      </p:sp>
      <p:sp>
        <p:nvSpPr>
          <p:cNvPr id="63527" name="Rectangle 40"/>
          <p:cNvSpPr>
            <a:spLocks noChangeArrowheads="1"/>
          </p:cNvSpPr>
          <p:nvPr/>
        </p:nvSpPr>
        <p:spPr bwMode="auto">
          <a:xfrm>
            <a:off x="6611937" y="3684587"/>
            <a:ext cx="1863725" cy="338138"/>
          </a:xfrm>
          <a:prstGeom prst="rect">
            <a:avLst/>
          </a:prstGeom>
          <a:noFill/>
          <a:ln w="9525">
            <a:noFill/>
            <a:miter lim="800000"/>
            <a:headEnd/>
            <a:tailEnd/>
          </a:ln>
        </p:spPr>
        <p:txBody>
          <a:bodyPr wrap="none">
            <a:spAutoFit/>
          </a:bodyPr>
          <a:lstStyle/>
          <a:p>
            <a:r>
              <a:rPr lang="en-US" sz="1600">
                <a:solidFill>
                  <a:srgbClr val="E65C01"/>
                </a:solidFill>
                <a:latin typeface="Century Schoolbook" pitchFamily="18" charset="0"/>
                <a:sym typeface="Times New Roman" pitchFamily="18" charset="0"/>
              </a:rPr>
              <a:t>Search Algorithm</a:t>
            </a:r>
            <a:endParaRPr lang="en-US"/>
          </a:p>
        </p:txBody>
      </p:sp>
      <p:sp>
        <p:nvSpPr>
          <p:cNvPr id="60463" name="Rectangle 49"/>
          <p:cNvSpPr>
            <a:spLocks noChangeArrowheads="1"/>
          </p:cNvSpPr>
          <p:nvPr/>
        </p:nvSpPr>
        <p:spPr bwMode="auto">
          <a:xfrm>
            <a:off x="-40462200" y="3886200"/>
            <a:ext cx="5257800" cy="1828800"/>
          </a:xfrm>
          <a:prstGeom prst="rect">
            <a:avLst/>
          </a:prstGeom>
          <a:solidFill>
            <a:srgbClr val="FFC000">
              <a:alpha val="36078"/>
            </a:srgbClr>
          </a:solidFill>
          <a:ln w="9525">
            <a:solidFill>
              <a:schemeClr val="accent2"/>
            </a:solidFill>
            <a:miter lim="800000"/>
            <a:headEnd/>
            <a:tailEnd/>
          </a:ln>
        </p:spPr>
        <p:txBody>
          <a:bodyPr anchor="ctr"/>
          <a:lstStyle/>
          <a:p>
            <a:pPr algn="ctr"/>
            <a:endParaRPr lang="en-US" sz="2000">
              <a:latin typeface="Times New Roman" pitchFamily="18" charset="0"/>
              <a:sym typeface="Times New Roman" pitchFamily="18" charset="0"/>
            </a:endParaRPr>
          </a:p>
        </p:txBody>
      </p:sp>
      <p:pic>
        <p:nvPicPr>
          <p:cNvPr id="49"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0"/>
          </p:nvPr>
        </p:nvSpPr>
        <p:spPr>
          <a:noFill/>
        </p:spPr>
        <p:txBody>
          <a:bodyPr/>
          <a:lstStyle/>
          <a:p>
            <a:fld id="{E8450C26-0BBB-451E-88AD-7A6DFEF033BC}" type="slidenum">
              <a:rPr lang="en-US" altLang="en-US" smtClean="0">
                <a:solidFill>
                  <a:schemeClr val="tx1"/>
                </a:solidFill>
              </a:rPr>
              <a:pPr/>
              <a:t>47</a:t>
            </a:fld>
            <a:endParaRPr lang="en-US" sz="1800" b="0" dirty="0" smtClean="0">
              <a:solidFill>
                <a:schemeClr val="tx1"/>
              </a:solidFill>
            </a:endParaRPr>
          </a:p>
        </p:txBody>
      </p:sp>
      <p:sp>
        <p:nvSpPr>
          <p:cNvPr id="65542" name="Title 1"/>
          <p:cNvSpPr>
            <a:spLocks noGrp="1" noChangeArrowheads="1"/>
          </p:cNvSpPr>
          <p:nvPr>
            <p:ph type="title" idx="4294967295"/>
          </p:nvPr>
        </p:nvSpPr>
        <p:spPr>
          <a:xfrm>
            <a:off x="533400" y="0"/>
            <a:ext cx="7467600" cy="685800"/>
          </a:xfrm>
        </p:spPr>
        <p:txBody>
          <a:bodyPr/>
          <a:lstStyle/>
          <a:p>
            <a:pPr algn="ctr" eaLnBrk="1" hangingPunct="1"/>
            <a:r>
              <a:rPr lang="en-US" altLang="zh-CN" b="1" smtClean="0">
                <a:ea typeface="宋体" pitchFamily="2" charset="-122"/>
              </a:rPr>
              <a:t>Experimental Results</a:t>
            </a:r>
            <a:endParaRPr lang="en-US" altLang="zh-CN" smtClean="0">
              <a:ea typeface="宋体" pitchFamily="2" charset="-122"/>
            </a:endParaRPr>
          </a:p>
        </p:txBody>
      </p:sp>
      <p:sp>
        <p:nvSpPr>
          <p:cNvPr id="65586" name="AutoShape 49"/>
          <p:cNvSpPr>
            <a:spLocks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pic>
        <p:nvPicPr>
          <p:cNvPr id="11" name="Picture 7"/>
          <p:cNvPicPr>
            <a:picLocks noChangeAspect="1" noChangeArrowheads="1"/>
          </p:cNvPicPr>
          <p:nvPr/>
        </p:nvPicPr>
        <p:blipFill>
          <a:blip r:embed="rId2" cstate="print"/>
          <a:srcRect/>
          <a:stretch>
            <a:fillRect/>
          </a:stretch>
        </p:blipFill>
        <p:spPr bwMode="auto">
          <a:xfrm>
            <a:off x="7817425" y="136683"/>
            <a:ext cx="1174175" cy="625317"/>
          </a:xfrm>
          <a:prstGeom prst="rect">
            <a:avLst/>
          </a:prstGeom>
          <a:noFill/>
          <a:ln w="9525">
            <a:noFill/>
            <a:miter lim="800000"/>
            <a:headEnd/>
            <a:tailEnd/>
          </a:ln>
        </p:spPr>
      </p:pic>
      <p:sp>
        <p:nvSpPr>
          <p:cNvPr id="10" name="Rounded Rectangular Callout 9"/>
          <p:cNvSpPr/>
          <p:nvPr/>
        </p:nvSpPr>
        <p:spPr>
          <a:xfrm>
            <a:off x="533400" y="1905000"/>
            <a:ext cx="8077200" cy="1677988"/>
          </a:xfrm>
          <a:prstGeom prst="wedgeRoundRectCallout">
            <a:avLst>
              <a:gd name="adj1" fmla="val -49632"/>
              <a:gd name="adj2" fmla="val -227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96875" lvl="0" indent="-396875" algn="just" defTabSz="914363">
              <a:lnSpc>
                <a:spcPct val="90000"/>
              </a:lnSpc>
              <a:spcBef>
                <a:spcPct val="20000"/>
              </a:spcBef>
            </a:pPr>
            <a:r>
              <a:rPr lang="en-US" altLang="zh-CN" sz="2400" b="1" dirty="0" err="1" smtClean="0">
                <a:solidFill>
                  <a:prstClr val="black"/>
                </a:solidFill>
              </a:rPr>
              <a:t>WebGraph</a:t>
            </a:r>
            <a:r>
              <a:rPr lang="en-US" altLang="zh-CN" sz="2400" b="1" dirty="0" smtClean="0">
                <a:solidFill>
                  <a:prstClr val="black"/>
                </a:solidFill>
              </a:rPr>
              <a:t> with 10M nodes and 213M edges can be queried</a:t>
            </a:r>
          </a:p>
          <a:p>
            <a:pPr marL="396875" lvl="0" indent="-396875" algn="just" defTabSz="914363">
              <a:lnSpc>
                <a:spcPct val="90000"/>
              </a:lnSpc>
              <a:spcBef>
                <a:spcPct val="20000"/>
              </a:spcBef>
            </a:pPr>
            <a:r>
              <a:rPr lang="en-US" altLang="zh-CN" sz="2400" b="1" dirty="0" smtClean="0">
                <a:solidFill>
                  <a:prstClr val="black"/>
                </a:solidFill>
              </a:rPr>
              <a:t> in 0.11 sec.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0"/>
          </p:nvPr>
        </p:nvSpPr>
        <p:spPr>
          <a:noFill/>
        </p:spPr>
        <p:txBody>
          <a:bodyPr/>
          <a:lstStyle/>
          <a:p>
            <a:fld id="{40A456F6-0691-45D9-B5C6-DA46C1BB118D}" type="slidenum">
              <a:rPr lang="en-US" altLang="en-US" smtClean="0">
                <a:solidFill>
                  <a:schemeClr val="tx1"/>
                </a:solidFill>
              </a:rPr>
              <a:pPr/>
              <a:t>48</a:t>
            </a:fld>
            <a:endParaRPr lang="en-US" sz="1800" b="0" dirty="0" smtClean="0">
              <a:solidFill>
                <a:schemeClr val="tx1"/>
              </a:solidFill>
            </a:endParaRPr>
          </a:p>
        </p:txBody>
      </p:sp>
      <p:sp>
        <p:nvSpPr>
          <p:cNvPr id="68612" name="Title 1"/>
          <p:cNvSpPr>
            <a:spLocks noGrp="1" noChangeArrowheads="1"/>
          </p:cNvSpPr>
          <p:nvPr>
            <p:ph type="title" idx="4294967295"/>
          </p:nvPr>
        </p:nvSpPr>
        <p:spPr>
          <a:xfrm>
            <a:off x="609600" y="0"/>
            <a:ext cx="7467600" cy="685800"/>
          </a:xfrm>
        </p:spPr>
        <p:txBody>
          <a:bodyPr/>
          <a:lstStyle/>
          <a:p>
            <a:pPr algn="ctr" eaLnBrk="1" hangingPunct="1"/>
            <a:r>
              <a:rPr lang="en-US" altLang="zh-CN" b="1" dirty="0" smtClean="0">
                <a:ea typeface="宋体" pitchFamily="2" charset="-122"/>
              </a:rPr>
              <a:t>Limitations of NESS </a:t>
            </a:r>
            <a:endParaRPr lang="en-US" altLang="zh-CN" dirty="0" smtClean="0">
              <a:ea typeface="宋体" pitchFamily="2" charset="-122"/>
            </a:endParaRPr>
          </a:p>
        </p:txBody>
      </p:sp>
      <p:sp>
        <p:nvSpPr>
          <p:cNvPr id="68613" name="Content Placeholder 2"/>
          <p:cNvSpPr>
            <a:spLocks noGrp="1" noChangeArrowheads="1"/>
          </p:cNvSpPr>
          <p:nvPr>
            <p:ph sz="quarter" idx="1"/>
          </p:nvPr>
        </p:nvSpPr>
        <p:spPr>
          <a:xfrm>
            <a:off x="685800" y="990600"/>
            <a:ext cx="7696200" cy="1143000"/>
          </a:xfrm>
        </p:spPr>
        <p:txBody>
          <a:bodyPr/>
          <a:lstStyle/>
          <a:p>
            <a:pPr marL="396875" lvl="0" indent="-396875" algn="just" defTabSz="914363">
              <a:lnSpc>
                <a:spcPct val="90000"/>
              </a:lnSpc>
              <a:buBlip>
                <a:blip r:embed="rId3"/>
              </a:buBlip>
            </a:pPr>
            <a:r>
              <a:rPr lang="en-US" altLang="zh-CN" sz="2000" dirty="0" smtClean="0"/>
              <a:t>How to perform Graph Similarity Search when the node labels may also vary?</a:t>
            </a:r>
          </a:p>
          <a:p>
            <a:pPr marL="274638" indent="-274638" algn="l" eaLnBrk="1" hangingPunct="1">
              <a:buFont typeface="Wingdings" pitchFamily="2" charset="2"/>
              <a:buChar char="v"/>
            </a:pPr>
            <a:endParaRPr lang="en-US" altLang="zh-CN" sz="2300" dirty="0" smtClean="0"/>
          </a:p>
          <a:p>
            <a:pPr marL="274638" indent="-274638" algn="l" eaLnBrk="1" hangingPunct="1">
              <a:buFont typeface="Wingdings" pitchFamily="2" charset="2"/>
              <a:buChar char="v"/>
            </a:pPr>
            <a:endParaRPr lang="en-US" altLang="zh-CN" dirty="0" smtClean="0"/>
          </a:p>
          <a:p>
            <a:pPr marL="274638" indent="-274638" algn="l" eaLnBrk="1" hangingPunct="1">
              <a:buFont typeface="Wingdings" pitchFamily="2" charset="2"/>
              <a:buChar char="v"/>
            </a:pPr>
            <a:endParaRPr lang="en-US" altLang="zh-CN" dirty="0" smtClean="0"/>
          </a:p>
          <a:p>
            <a:pPr marL="274638" indent="-274638" algn="l" eaLnBrk="1" hangingPunct="1">
              <a:buFont typeface="Wingdings" pitchFamily="2" charset="2"/>
              <a:buChar char="v"/>
            </a:pPr>
            <a:endParaRPr lang="en-US" altLang="zh-CN" dirty="0" smtClean="0"/>
          </a:p>
        </p:txBody>
      </p:sp>
      <p:sp>
        <p:nvSpPr>
          <p:cNvPr id="65542" name="Content Placeholder 6"/>
          <p:cNvSpPr>
            <a:spLocks noChangeArrowheads="1"/>
          </p:cNvSpPr>
          <p:nvPr/>
        </p:nvSpPr>
        <p:spPr bwMode="auto">
          <a:xfrm>
            <a:off x="685800" y="1828800"/>
            <a:ext cx="7620000" cy="914400"/>
          </a:xfrm>
          <a:prstGeom prst="rect">
            <a:avLst/>
          </a:prstGeom>
          <a:noFill/>
          <a:ln w="9525">
            <a:noFill/>
            <a:miter lim="800000"/>
            <a:headEnd/>
            <a:tailEnd/>
          </a:ln>
        </p:spPr>
        <p:txBody>
          <a:bodyPr/>
          <a:lstStyle/>
          <a:p>
            <a:pPr marL="396875" lvl="0" indent="-396875" algn="just" defTabSz="914363">
              <a:lnSpc>
                <a:spcPct val="90000"/>
              </a:lnSpc>
              <a:spcBef>
                <a:spcPct val="20000"/>
              </a:spcBef>
              <a:buBlip>
                <a:blip r:embed="rId3"/>
              </a:buBlip>
            </a:pPr>
            <a:r>
              <a:rPr lang="en-US" sz="2000" b="1" i="1" dirty="0" smtClean="0">
                <a:latin typeface="Century Schoolbook" pitchFamily="18" charset="0"/>
                <a:sym typeface="Century Schoolbook" pitchFamily="18" charset="0"/>
              </a:rPr>
              <a:t>Find the </a:t>
            </a:r>
            <a:r>
              <a:rPr lang="en-US" sz="2000" b="1" i="1" dirty="0">
                <a:latin typeface="Century Schoolbook" pitchFamily="18" charset="0"/>
                <a:sym typeface="Century Schoolbook" pitchFamily="18" charset="0"/>
              </a:rPr>
              <a:t>manufacturer of bicycle type ‘Road Bicycle’ and bicycle model ‘Avanti Quantum’.</a:t>
            </a:r>
            <a:endParaRPr lang="en-US" dirty="0"/>
          </a:p>
        </p:txBody>
      </p:sp>
      <p:sp>
        <p:nvSpPr>
          <p:cNvPr id="65543" name="Oval 8"/>
          <p:cNvSpPr>
            <a:spLocks noChangeArrowheads="1"/>
          </p:cNvSpPr>
          <p:nvPr/>
        </p:nvSpPr>
        <p:spPr bwMode="auto">
          <a:xfrm>
            <a:off x="2006600" y="3316288"/>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sp>
        <p:nvSpPr>
          <p:cNvPr id="65544" name="TextBox 68"/>
          <p:cNvSpPr>
            <a:spLocks noChangeArrowheads="1"/>
          </p:cNvSpPr>
          <p:nvPr/>
        </p:nvSpPr>
        <p:spPr bwMode="auto">
          <a:xfrm>
            <a:off x="762000" y="4535488"/>
            <a:ext cx="1789113" cy="646331"/>
          </a:xfrm>
          <a:prstGeom prst="rect">
            <a:avLst/>
          </a:prstGeom>
          <a:noFill/>
          <a:ln w="9525">
            <a:noFill/>
            <a:miter lim="800000"/>
            <a:headEnd/>
            <a:tailEnd/>
          </a:ln>
        </p:spPr>
        <p:txBody>
          <a:bodyPr>
            <a:spAutoFit/>
          </a:bodyPr>
          <a:lstStyle/>
          <a:p>
            <a:r>
              <a:rPr lang="en-US" sz="1600" b="1" dirty="0">
                <a:latin typeface="Century Schoolbook" pitchFamily="18" charset="0"/>
                <a:sym typeface="Century Schoolbook" pitchFamily="18" charset="0"/>
              </a:rPr>
              <a:t>Label</a:t>
            </a:r>
            <a:r>
              <a:rPr lang="en-US" sz="1600" dirty="0">
                <a:latin typeface="Century Schoolbook" pitchFamily="18" charset="0"/>
                <a:sym typeface="Century Schoolbook" pitchFamily="18" charset="0"/>
              </a:rPr>
              <a:t>: Avanti </a:t>
            </a:r>
            <a:endParaRPr lang="en-US" altLang="en-US" sz="1600" dirty="0">
              <a:latin typeface="Century Schoolbook" pitchFamily="18" charset="0"/>
              <a:sym typeface="Century Schoolbook" pitchFamily="18" charset="0"/>
            </a:endParaRPr>
          </a:p>
          <a:p>
            <a:r>
              <a:rPr lang="en-US" sz="1600" dirty="0">
                <a:latin typeface="Century Schoolbook" pitchFamily="18" charset="0"/>
                <a:sym typeface="Century Schoolbook" pitchFamily="18" charset="0"/>
              </a:rPr>
              <a:t>            Quantum</a:t>
            </a:r>
            <a:endParaRPr lang="en-US" altLang="en-US" sz="1600" dirty="0">
              <a:latin typeface="Century Schoolbook" pitchFamily="18" charset="0"/>
              <a:sym typeface="Century Schoolbook" pitchFamily="18" charset="0"/>
            </a:endParaRPr>
          </a:p>
          <a:p>
            <a:endParaRPr lang="en-US" altLang="en-US" sz="400" dirty="0">
              <a:latin typeface="Century Schoolbook" pitchFamily="18" charset="0"/>
              <a:sym typeface="Century Schoolbook" pitchFamily="18" charset="0"/>
            </a:endParaRPr>
          </a:p>
        </p:txBody>
      </p:sp>
      <p:sp>
        <p:nvSpPr>
          <p:cNvPr id="65545" name="TextBox 106"/>
          <p:cNvSpPr>
            <a:spLocks noChangeArrowheads="1"/>
          </p:cNvSpPr>
          <p:nvPr/>
        </p:nvSpPr>
        <p:spPr bwMode="auto">
          <a:xfrm>
            <a:off x="1524000" y="5257800"/>
            <a:ext cx="1595437" cy="369888"/>
          </a:xfrm>
          <a:prstGeom prst="rect">
            <a:avLst/>
          </a:prstGeom>
          <a:noFill/>
          <a:ln w="9525">
            <a:noFill/>
            <a:miter lim="800000"/>
            <a:headEnd/>
            <a:tailEnd/>
          </a:ln>
        </p:spPr>
        <p:txBody>
          <a:bodyPr wrap="none">
            <a:spAutoFit/>
          </a:bodyPr>
          <a:lstStyle/>
          <a:p>
            <a:r>
              <a:rPr lang="en-US">
                <a:solidFill>
                  <a:srgbClr val="E65C01"/>
                </a:solidFill>
                <a:latin typeface="Century Schoolbook" pitchFamily="18" charset="0"/>
                <a:sym typeface="Century Schoolbook" pitchFamily="18" charset="0"/>
              </a:rPr>
              <a:t>Query Graph</a:t>
            </a:r>
            <a:endParaRPr lang="en-US" altLang="en-US"/>
          </a:p>
        </p:txBody>
      </p:sp>
      <p:sp>
        <p:nvSpPr>
          <p:cNvPr id="65546" name="Oval 11"/>
          <p:cNvSpPr>
            <a:spLocks noChangeArrowheads="1"/>
          </p:cNvSpPr>
          <p:nvPr/>
        </p:nvSpPr>
        <p:spPr bwMode="auto">
          <a:xfrm>
            <a:off x="2844800" y="4154488"/>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sp>
        <p:nvSpPr>
          <p:cNvPr id="65547" name="Oval 12"/>
          <p:cNvSpPr>
            <a:spLocks noChangeArrowheads="1"/>
          </p:cNvSpPr>
          <p:nvPr/>
        </p:nvSpPr>
        <p:spPr bwMode="auto">
          <a:xfrm>
            <a:off x="1219200" y="4154488"/>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cxnSp>
        <p:nvCxnSpPr>
          <p:cNvPr id="65548" name="Straight Connector 13"/>
          <p:cNvCxnSpPr>
            <a:cxnSpLocks noChangeShapeType="1"/>
            <a:stCxn id="65547" idx="6"/>
            <a:endCxn id="65546" idx="2"/>
          </p:cNvCxnSpPr>
          <p:nvPr/>
        </p:nvCxnSpPr>
        <p:spPr bwMode="auto">
          <a:xfrm>
            <a:off x="1651000" y="4333875"/>
            <a:ext cx="1193800" cy="0"/>
          </a:xfrm>
          <a:prstGeom prst="line">
            <a:avLst/>
          </a:prstGeom>
          <a:noFill/>
          <a:ln w="25400">
            <a:solidFill>
              <a:schemeClr val="tx1"/>
            </a:solidFill>
            <a:round/>
            <a:headEnd/>
            <a:tailEnd/>
          </a:ln>
        </p:spPr>
      </p:cxnSp>
      <p:cxnSp>
        <p:nvCxnSpPr>
          <p:cNvPr id="65549" name="Straight Connector 14"/>
          <p:cNvCxnSpPr>
            <a:cxnSpLocks noChangeShapeType="1"/>
            <a:stCxn id="65543" idx="3"/>
            <a:endCxn id="65547" idx="7"/>
          </p:cNvCxnSpPr>
          <p:nvPr/>
        </p:nvCxnSpPr>
        <p:spPr bwMode="auto">
          <a:xfrm flipH="1">
            <a:off x="1587500" y="3622675"/>
            <a:ext cx="482600" cy="584200"/>
          </a:xfrm>
          <a:prstGeom prst="line">
            <a:avLst/>
          </a:prstGeom>
          <a:noFill/>
          <a:ln w="22225">
            <a:solidFill>
              <a:schemeClr val="tx1"/>
            </a:solidFill>
            <a:round/>
            <a:headEnd/>
            <a:tailEnd/>
          </a:ln>
        </p:spPr>
      </p:cxnSp>
      <p:cxnSp>
        <p:nvCxnSpPr>
          <p:cNvPr id="65550" name="Straight Connector 15"/>
          <p:cNvCxnSpPr>
            <a:cxnSpLocks noChangeShapeType="1"/>
            <a:stCxn id="65543" idx="5"/>
            <a:endCxn id="65546" idx="1"/>
          </p:cNvCxnSpPr>
          <p:nvPr/>
        </p:nvCxnSpPr>
        <p:spPr bwMode="auto">
          <a:xfrm>
            <a:off x="2374900" y="3622675"/>
            <a:ext cx="533400" cy="584200"/>
          </a:xfrm>
          <a:prstGeom prst="line">
            <a:avLst/>
          </a:prstGeom>
          <a:noFill/>
          <a:ln w="22225">
            <a:solidFill>
              <a:schemeClr val="tx1"/>
            </a:solidFill>
            <a:round/>
            <a:headEnd/>
            <a:tailEnd/>
          </a:ln>
        </p:spPr>
      </p:cxnSp>
      <p:sp>
        <p:nvSpPr>
          <p:cNvPr id="65551" name="TextBox 68"/>
          <p:cNvSpPr>
            <a:spLocks noChangeArrowheads="1"/>
          </p:cNvSpPr>
          <p:nvPr/>
        </p:nvSpPr>
        <p:spPr bwMode="auto">
          <a:xfrm>
            <a:off x="2706688" y="4535488"/>
            <a:ext cx="1789112" cy="646331"/>
          </a:xfrm>
          <a:prstGeom prst="rect">
            <a:avLst/>
          </a:prstGeom>
          <a:noFill/>
          <a:ln w="9525">
            <a:noFill/>
            <a:miter lim="800000"/>
            <a:headEnd/>
            <a:tailEnd/>
          </a:ln>
        </p:spPr>
        <p:txBody>
          <a:bodyPr>
            <a:spAutoFit/>
          </a:bodyPr>
          <a:lstStyle/>
          <a:p>
            <a:r>
              <a:rPr lang="en-US" sz="1600" b="1" dirty="0">
                <a:latin typeface="Century Schoolbook" pitchFamily="18" charset="0"/>
                <a:sym typeface="Century Schoolbook" pitchFamily="18" charset="0"/>
              </a:rPr>
              <a:t>Label</a:t>
            </a:r>
            <a:r>
              <a:rPr lang="en-US" sz="1600" dirty="0">
                <a:latin typeface="Century Schoolbook" pitchFamily="18" charset="0"/>
                <a:sym typeface="Century Schoolbook" pitchFamily="18" charset="0"/>
              </a:rPr>
              <a:t>: Road </a:t>
            </a:r>
            <a:endParaRPr lang="en-US" altLang="en-US" sz="1600" dirty="0">
              <a:latin typeface="Century Schoolbook" pitchFamily="18" charset="0"/>
              <a:sym typeface="Century Schoolbook" pitchFamily="18" charset="0"/>
            </a:endParaRPr>
          </a:p>
          <a:p>
            <a:r>
              <a:rPr lang="en-US" sz="1600" dirty="0">
                <a:latin typeface="Century Schoolbook" pitchFamily="18" charset="0"/>
                <a:sym typeface="Century Schoolbook" pitchFamily="18" charset="0"/>
              </a:rPr>
              <a:t>             Bicycle</a:t>
            </a:r>
            <a:endParaRPr lang="en-US" altLang="en-US" sz="1600" dirty="0">
              <a:latin typeface="Century Schoolbook" pitchFamily="18" charset="0"/>
              <a:sym typeface="Century Schoolbook" pitchFamily="18" charset="0"/>
            </a:endParaRPr>
          </a:p>
          <a:p>
            <a:endParaRPr lang="en-US" altLang="en-US" sz="400" b="1" dirty="0">
              <a:latin typeface="Century Schoolbook" pitchFamily="18" charset="0"/>
              <a:sym typeface="Century Schoolbook" pitchFamily="18" charset="0"/>
            </a:endParaRPr>
          </a:p>
        </p:txBody>
      </p:sp>
      <p:sp>
        <p:nvSpPr>
          <p:cNvPr id="65552" name="TextBox 68"/>
          <p:cNvSpPr>
            <a:spLocks noChangeArrowheads="1"/>
          </p:cNvSpPr>
          <p:nvPr/>
        </p:nvSpPr>
        <p:spPr bwMode="auto">
          <a:xfrm>
            <a:off x="2438400" y="3111500"/>
            <a:ext cx="2246313" cy="338554"/>
          </a:xfrm>
          <a:prstGeom prst="rect">
            <a:avLst/>
          </a:prstGeom>
          <a:noFill/>
          <a:ln w="9525">
            <a:noFill/>
            <a:miter lim="800000"/>
            <a:headEnd/>
            <a:tailEnd/>
          </a:ln>
        </p:spPr>
        <p:txBody>
          <a:bodyPr>
            <a:spAutoFit/>
          </a:bodyPr>
          <a:lstStyle/>
          <a:p>
            <a:r>
              <a:rPr lang="en-US" sz="1600" b="1" dirty="0">
                <a:latin typeface="Century Schoolbook" pitchFamily="18" charset="0"/>
                <a:sym typeface="Century Schoolbook" pitchFamily="18" charset="0"/>
              </a:rPr>
              <a:t>Label</a:t>
            </a:r>
            <a:r>
              <a:rPr lang="en-US" sz="1600" dirty="0">
                <a:latin typeface="Century Schoolbook" pitchFamily="18" charset="0"/>
                <a:sym typeface="Century Schoolbook" pitchFamily="18" charset="0"/>
              </a:rPr>
              <a:t>: </a:t>
            </a:r>
            <a:r>
              <a:rPr lang="en-US" sz="1600" dirty="0" smtClean="0">
                <a:latin typeface="Century Schoolbook" pitchFamily="18" charset="0"/>
                <a:sym typeface="Century Schoolbook" pitchFamily="18" charset="0"/>
              </a:rPr>
              <a:t>?</a:t>
            </a:r>
            <a:endParaRPr lang="en-US" dirty="0"/>
          </a:p>
        </p:txBody>
      </p:sp>
      <p:sp>
        <p:nvSpPr>
          <p:cNvPr id="65553" name="Oval 18"/>
          <p:cNvSpPr>
            <a:spLocks noChangeArrowheads="1"/>
          </p:cNvSpPr>
          <p:nvPr/>
        </p:nvSpPr>
        <p:spPr bwMode="auto">
          <a:xfrm>
            <a:off x="5856288" y="3321050"/>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sp>
        <p:nvSpPr>
          <p:cNvPr id="65554" name="TextBox 68"/>
          <p:cNvSpPr>
            <a:spLocks noChangeArrowheads="1"/>
          </p:cNvSpPr>
          <p:nvPr/>
        </p:nvSpPr>
        <p:spPr bwMode="auto">
          <a:xfrm>
            <a:off x="4611688" y="4540250"/>
            <a:ext cx="2170112" cy="646331"/>
          </a:xfrm>
          <a:prstGeom prst="rect">
            <a:avLst/>
          </a:prstGeom>
          <a:noFill/>
          <a:ln w="9525">
            <a:noFill/>
            <a:miter lim="800000"/>
            <a:headEnd/>
            <a:tailEnd/>
          </a:ln>
        </p:spPr>
        <p:txBody>
          <a:bodyPr>
            <a:spAutoFit/>
          </a:bodyPr>
          <a:lstStyle/>
          <a:p>
            <a:r>
              <a:rPr lang="en-US" sz="1600" b="1" dirty="0">
                <a:latin typeface="Century Schoolbook" pitchFamily="18" charset="0"/>
                <a:sym typeface="Century Schoolbook" pitchFamily="18" charset="0"/>
              </a:rPr>
              <a:t>Label</a:t>
            </a:r>
            <a:r>
              <a:rPr lang="en-US" sz="1600" dirty="0">
                <a:latin typeface="Century Schoolbook" pitchFamily="18" charset="0"/>
                <a:sym typeface="Century Schoolbook" pitchFamily="18" charset="0"/>
              </a:rPr>
              <a:t>: </a:t>
            </a:r>
            <a:r>
              <a:rPr lang="en-US" sz="1600" dirty="0">
                <a:solidFill>
                  <a:srgbClr val="FF0000"/>
                </a:solidFill>
                <a:latin typeface="Century Schoolbook" pitchFamily="18" charset="0"/>
                <a:sym typeface="Century Schoolbook" pitchFamily="18" charset="0"/>
              </a:rPr>
              <a:t>Avanti </a:t>
            </a:r>
            <a:endParaRPr lang="en-US" altLang="en-US" sz="1600" dirty="0">
              <a:solidFill>
                <a:srgbClr val="FF0000"/>
              </a:solidFill>
              <a:latin typeface="Century Schoolbook" pitchFamily="18" charset="0"/>
              <a:sym typeface="Century Schoolbook" pitchFamily="18" charset="0"/>
            </a:endParaRPr>
          </a:p>
          <a:p>
            <a:r>
              <a:rPr lang="en-US" sz="1600" dirty="0">
                <a:solidFill>
                  <a:srgbClr val="FF0000"/>
                </a:solidFill>
                <a:latin typeface="Century Schoolbook" pitchFamily="18" charset="0"/>
                <a:sym typeface="Century Schoolbook" pitchFamily="18" charset="0"/>
              </a:rPr>
              <a:t>            Quantum 1.0</a:t>
            </a:r>
            <a:endParaRPr lang="en-US" altLang="en-US" sz="1600" dirty="0">
              <a:solidFill>
                <a:srgbClr val="FF0000"/>
              </a:solidFill>
              <a:latin typeface="Century Schoolbook" pitchFamily="18" charset="0"/>
              <a:sym typeface="Century Schoolbook" pitchFamily="18" charset="0"/>
            </a:endParaRPr>
          </a:p>
          <a:p>
            <a:endParaRPr lang="en-US" altLang="en-US" sz="400" dirty="0">
              <a:latin typeface="Century Schoolbook" pitchFamily="18" charset="0"/>
              <a:sym typeface="Century Schoolbook" pitchFamily="18" charset="0"/>
            </a:endParaRPr>
          </a:p>
        </p:txBody>
      </p:sp>
      <p:sp>
        <p:nvSpPr>
          <p:cNvPr id="65555" name="Oval 20"/>
          <p:cNvSpPr>
            <a:spLocks noChangeArrowheads="1"/>
          </p:cNvSpPr>
          <p:nvPr/>
        </p:nvSpPr>
        <p:spPr bwMode="auto">
          <a:xfrm>
            <a:off x="6694488" y="4159250"/>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sp>
        <p:nvSpPr>
          <p:cNvPr id="65556" name="Oval 21"/>
          <p:cNvSpPr>
            <a:spLocks noChangeArrowheads="1"/>
          </p:cNvSpPr>
          <p:nvPr/>
        </p:nvSpPr>
        <p:spPr bwMode="auto">
          <a:xfrm>
            <a:off x="5068888" y="4159250"/>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Times New Roman" pitchFamily="18" charset="0"/>
              <a:sym typeface="Times New Roman" pitchFamily="18" charset="0"/>
            </a:endParaRPr>
          </a:p>
        </p:txBody>
      </p:sp>
      <p:cxnSp>
        <p:nvCxnSpPr>
          <p:cNvPr id="65557" name="Straight Connector 22"/>
          <p:cNvCxnSpPr>
            <a:cxnSpLocks noChangeShapeType="1"/>
            <a:stCxn id="65553" idx="3"/>
            <a:endCxn id="65556" idx="7"/>
          </p:cNvCxnSpPr>
          <p:nvPr/>
        </p:nvCxnSpPr>
        <p:spPr bwMode="auto">
          <a:xfrm flipH="1">
            <a:off x="5437188" y="3625850"/>
            <a:ext cx="482600" cy="584200"/>
          </a:xfrm>
          <a:prstGeom prst="line">
            <a:avLst/>
          </a:prstGeom>
          <a:noFill/>
          <a:ln w="22225">
            <a:solidFill>
              <a:schemeClr val="tx1"/>
            </a:solidFill>
            <a:round/>
            <a:headEnd/>
            <a:tailEnd/>
          </a:ln>
        </p:spPr>
      </p:cxnSp>
      <p:sp>
        <p:nvSpPr>
          <p:cNvPr id="65558" name="TextBox 68"/>
          <p:cNvSpPr>
            <a:spLocks noChangeArrowheads="1"/>
          </p:cNvSpPr>
          <p:nvPr/>
        </p:nvSpPr>
        <p:spPr bwMode="auto">
          <a:xfrm>
            <a:off x="6745288" y="4535488"/>
            <a:ext cx="1789112" cy="646331"/>
          </a:xfrm>
          <a:prstGeom prst="rect">
            <a:avLst/>
          </a:prstGeom>
          <a:noFill/>
          <a:ln w="9525">
            <a:noFill/>
            <a:miter lim="800000"/>
            <a:headEnd/>
            <a:tailEnd/>
          </a:ln>
        </p:spPr>
        <p:txBody>
          <a:bodyPr>
            <a:spAutoFit/>
          </a:bodyPr>
          <a:lstStyle/>
          <a:p>
            <a:r>
              <a:rPr lang="en-US" sz="1600" b="1" dirty="0">
                <a:latin typeface="Century Schoolbook" pitchFamily="18" charset="0"/>
                <a:sym typeface="Century Schoolbook" pitchFamily="18" charset="0"/>
              </a:rPr>
              <a:t>Label</a:t>
            </a:r>
            <a:r>
              <a:rPr lang="en-US" sz="1600" dirty="0">
                <a:latin typeface="Century Schoolbook" pitchFamily="18" charset="0"/>
                <a:sym typeface="Century Schoolbook" pitchFamily="18" charset="0"/>
              </a:rPr>
              <a:t>: Road </a:t>
            </a:r>
            <a:endParaRPr lang="en-US" altLang="en-US" sz="1600" dirty="0">
              <a:latin typeface="Century Schoolbook" pitchFamily="18" charset="0"/>
              <a:sym typeface="Century Schoolbook" pitchFamily="18" charset="0"/>
            </a:endParaRPr>
          </a:p>
          <a:p>
            <a:r>
              <a:rPr lang="en-US" sz="1600" dirty="0">
                <a:latin typeface="Century Schoolbook" pitchFamily="18" charset="0"/>
                <a:sym typeface="Century Schoolbook" pitchFamily="18" charset="0"/>
              </a:rPr>
              <a:t>             Bicycle</a:t>
            </a:r>
            <a:endParaRPr lang="en-US" altLang="en-US" sz="1600" dirty="0">
              <a:latin typeface="Century Schoolbook" pitchFamily="18" charset="0"/>
              <a:sym typeface="Century Schoolbook" pitchFamily="18" charset="0"/>
            </a:endParaRPr>
          </a:p>
          <a:p>
            <a:endParaRPr lang="en-US" altLang="en-US" sz="400" b="1" dirty="0">
              <a:latin typeface="Century Schoolbook" pitchFamily="18" charset="0"/>
              <a:sym typeface="Century Schoolbook" pitchFamily="18" charset="0"/>
            </a:endParaRPr>
          </a:p>
        </p:txBody>
      </p:sp>
      <p:sp>
        <p:nvSpPr>
          <p:cNvPr id="65559" name="TextBox 68"/>
          <p:cNvSpPr>
            <a:spLocks noChangeArrowheads="1"/>
          </p:cNvSpPr>
          <p:nvPr/>
        </p:nvSpPr>
        <p:spPr bwMode="auto">
          <a:xfrm>
            <a:off x="6288088" y="3116263"/>
            <a:ext cx="2246312" cy="338554"/>
          </a:xfrm>
          <a:prstGeom prst="rect">
            <a:avLst/>
          </a:prstGeom>
          <a:noFill/>
          <a:ln w="9525">
            <a:noFill/>
            <a:miter lim="800000"/>
            <a:headEnd/>
            <a:tailEnd/>
          </a:ln>
        </p:spPr>
        <p:txBody>
          <a:bodyPr>
            <a:spAutoFit/>
          </a:bodyPr>
          <a:lstStyle/>
          <a:p>
            <a:r>
              <a:rPr lang="en-US" sz="1600" b="1" dirty="0">
                <a:latin typeface="Century Schoolbook" pitchFamily="18" charset="0"/>
                <a:sym typeface="Century Schoolbook" pitchFamily="18" charset="0"/>
              </a:rPr>
              <a:t>Label</a:t>
            </a:r>
            <a:r>
              <a:rPr lang="en-US" sz="1600" dirty="0">
                <a:latin typeface="Century Schoolbook" pitchFamily="18" charset="0"/>
                <a:sym typeface="Century Schoolbook" pitchFamily="18" charset="0"/>
              </a:rPr>
              <a:t>: </a:t>
            </a:r>
            <a:r>
              <a:rPr lang="en-US" sz="1600" dirty="0">
                <a:solidFill>
                  <a:srgbClr val="0070C0"/>
                </a:solidFill>
                <a:latin typeface="Century Schoolbook" pitchFamily="18" charset="0"/>
                <a:sym typeface="Century Schoolbook" pitchFamily="18" charset="0"/>
              </a:rPr>
              <a:t>Avanti</a:t>
            </a:r>
            <a:r>
              <a:rPr lang="en-US" sz="1600" dirty="0">
                <a:latin typeface="Century Schoolbook" pitchFamily="18" charset="0"/>
                <a:sym typeface="Century Schoolbook" pitchFamily="18" charset="0"/>
              </a:rPr>
              <a:t>            </a:t>
            </a:r>
            <a:endParaRPr lang="en-US" altLang="en-US" sz="1600" dirty="0">
              <a:latin typeface="Century Schoolbook" pitchFamily="18" charset="0"/>
              <a:sym typeface="Century Schoolbook" pitchFamily="18" charset="0"/>
            </a:endParaRPr>
          </a:p>
        </p:txBody>
      </p:sp>
      <p:sp>
        <p:nvSpPr>
          <p:cNvPr id="65560" name="TextBox 106"/>
          <p:cNvSpPr>
            <a:spLocks noChangeArrowheads="1"/>
          </p:cNvSpPr>
          <p:nvPr/>
        </p:nvSpPr>
        <p:spPr bwMode="auto">
          <a:xfrm>
            <a:off x="4419600" y="5221288"/>
            <a:ext cx="3886200" cy="646112"/>
          </a:xfrm>
          <a:prstGeom prst="rect">
            <a:avLst/>
          </a:prstGeom>
          <a:noFill/>
          <a:ln w="9525">
            <a:noFill/>
            <a:miter lim="800000"/>
            <a:headEnd/>
            <a:tailEnd/>
          </a:ln>
        </p:spPr>
        <p:txBody>
          <a:bodyPr>
            <a:spAutoFit/>
          </a:bodyPr>
          <a:lstStyle/>
          <a:p>
            <a:pPr algn="ctr"/>
            <a:r>
              <a:rPr lang="en-US" dirty="0">
                <a:solidFill>
                  <a:srgbClr val="E65C01"/>
                </a:solidFill>
                <a:latin typeface="Century Schoolbook" pitchFamily="18" charset="0"/>
                <a:sym typeface="Century Schoolbook" pitchFamily="18" charset="0"/>
              </a:rPr>
              <a:t>Top-1 Result </a:t>
            </a:r>
            <a:endParaRPr lang="en-US" altLang="en-US" dirty="0">
              <a:solidFill>
                <a:srgbClr val="E65C01"/>
              </a:solidFill>
              <a:latin typeface="Century Schoolbook" pitchFamily="18" charset="0"/>
              <a:sym typeface="Century Schoolbook" pitchFamily="18" charset="0"/>
            </a:endParaRPr>
          </a:p>
          <a:p>
            <a:pPr algn="ctr"/>
            <a:r>
              <a:rPr lang="en-US" dirty="0">
                <a:solidFill>
                  <a:srgbClr val="E65C01"/>
                </a:solidFill>
                <a:latin typeface="Century Schoolbook" pitchFamily="18" charset="0"/>
                <a:sym typeface="Century Schoolbook" pitchFamily="18" charset="0"/>
              </a:rPr>
              <a:t>(Freebase Bicycle Dataset)</a:t>
            </a:r>
            <a:endParaRPr lang="en-US" dirty="0"/>
          </a:p>
        </p:txBody>
      </p:sp>
      <p:cxnSp>
        <p:nvCxnSpPr>
          <p:cNvPr id="65561" name="Straight Connector 26"/>
          <p:cNvCxnSpPr>
            <a:cxnSpLocks noChangeShapeType="1"/>
            <a:stCxn id="65553" idx="5"/>
            <a:endCxn id="65555" idx="1"/>
          </p:cNvCxnSpPr>
          <p:nvPr/>
        </p:nvCxnSpPr>
        <p:spPr bwMode="auto">
          <a:xfrm>
            <a:off x="6224588" y="3625850"/>
            <a:ext cx="533400" cy="584200"/>
          </a:xfrm>
          <a:prstGeom prst="line">
            <a:avLst/>
          </a:prstGeom>
          <a:noFill/>
          <a:ln w="25400">
            <a:solidFill>
              <a:schemeClr val="tx1"/>
            </a:solidFill>
            <a:round/>
            <a:headEnd/>
            <a:tailEnd/>
          </a:ln>
        </p:spPr>
      </p:cxnSp>
      <p:pic>
        <p:nvPicPr>
          <p:cNvPr id="28"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blinds(horizontal)">
                                      <p:cBhvr>
                                        <p:cTn id="7" dur="500"/>
                                        <p:tgtEl>
                                          <p:spTgt spid="6554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543"/>
                                        </p:tgtEl>
                                        <p:attrNameLst>
                                          <p:attrName>style.visibility</p:attrName>
                                        </p:attrNameLst>
                                      </p:cBhvr>
                                      <p:to>
                                        <p:strVal val="visible"/>
                                      </p:to>
                                    </p:set>
                                    <p:animEffect transition="in" filter="blinds(horizontal)">
                                      <p:cBhvr>
                                        <p:cTn id="11" dur="500"/>
                                        <p:tgtEl>
                                          <p:spTgt spid="6554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5544"/>
                                        </p:tgtEl>
                                        <p:attrNameLst>
                                          <p:attrName>style.visibility</p:attrName>
                                        </p:attrNameLst>
                                      </p:cBhvr>
                                      <p:to>
                                        <p:strVal val="visible"/>
                                      </p:to>
                                    </p:set>
                                    <p:animEffect transition="in" filter="blinds(horizontal)">
                                      <p:cBhvr>
                                        <p:cTn id="15" dur="500"/>
                                        <p:tgtEl>
                                          <p:spTgt spid="6554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5545"/>
                                        </p:tgtEl>
                                        <p:attrNameLst>
                                          <p:attrName>style.visibility</p:attrName>
                                        </p:attrNameLst>
                                      </p:cBhvr>
                                      <p:to>
                                        <p:strVal val="visible"/>
                                      </p:to>
                                    </p:set>
                                    <p:animEffect transition="in" filter="blinds(horizontal)">
                                      <p:cBhvr>
                                        <p:cTn id="19" dur="500"/>
                                        <p:tgtEl>
                                          <p:spTgt spid="6554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5546"/>
                                        </p:tgtEl>
                                        <p:attrNameLst>
                                          <p:attrName>style.visibility</p:attrName>
                                        </p:attrNameLst>
                                      </p:cBhvr>
                                      <p:to>
                                        <p:strVal val="visible"/>
                                      </p:to>
                                    </p:set>
                                    <p:animEffect transition="in" filter="blinds(horizontal)">
                                      <p:cBhvr>
                                        <p:cTn id="23" dur="500"/>
                                        <p:tgtEl>
                                          <p:spTgt spid="65546"/>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65547"/>
                                        </p:tgtEl>
                                        <p:attrNameLst>
                                          <p:attrName>style.visibility</p:attrName>
                                        </p:attrNameLst>
                                      </p:cBhvr>
                                      <p:to>
                                        <p:strVal val="visible"/>
                                      </p:to>
                                    </p:set>
                                    <p:animEffect transition="in" filter="blinds(horizontal)">
                                      <p:cBhvr>
                                        <p:cTn id="27" dur="500"/>
                                        <p:tgtEl>
                                          <p:spTgt spid="65547"/>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65548"/>
                                        </p:tgtEl>
                                        <p:attrNameLst>
                                          <p:attrName>style.visibility</p:attrName>
                                        </p:attrNameLst>
                                      </p:cBhvr>
                                      <p:to>
                                        <p:strVal val="visible"/>
                                      </p:to>
                                    </p:set>
                                    <p:animEffect transition="in" filter="blinds(horizontal)">
                                      <p:cBhvr>
                                        <p:cTn id="31" dur="500"/>
                                        <p:tgtEl>
                                          <p:spTgt spid="65548"/>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5549"/>
                                        </p:tgtEl>
                                        <p:attrNameLst>
                                          <p:attrName>style.visibility</p:attrName>
                                        </p:attrNameLst>
                                      </p:cBhvr>
                                      <p:to>
                                        <p:strVal val="visible"/>
                                      </p:to>
                                    </p:set>
                                    <p:animEffect transition="in" filter="blinds(horizontal)">
                                      <p:cBhvr>
                                        <p:cTn id="35" dur="500"/>
                                        <p:tgtEl>
                                          <p:spTgt spid="65549"/>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65550"/>
                                        </p:tgtEl>
                                        <p:attrNameLst>
                                          <p:attrName>style.visibility</p:attrName>
                                        </p:attrNameLst>
                                      </p:cBhvr>
                                      <p:to>
                                        <p:strVal val="visible"/>
                                      </p:to>
                                    </p:set>
                                    <p:animEffect transition="in" filter="blinds(horizontal)">
                                      <p:cBhvr>
                                        <p:cTn id="39" dur="500"/>
                                        <p:tgtEl>
                                          <p:spTgt spid="65550"/>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65551"/>
                                        </p:tgtEl>
                                        <p:attrNameLst>
                                          <p:attrName>style.visibility</p:attrName>
                                        </p:attrNameLst>
                                      </p:cBhvr>
                                      <p:to>
                                        <p:strVal val="visible"/>
                                      </p:to>
                                    </p:set>
                                    <p:animEffect transition="in" filter="blinds(horizontal)">
                                      <p:cBhvr>
                                        <p:cTn id="43" dur="500"/>
                                        <p:tgtEl>
                                          <p:spTgt spid="65551"/>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65552"/>
                                        </p:tgtEl>
                                        <p:attrNameLst>
                                          <p:attrName>style.visibility</p:attrName>
                                        </p:attrNameLst>
                                      </p:cBhvr>
                                      <p:to>
                                        <p:strVal val="visible"/>
                                      </p:to>
                                    </p:set>
                                    <p:animEffect transition="in" filter="blinds(horizontal)">
                                      <p:cBhvr>
                                        <p:cTn id="47" dur="500"/>
                                        <p:tgtEl>
                                          <p:spTgt spid="65552"/>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65553"/>
                                        </p:tgtEl>
                                        <p:attrNameLst>
                                          <p:attrName>style.visibility</p:attrName>
                                        </p:attrNameLst>
                                      </p:cBhvr>
                                      <p:to>
                                        <p:strVal val="visible"/>
                                      </p:to>
                                    </p:set>
                                    <p:animEffect transition="in" filter="blinds(horizontal)">
                                      <p:cBhvr>
                                        <p:cTn id="51" dur="500"/>
                                        <p:tgtEl>
                                          <p:spTgt spid="65553"/>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65554"/>
                                        </p:tgtEl>
                                        <p:attrNameLst>
                                          <p:attrName>style.visibility</p:attrName>
                                        </p:attrNameLst>
                                      </p:cBhvr>
                                      <p:to>
                                        <p:strVal val="visible"/>
                                      </p:to>
                                    </p:set>
                                    <p:animEffect transition="in" filter="blinds(horizontal)">
                                      <p:cBhvr>
                                        <p:cTn id="55" dur="500"/>
                                        <p:tgtEl>
                                          <p:spTgt spid="65554"/>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65555"/>
                                        </p:tgtEl>
                                        <p:attrNameLst>
                                          <p:attrName>style.visibility</p:attrName>
                                        </p:attrNameLst>
                                      </p:cBhvr>
                                      <p:to>
                                        <p:strVal val="visible"/>
                                      </p:to>
                                    </p:set>
                                    <p:animEffect transition="in" filter="blinds(horizontal)">
                                      <p:cBhvr>
                                        <p:cTn id="59" dur="500"/>
                                        <p:tgtEl>
                                          <p:spTgt spid="65555"/>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65556"/>
                                        </p:tgtEl>
                                        <p:attrNameLst>
                                          <p:attrName>style.visibility</p:attrName>
                                        </p:attrNameLst>
                                      </p:cBhvr>
                                      <p:to>
                                        <p:strVal val="visible"/>
                                      </p:to>
                                    </p:set>
                                    <p:animEffect transition="in" filter="blinds(horizontal)">
                                      <p:cBhvr>
                                        <p:cTn id="63" dur="500"/>
                                        <p:tgtEl>
                                          <p:spTgt spid="65556"/>
                                        </p:tgtEl>
                                      </p:cBhvr>
                                    </p:animEffect>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65557"/>
                                        </p:tgtEl>
                                        <p:attrNameLst>
                                          <p:attrName>style.visibility</p:attrName>
                                        </p:attrNameLst>
                                      </p:cBhvr>
                                      <p:to>
                                        <p:strVal val="visible"/>
                                      </p:to>
                                    </p:set>
                                    <p:animEffect transition="in" filter="blinds(horizontal)">
                                      <p:cBhvr>
                                        <p:cTn id="67" dur="500"/>
                                        <p:tgtEl>
                                          <p:spTgt spid="65557"/>
                                        </p:tgtEl>
                                      </p:cBhvr>
                                    </p:animEffect>
                                  </p:childTnLst>
                                </p:cTn>
                              </p:par>
                            </p:childTnLst>
                          </p:cTn>
                        </p:par>
                        <p:par>
                          <p:cTn id="68" fill="hold">
                            <p:stCondLst>
                              <p:cond delay="8000"/>
                            </p:stCondLst>
                            <p:childTnLst>
                              <p:par>
                                <p:cTn id="69" presetID="3" presetClass="entr" presetSubtype="10" fill="hold" grpId="0" nodeType="afterEffect">
                                  <p:stCondLst>
                                    <p:cond delay="0"/>
                                  </p:stCondLst>
                                  <p:childTnLst>
                                    <p:set>
                                      <p:cBhvr>
                                        <p:cTn id="70" dur="1" fill="hold">
                                          <p:stCondLst>
                                            <p:cond delay="0"/>
                                          </p:stCondLst>
                                        </p:cTn>
                                        <p:tgtEl>
                                          <p:spTgt spid="65558"/>
                                        </p:tgtEl>
                                        <p:attrNameLst>
                                          <p:attrName>style.visibility</p:attrName>
                                        </p:attrNameLst>
                                      </p:cBhvr>
                                      <p:to>
                                        <p:strVal val="visible"/>
                                      </p:to>
                                    </p:set>
                                    <p:animEffect transition="in" filter="blinds(horizontal)">
                                      <p:cBhvr>
                                        <p:cTn id="71" dur="500"/>
                                        <p:tgtEl>
                                          <p:spTgt spid="65558"/>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65559"/>
                                        </p:tgtEl>
                                        <p:attrNameLst>
                                          <p:attrName>style.visibility</p:attrName>
                                        </p:attrNameLst>
                                      </p:cBhvr>
                                      <p:to>
                                        <p:strVal val="visible"/>
                                      </p:to>
                                    </p:set>
                                    <p:animEffect transition="in" filter="blinds(horizontal)">
                                      <p:cBhvr>
                                        <p:cTn id="75" dur="500"/>
                                        <p:tgtEl>
                                          <p:spTgt spid="65559"/>
                                        </p:tgtEl>
                                      </p:cBhvr>
                                    </p:animEffect>
                                  </p:childTnLst>
                                </p:cTn>
                              </p:par>
                            </p:childTnLst>
                          </p:cTn>
                        </p:par>
                        <p:par>
                          <p:cTn id="76" fill="hold">
                            <p:stCondLst>
                              <p:cond delay="9000"/>
                            </p:stCondLst>
                            <p:childTnLst>
                              <p:par>
                                <p:cTn id="77" presetID="3" presetClass="entr" presetSubtype="10" fill="hold" grpId="0" nodeType="afterEffect">
                                  <p:stCondLst>
                                    <p:cond delay="0"/>
                                  </p:stCondLst>
                                  <p:childTnLst>
                                    <p:set>
                                      <p:cBhvr>
                                        <p:cTn id="78" dur="1" fill="hold">
                                          <p:stCondLst>
                                            <p:cond delay="0"/>
                                          </p:stCondLst>
                                        </p:cTn>
                                        <p:tgtEl>
                                          <p:spTgt spid="65560"/>
                                        </p:tgtEl>
                                        <p:attrNameLst>
                                          <p:attrName>style.visibility</p:attrName>
                                        </p:attrNameLst>
                                      </p:cBhvr>
                                      <p:to>
                                        <p:strVal val="visible"/>
                                      </p:to>
                                    </p:set>
                                    <p:animEffect transition="in" filter="blinds(horizontal)">
                                      <p:cBhvr>
                                        <p:cTn id="79" dur="500"/>
                                        <p:tgtEl>
                                          <p:spTgt spid="65560"/>
                                        </p:tgtEl>
                                      </p:cBhvr>
                                    </p:animEffect>
                                  </p:childTnLst>
                                </p:cTn>
                              </p:par>
                            </p:childTnLst>
                          </p:cTn>
                        </p:par>
                        <p:par>
                          <p:cTn id="80" fill="hold">
                            <p:stCondLst>
                              <p:cond delay="9500"/>
                            </p:stCondLst>
                            <p:childTnLst>
                              <p:par>
                                <p:cTn id="81" presetID="3" presetClass="entr" presetSubtype="10" fill="hold" nodeType="afterEffect">
                                  <p:stCondLst>
                                    <p:cond delay="0"/>
                                  </p:stCondLst>
                                  <p:childTnLst>
                                    <p:set>
                                      <p:cBhvr>
                                        <p:cTn id="82" dur="1" fill="hold">
                                          <p:stCondLst>
                                            <p:cond delay="0"/>
                                          </p:stCondLst>
                                        </p:cTn>
                                        <p:tgtEl>
                                          <p:spTgt spid="65561"/>
                                        </p:tgtEl>
                                        <p:attrNameLst>
                                          <p:attrName>style.visibility</p:attrName>
                                        </p:attrNameLst>
                                      </p:cBhvr>
                                      <p:to>
                                        <p:strVal val="visible"/>
                                      </p:to>
                                    </p:set>
                                    <p:animEffect transition="in" filter="blinds(horizontal)">
                                      <p:cBhvr>
                                        <p:cTn id="83" dur="500"/>
                                        <p:tgtEl>
                                          <p:spTgt spid="65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autoUpdateAnimBg="0"/>
      <p:bldP spid="65543" grpId="0" animBg="1" autoUpdateAnimBg="0"/>
      <p:bldP spid="65544" grpId="0" animBg="1" autoUpdateAnimBg="0"/>
      <p:bldP spid="65545" grpId="0" animBg="1" autoUpdateAnimBg="0"/>
      <p:bldP spid="65546" grpId="0" animBg="1" autoUpdateAnimBg="0"/>
      <p:bldP spid="65547" grpId="0" animBg="1" autoUpdateAnimBg="0"/>
      <p:bldP spid="65551" grpId="0" animBg="1" autoUpdateAnimBg="0"/>
      <p:bldP spid="65552" grpId="0" animBg="1" autoUpdateAnimBg="0"/>
      <p:bldP spid="65553" grpId="0" animBg="1" autoUpdateAnimBg="0"/>
      <p:bldP spid="65554" grpId="0" animBg="1" autoUpdateAnimBg="0"/>
      <p:bldP spid="65555" grpId="0" animBg="1" autoUpdateAnimBg="0"/>
      <p:bldP spid="65556" grpId="0" animBg="1" autoUpdateAnimBg="0"/>
      <p:bldP spid="65558" grpId="0" animBg="1" autoUpdateAnimBg="0"/>
      <p:bldP spid="65559" grpId="0" animBg="1" autoUpdateAnimBg="0"/>
      <p:bldP spid="6556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0"/>
          </p:nvPr>
        </p:nvSpPr>
        <p:spPr>
          <a:noFill/>
        </p:spPr>
        <p:txBody>
          <a:bodyPr/>
          <a:lstStyle/>
          <a:p>
            <a:fld id="{76BC04FB-55DF-4F04-8F18-0FF953F9C4C1}" type="slidenum">
              <a:rPr lang="en-US" altLang="en-US" smtClean="0">
                <a:solidFill>
                  <a:schemeClr val="tx1"/>
                </a:solidFill>
              </a:rPr>
              <a:pPr/>
              <a:t>49</a:t>
            </a:fld>
            <a:endParaRPr lang="en-US" sz="1800" b="0" dirty="0" smtClean="0">
              <a:solidFill>
                <a:schemeClr val="tx1"/>
              </a:solidFill>
            </a:endParaRPr>
          </a:p>
        </p:txBody>
      </p:sp>
      <p:sp>
        <p:nvSpPr>
          <p:cNvPr id="117764" name="Title 1"/>
          <p:cNvSpPr>
            <a:spLocks noGrp="1" noChangeArrowheads="1"/>
          </p:cNvSpPr>
          <p:nvPr>
            <p:ph type="title" idx="4294967295"/>
          </p:nvPr>
        </p:nvSpPr>
        <p:spPr>
          <a:xfrm>
            <a:off x="-228600" y="152400"/>
            <a:ext cx="7467600" cy="685800"/>
          </a:xfrm>
        </p:spPr>
        <p:txBody>
          <a:bodyPr/>
          <a:lstStyle/>
          <a:p>
            <a:pPr eaLnBrk="1" hangingPunct="1"/>
            <a:r>
              <a:rPr lang="en-US" altLang="zh-CN" dirty="0" smtClean="0">
                <a:ea typeface="宋体" pitchFamily="2" charset="-122"/>
              </a:rPr>
              <a:t>                 </a:t>
            </a:r>
            <a:r>
              <a:rPr lang="en-US" altLang="zh-CN" b="1" dirty="0" smtClean="0">
                <a:ea typeface="宋体" pitchFamily="2" charset="-122"/>
              </a:rPr>
              <a:t>Presentation Sketch</a:t>
            </a:r>
            <a:endParaRPr lang="en-US" altLang="zh-CN" dirty="0" smtClean="0">
              <a:ea typeface="宋体" pitchFamily="2" charset="-122"/>
            </a:endParaRPr>
          </a:p>
        </p:txBody>
      </p:sp>
      <p:sp>
        <p:nvSpPr>
          <p:cNvPr id="117765" name="Content Placeholder 2"/>
          <p:cNvSpPr>
            <a:spLocks noGrp="1" noChangeArrowheads="1"/>
          </p:cNvSpPr>
          <p:nvPr>
            <p:ph sz="quarter" idx="1"/>
          </p:nvPr>
        </p:nvSpPr>
        <p:spPr>
          <a:xfrm>
            <a:off x="685800" y="1447800"/>
            <a:ext cx="7696200" cy="4038600"/>
          </a:xfrm>
        </p:spPr>
        <p:txBody>
          <a:bodyPr/>
          <a:lstStyle/>
          <a:p>
            <a:pPr marL="396875" lvl="0" indent="-396875" algn="just" defTabSz="914363">
              <a:lnSpc>
                <a:spcPct val="90000"/>
              </a:lnSpc>
              <a:buBlip>
                <a:blip r:embed="rId2"/>
              </a:buBlip>
            </a:pPr>
            <a:r>
              <a:rPr lang="en-US" altLang="zh-CN" sz="2300" dirty="0" smtClean="0"/>
              <a:t>KEYWORD SEARCH</a:t>
            </a:r>
          </a:p>
          <a:p>
            <a:pPr marL="396875" lvl="0" indent="-396875" algn="just" defTabSz="914363">
              <a:lnSpc>
                <a:spcPct val="90000"/>
              </a:lnSpc>
              <a:buBlip>
                <a:blip r:embed="rId2"/>
              </a:buBlip>
            </a:pPr>
            <a:endParaRPr lang="en-US" altLang="zh-CN" sz="2300" dirty="0" smtClean="0"/>
          </a:p>
          <a:p>
            <a:pPr marL="396875" lvl="0" indent="-396875" algn="just" defTabSz="914363">
              <a:lnSpc>
                <a:spcPct val="90000"/>
              </a:lnSpc>
              <a:buBlip>
                <a:blip r:embed="rId2"/>
              </a:buBlip>
            </a:pPr>
            <a:r>
              <a:rPr lang="en-US" altLang="zh-CN" sz="2200" dirty="0" smtClean="0"/>
              <a:t>GRAPH  SEARCH</a:t>
            </a:r>
          </a:p>
          <a:p>
            <a:pPr marL="396875" lvl="0" indent="-396875" algn="just" defTabSz="914363">
              <a:lnSpc>
                <a:spcPct val="90000"/>
              </a:lnSpc>
              <a:buBlip>
                <a:blip r:embed="rId2"/>
              </a:buBlip>
            </a:pPr>
            <a:endParaRPr lang="en-US" altLang="zh-CN" sz="2200" b="1" dirty="0" smtClean="0"/>
          </a:p>
          <a:p>
            <a:pPr marL="396875" lvl="0" indent="-396875" algn="just" defTabSz="914363">
              <a:lnSpc>
                <a:spcPct val="90000"/>
              </a:lnSpc>
              <a:buBlip>
                <a:blip r:embed="rId2"/>
              </a:buBlip>
            </a:pPr>
            <a:r>
              <a:rPr lang="en-US" altLang="zh-CN" sz="2200" b="1" dirty="0" smtClean="0"/>
              <a:t>GRAPH PATTERN MATCHING</a:t>
            </a:r>
          </a:p>
          <a:p>
            <a:pPr marL="396875" lvl="0" indent="-396875" algn="just" defTabSz="914363">
              <a:lnSpc>
                <a:spcPct val="90000"/>
              </a:lnSpc>
              <a:buBlip>
                <a:blip r:embed="rId2"/>
              </a:buBlip>
            </a:pPr>
            <a:endParaRPr lang="en-US" altLang="zh-CN" sz="2200" b="1" dirty="0" smtClean="0"/>
          </a:p>
          <a:p>
            <a:pPr marL="396875" lvl="0" indent="-396875" algn="just" defTabSz="914363">
              <a:lnSpc>
                <a:spcPct val="90000"/>
              </a:lnSpc>
              <a:buBlip>
                <a:blip r:embed="rId2"/>
              </a:buBlip>
            </a:pPr>
            <a:r>
              <a:rPr lang="en-US" altLang="zh-CN" sz="2200" dirty="0" smtClean="0"/>
              <a:t>GRAPH PATTERN MINING</a:t>
            </a:r>
          </a:p>
          <a:p>
            <a:pPr marL="396875" lvl="0" indent="-396875" algn="just" defTabSz="914363">
              <a:lnSpc>
                <a:spcPct val="90000"/>
              </a:lnSpc>
              <a:buBlip>
                <a:blip r:embed="rId2"/>
              </a:buBlip>
            </a:pPr>
            <a:endParaRPr lang="en-US" altLang="zh-CN" sz="2200" dirty="0" smtClean="0"/>
          </a:p>
          <a:p>
            <a:pPr marL="396875" lvl="0" indent="-396875" algn="just" defTabSz="914363">
              <a:lnSpc>
                <a:spcPct val="90000"/>
              </a:lnSpc>
              <a:buBlip>
                <a:blip r:embed="rId2"/>
              </a:buBlip>
            </a:pPr>
            <a:r>
              <a:rPr lang="en-US" altLang="zh-CN" sz="2200" dirty="0" smtClean="0"/>
              <a:t>CONCLUSION</a:t>
            </a:r>
          </a:p>
          <a:p>
            <a:pPr marL="274638" indent="-274638" algn="l" eaLnBrk="1" hangingPunct="1">
              <a:buFont typeface="Wingdings" pitchFamily="2" charset="2"/>
              <a:buChar char="v"/>
            </a:pPr>
            <a:endParaRPr lang="en-US" altLang="zh-CN" sz="1000" dirty="0" smtClean="0"/>
          </a:p>
          <a:p>
            <a:pPr marL="274638" indent="-274638" algn="l" eaLnBrk="1" hangingPunct="1"/>
            <a:endParaRPr lang="en-US" altLang="zh-CN" sz="2300" dirty="0" smtClean="0"/>
          </a:p>
          <a:p>
            <a:pPr marL="274638" indent="-274638" algn="l" eaLnBrk="1" hangingPunct="1">
              <a:buFont typeface="Wingdings" pitchFamily="2" charset="2"/>
              <a:buChar char=""/>
            </a:pPr>
            <a:endParaRPr lang="en-US" altLang="zh-CN" dirty="0" smtClean="0"/>
          </a:p>
          <a:p>
            <a:pPr marL="274638" indent="-274638" algn="l" eaLnBrk="1" hangingPunct="1">
              <a:buFont typeface="Wingdings" pitchFamily="2" charset="2"/>
              <a:buChar char=""/>
            </a:pPr>
            <a:endParaRPr lang="en-US" altLang="zh-CN" dirty="0" smtClean="0"/>
          </a:p>
          <a:p>
            <a:pPr marL="274638" indent="-274638" algn="l" eaLnBrk="1" hangingPunct="1">
              <a:buFont typeface="Wingdings" pitchFamily="2" charset="2"/>
              <a:buChar char=""/>
            </a:pPr>
            <a:endParaRPr lang="en-US" altLang="zh-CN" dirty="0" smtClean="0"/>
          </a:p>
        </p:txBody>
      </p:sp>
      <p:pic>
        <p:nvPicPr>
          <p:cNvPr id="7"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a:noFill/>
        </p:spPr>
        <p:txBody>
          <a:bodyPr/>
          <a:lstStyle/>
          <a:p>
            <a:fld id="{1D9F1049-33EF-4072-B085-C878F4DECFF9}" type="slidenum">
              <a:rPr lang="en-US" altLang="en-US" smtClean="0">
                <a:solidFill>
                  <a:schemeClr val="tx1"/>
                </a:solidFill>
              </a:rPr>
              <a:pPr/>
              <a:t>5</a:t>
            </a:fld>
            <a:endParaRPr lang="en-US" sz="1800" b="0" dirty="0" smtClean="0">
              <a:solidFill>
                <a:schemeClr val="tx1"/>
              </a:solidFill>
            </a:endParaRPr>
          </a:p>
        </p:txBody>
      </p:sp>
      <p:sp>
        <p:nvSpPr>
          <p:cNvPr id="7174" name="Oval 9"/>
          <p:cNvSpPr>
            <a:spLocks noChangeArrowheads="1"/>
          </p:cNvSpPr>
          <p:nvPr/>
        </p:nvSpPr>
        <p:spPr bwMode="auto">
          <a:xfrm>
            <a:off x="2208213" y="2906713"/>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mj-lt"/>
              <a:sym typeface="Times New Roman" pitchFamily="18" charset="0"/>
            </a:endParaRPr>
          </a:p>
        </p:txBody>
      </p:sp>
      <p:sp>
        <p:nvSpPr>
          <p:cNvPr id="7175" name="Straight Connector 10"/>
          <p:cNvSpPr>
            <a:spLocks noChangeShapeType="1"/>
          </p:cNvSpPr>
          <p:nvPr/>
        </p:nvSpPr>
        <p:spPr bwMode="auto">
          <a:xfrm rot="5400000">
            <a:off x="1937544" y="3283744"/>
            <a:ext cx="504825" cy="468313"/>
          </a:xfrm>
          <a:prstGeom prst="line">
            <a:avLst/>
          </a:prstGeom>
          <a:noFill/>
          <a:ln w="15875">
            <a:solidFill>
              <a:schemeClr val="tx1"/>
            </a:solidFill>
            <a:round/>
            <a:headEnd/>
            <a:tailEnd/>
          </a:ln>
        </p:spPr>
        <p:txBody>
          <a:bodyPr/>
          <a:lstStyle/>
          <a:p>
            <a:endParaRPr lang="en-US">
              <a:latin typeface="+mj-lt"/>
            </a:endParaRPr>
          </a:p>
        </p:txBody>
      </p:sp>
      <p:sp>
        <p:nvSpPr>
          <p:cNvPr id="7176" name="Straight Connector 11"/>
          <p:cNvSpPr>
            <a:spLocks noChangeShapeType="1"/>
          </p:cNvSpPr>
          <p:nvPr/>
        </p:nvSpPr>
        <p:spPr bwMode="auto">
          <a:xfrm rot="16200000" flipH="1">
            <a:off x="2369344" y="3320257"/>
            <a:ext cx="504825" cy="395287"/>
          </a:xfrm>
          <a:prstGeom prst="line">
            <a:avLst/>
          </a:prstGeom>
          <a:noFill/>
          <a:ln w="15875">
            <a:solidFill>
              <a:schemeClr val="tx1"/>
            </a:solidFill>
            <a:round/>
            <a:headEnd/>
            <a:tailEnd/>
          </a:ln>
        </p:spPr>
        <p:txBody>
          <a:bodyPr/>
          <a:lstStyle/>
          <a:p>
            <a:endParaRPr lang="en-US">
              <a:latin typeface="+mj-lt"/>
            </a:endParaRPr>
          </a:p>
        </p:txBody>
      </p:sp>
      <p:sp>
        <p:nvSpPr>
          <p:cNvPr id="7177" name="TextBox 68"/>
          <p:cNvSpPr>
            <a:spLocks noChangeArrowheads="1"/>
          </p:cNvSpPr>
          <p:nvPr/>
        </p:nvSpPr>
        <p:spPr bwMode="auto">
          <a:xfrm>
            <a:off x="1543050" y="4057650"/>
            <a:ext cx="774251" cy="830997"/>
          </a:xfrm>
          <a:prstGeom prst="rect">
            <a:avLst/>
          </a:prstGeom>
          <a:noFill/>
          <a:ln w="9525">
            <a:noFill/>
            <a:miter lim="800000"/>
            <a:headEnd/>
            <a:tailEnd/>
          </a:ln>
        </p:spPr>
        <p:txBody>
          <a:bodyPr wrap="none">
            <a:spAutoFit/>
          </a:bodyPr>
          <a:lstStyle/>
          <a:p>
            <a:r>
              <a:rPr lang="en-US" sz="1600">
                <a:latin typeface="+mj-lt"/>
                <a:sym typeface="Century Schoolbook" pitchFamily="18" charset="0"/>
              </a:rPr>
              <a:t>James </a:t>
            </a:r>
            <a:endParaRPr lang="en-US" altLang="en-US" sz="1600">
              <a:latin typeface="+mj-lt"/>
              <a:sym typeface="Century Schoolbook" pitchFamily="18" charset="0"/>
            </a:endParaRPr>
          </a:p>
          <a:p>
            <a:r>
              <a:rPr lang="en-US" sz="1600">
                <a:latin typeface="+mj-lt"/>
                <a:sym typeface="Century Schoolbook" pitchFamily="18" charset="0"/>
              </a:rPr>
              <a:t>Waters</a:t>
            </a:r>
            <a:endParaRPr lang="en-US" altLang="en-US" sz="1600">
              <a:latin typeface="+mj-lt"/>
              <a:sym typeface="Century Schoolbook" pitchFamily="18" charset="0"/>
            </a:endParaRPr>
          </a:p>
          <a:p>
            <a:r>
              <a:rPr lang="en-US" sz="1600">
                <a:latin typeface="+mj-lt"/>
                <a:sym typeface="Century Schoolbook" pitchFamily="18" charset="0"/>
              </a:rPr>
              <a:t>(I)</a:t>
            </a:r>
            <a:endParaRPr lang="en-US">
              <a:latin typeface="+mj-lt"/>
            </a:endParaRPr>
          </a:p>
        </p:txBody>
      </p:sp>
      <p:sp>
        <p:nvSpPr>
          <p:cNvPr id="7178" name="TextBox 71"/>
          <p:cNvSpPr>
            <a:spLocks noChangeArrowheads="1"/>
          </p:cNvSpPr>
          <p:nvPr/>
        </p:nvSpPr>
        <p:spPr bwMode="auto">
          <a:xfrm>
            <a:off x="2495550" y="4057650"/>
            <a:ext cx="957698" cy="584775"/>
          </a:xfrm>
          <a:prstGeom prst="rect">
            <a:avLst/>
          </a:prstGeom>
          <a:noFill/>
          <a:ln w="9525">
            <a:noFill/>
            <a:miter lim="800000"/>
            <a:headEnd/>
            <a:tailEnd/>
          </a:ln>
        </p:spPr>
        <p:txBody>
          <a:bodyPr wrap="none">
            <a:spAutoFit/>
          </a:bodyPr>
          <a:lstStyle/>
          <a:p>
            <a:r>
              <a:rPr lang="en-US" sz="1600">
                <a:latin typeface="+mj-lt"/>
                <a:sym typeface="Century Schoolbook" pitchFamily="18" charset="0"/>
              </a:rPr>
              <a:t>Steven </a:t>
            </a:r>
            <a:endParaRPr lang="en-US" altLang="en-US" sz="1600">
              <a:latin typeface="+mj-lt"/>
              <a:sym typeface="Century Schoolbook" pitchFamily="18" charset="0"/>
            </a:endParaRPr>
          </a:p>
          <a:p>
            <a:r>
              <a:rPr lang="en-US" sz="1600">
                <a:latin typeface="+mj-lt"/>
                <a:sym typeface="Century Schoolbook" pitchFamily="18" charset="0"/>
              </a:rPr>
              <a:t>Spielberg</a:t>
            </a:r>
            <a:endParaRPr lang="en-US">
              <a:latin typeface="+mj-lt"/>
            </a:endParaRPr>
          </a:p>
        </p:txBody>
      </p:sp>
      <p:sp>
        <p:nvSpPr>
          <p:cNvPr id="7180" name="Oval 15"/>
          <p:cNvSpPr>
            <a:spLocks noChangeArrowheads="1"/>
          </p:cNvSpPr>
          <p:nvPr/>
        </p:nvSpPr>
        <p:spPr bwMode="auto">
          <a:xfrm>
            <a:off x="2654300" y="3744913"/>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mj-lt"/>
              <a:sym typeface="Times New Roman" pitchFamily="18" charset="0"/>
            </a:endParaRPr>
          </a:p>
        </p:txBody>
      </p:sp>
      <p:sp>
        <p:nvSpPr>
          <p:cNvPr id="7181" name="Oval 16"/>
          <p:cNvSpPr>
            <a:spLocks noChangeArrowheads="1"/>
          </p:cNvSpPr>
          <p:nvPr/>
        </p:nvSpPr>
        <p:spPr bwMode="auto">
          <a:xfrm>
            <a:off x="1739900" y="3744913"/>
            <a:ext cx="431800" cy="358775"/>
          </a:xfrm>
          <a:prstGeom prst="ellipse">
            <a:avLst/>
          </a:prstGeom>
          <a:solidFill>
            <a:srgbClr val="C6D5EF"/>
          </a:solidFill>
          <a:ln w="9525">
            <a:solidFill>
              <a:schemeClr val="accent2"/>
            </a:solidFill>
            <a:round/>
            <a:headEnd/>
            <a:tailEnd/>
          </a:ln>
        </p:spPr>
        <p:txBody>
          <a:bodyPr anchor="ctr"/>
          <a:lstStyle/>
          <a:p>
            <a:pPr algn="ctr"/>
            <a:endParaRPr lang="en-US" sz="1600">
              <a:latin typeface="+mj-lt"/>
              <a:sym typeface="Times New Roman" pitchFamily="18" charset="0"/>
            </a:endParaRPr>
          </a:p>
        </p:txBody>
      </p:sp>
      <p:sp>
        <p:nvSpPr>
          <p:cNvPr id="7182" name="TextBox 99"/>
          <p:cNvSpPr>
            <a:spLocks noChangeArrowheads="1"/>
          </p:cNvSpPr>
          <p:nvPr/>
        </p:nvSpPr>
        <p:spPr bwMode="auto">
          <a:xfrm>
            <a:off x="1676400" y="2590800"/>
            <a:ext cx="1700466" cy="338554"/>
          </a:xfrm>
          <a:prstGeom prst="rect">
            <a:avLst/>
          </a:prstGeom>
          <a:noFill/>
          <a:ln w="9525">
            <a:noFill/>
            <a:miter lim="800000"/>
            <a:headEnd/>
            <a:tailEnd/>
          </a:ln>
        </p:spPr>
        <p:txBody>
          <a:bodyPr wrap="none">
            <a:spAutoFit/>
          </a:bodyPr>
          <a:lstStyle/>
          <a:p>
            <a:r>
              <a:rPr lang="en-US" sz="1600" dirty="0">
                <a:latin typeface="+mj-lt"/>
                <a:sym typeface="Century Schoolbook" pitchFamily="18" charset="0"/>
              </a:rPr>
              <a:t>Darren E. Burrows</a:t>
            </a:r>
            <a:endParaRPr lang="en-US" altLang="en-US" dirty="0">
              <a:latin typeface="+mj-lt"/>
            </a:endParaRPr>
          </a:p>
        </p:txBody>
      </p:sp>
      <p:sp>
        <p:nvSpPr>
          <p:cNvPr id="7183" name="Oval 19"/>
          <p:cNvSpPr>
            <a:spLocks noChangeArrowheads="1"/>
          </p:cNvSpPr>
          <p:nvPr/>
        </p:nvSpPr>
        <p:spPr bwMode="auto">
          <a:xfrm>
            <a:off x="6478588" y="2792413"/>
            <a:ext cx="504825"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mj-lt"/>
              <a:sym typeface="Times New Roman" pitchFamily="18" charset="0"/>
            </a:endParaRPr>
          </a:p>
        </p:txBody>
      </p:sp>
      <p:sp>
        <p:nvSpPr>
          <p:cNvPr id="7184" name="Oval 20"/>
          <p:cNvSpPr>
            <a:spLocks noChangeArrowheads="1"/>
          </p:cNvSpPr>
          <p:nvPr/>
        </p:nvSpPr>
        <p:spPr bwMode="auto">
          <a:xfrm>
            <a:off x="5830888" y="3440113"/>
            <a:ext cx="504825"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mj-lt"/>
              <a:sym typeface="Times New Roman" pitchFamily="18" charset="0"/>
            </a:endParaRPr>
          </a:p>
        </p:txBody>
      </p:sp>
      <p:sp>
        <p:nvSpPr>
          <p:cNvPr id="7185" name="Oval 21"/>
          <p:cNvSpPr>
            <a:spLocks noChangeArrowheads="1"/>
          </p:cNvSpPr>
          <p:nvPr/>
        </p:nvSpPr>
        <p:spPr bwMode="auto">
          <a:xfrm>
            <a:off x="5830888" y="4016375"/>
            <a:ext cx="504825"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mj-lt"/>
              <a:sym typeface="Times New Roman" pitchFamily="18" charset="0"/>
            </a:endParaRPr>
          </a:p>
        </p:txBody>
      </p:sp>
      <p:sp>
        <p:nvSpPr>
          <p:cNvPr id="7186" name="Oval 22"/>
          <p:cNvSpPr>
            <a:spLocks noChangeArrowheads="1"/>
          </p:cNvSpPr>
          <p:nvPr/>
        </p:nvSpPr>
        <p:spPr bwMode="auto">
          <a:xfrm>
            <a:off x="7127875" y="3440113"/>
            <a:ext cx="503238"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mj-lt"/>
              <a:sym typeface="Times New Roman" pitchFamily="18" charset="0"/>
            </a:endParaRPr>
          </a:p>
        </p:txBody>
      </p:sp>
      <p:sp>
        <p:nvSpPr>
          <p:cNvPr id="7187" name="Oval 23"/>
          <p:cNvSpPr>
            <a:spLocks noChangeArrowheads="1"/>
          </p:cNvSpPr>
          <p:nvPr/>
        </p:nvSpPr>
        <p:spPr bwMode="auto">
          <a:xfrm>
            <a:off x="7127875" y="4016375"/>
            <a:ext cx="503238" cy="431800"/>
          </a:xfrm>
          <a:prstGeom prst="ellipse">
            <a:avLst/>
          </a:prstGeom>
          <a:solidFill>
            <a:srgbClr val="C6D5EF"/>
          </a:solidFill>
          <a:ln w="9525">
            <a:solidFill>
              <a:schemeClr val="accent2"/>
            </a:solidFill>
            <a:round/>
            <a:headEnd/>
            <a:tailEnd/>
          </a:ln>
        </p:spPr>
        <p:txBody>
          <a:bodyPr anchor="ctr"/>
          <a:lstStyle/>
          <a:p>
            <a:pPr algn="ctr"/>
            <a:endParaRPr lang="en-US" sz="2400">
              <a:latin typeface="+mj-lt"/>
              <a:sym typeface="Times New Roman" pitchFamily="18" charset="0"/>
            </a:endParaRPr>
          </a:p>
        </p:txBody>
      </p:sp>
      <p:cxnSp>
        <p:nvCxnSpPr>
          <p:cNvPr id="7188" name="Straight Connector 24"/>
          <p:cNvCxnSpPr>
            <a:cxnSpLocks noChangeShapeType="1"/>
            <a:stCxn id="7183" idx="3"/>
            <a:endCxn id="7184" idx="0"/>
          </p:cNvCxnSpPr>
          <p:nvPr/>
        </p:nvCxnSpPr>
        <p:spPr bwMode="auto">
          <a:xfrm rot="5400000">
            <a:off x="6178550" y="3065463"/>
            <a:ext cx="279400" cy="469900"/>
          </a:xfrm>
          <a:prstGeom prst="line">
            <a:avLst/>
          </a:prstGeom>
          <a:noFill/>
          <a:ln w="15875">
            <a:solidFill>
              <a:schemeClr val="tx1"/>
            </a:solidFill>
            <a:round/>
            <a:headEnd/>
            <a:tailEnd/>
          </a:ln>
        </p:spPr>
      </p:cxnSp>
      <p:cxnSp>
        <p:nvCxnSpPr>
          <p:cNvPr id="7189" name="Straight Connector 25"/>
          <p:cNvCxnSpPr>
            <a:cxnSpLocks noChangeShapeType="1"/>
            <a:stCxn id="7185" idx="0"/>
            <a:endCxn id="7184" idx="4"/>
          </p:cNvCxnSpPr>
          <p:nvPr/>
        </p:nvCxnSpPr>
        <p:spPr bwMode="auto">
          <a:xfrm rot="5400000" flipH="1" flipV="1">
            <a:off x="6010276" y="3943350"/>
            <a:ext cx="144462" cy="1587"/>
          </a:xfrm>
          <a:prstGeom prst="line">
            <a:avLst/>
          </a:prstGeom>
          <a:noFill/>
          <a:ln w="15875">
            <a:solidFill>
              <a:schemeClr val="tx1"/>
            </a:solidFill>
            <a:round/>
            <a:headEnd/>
            <a:tailEnd/>
          </a:ln>
        </p:spPr>
      </p:cxnSp>
      <p:cxnSp>
        <p:nvCxnSpPr>
          <p:cNvPr id="7190" name="Straight Connector 26"/>
          <p:cNvCxnSpPr>
            <a:cxnSpLocks noChangeShapeType="1"/>
            <a:stCxn id="7183" idx="5"/>
            <a:endCxn id="7186" idx="0"/>
          </p:cNvCxnSpPr>
          <p:nvPr/>
        </p:nvCxnSpPr>
        <p:spPr bwMode="auto">
          <a:xfrm rot="16200000" flipH="1">
            <a:off x="7004050" y="3065463"/>
            <a:ext cx="279400" cy="469900"/>
          </a:xfrm>
          <a:prstGeom prst="line">
            <a:avLst/>
          </a:prstGeom>
          <a:noFill/>
          <a:ln w="15875">
            <a:solidFill>
              <a:schemeClr val="tx1"/>
            </a:solidFill>
            <a:round/>
            <a:headEnd/>
            <a:tailEnd/>
          </a:ln>
        </p:spPr>
      </p:cxnSp>
      <p:cxnSp>
        <p:nvCxnSpPr>
          <p:cNvPr id="7191" name="Straight Connector 27"/>
          <p:cNvCxnSpPr>
            <a:cxnSpLocks noChangeShapeType="1"/>
            <a:stCxn id="7187" idx="0"/>
            <a:endCxn id="7186" idx="4"/>
          </p:cNvCxnSpPr>
          <p:nvPr/>
        </p:nvCxnSpPr>
        <p:spPr bwMode="auto">
          <a:xfrm rot="5400000" flipH="1" flipV="1">
            <a:off x="7305676" y="3943350"/>
            <a:ext cx="144462" cy="1587"/>
          </a:xfrm>
          <a:prstGeom prst="line">
            <a:avLst/>
          </a:prstGeom>
          <a:noFill/>
          <a:ln w="15875">
            <a:solidFill>
              <a:schemeClr val="tx1"/>
            </a:solidFill>
            <a:round/>
            <a:headEnd/>
            <a:tailEnd/>
          </a:ln>
        </p:spPr>
      </p:cxnSp>
      <p:sp>
        <p:nvSpPr>
          <p:cNvPr id="7192" name="TextBox 70"/>
          <p:cNvSpPr>
            <a:spLocks noChangeArrowheads="1"/>
          </p:cNvSpPr>
          <p:nvPr/>
        </p:nvSpPr>
        <p:spPr bwMode="auto">
          <a:xfrm>
            <a:off x="5715000" y="4462463"/>
            <a:ext cx="872034" cy="584775"/>
          </a:xfrm>
          <a:prstGeom prst="rect">
            <a:avLst/>
          </a:prstGeom>
          <a:noFill/>
          <a:ln w="9525">
            <a:noFill/>
            <a:miter lim="800000"/>
            <a:headEnd/>
            <a:tailEnd/>
          </a:ln>
        </p:spPr>
        <p:txBody>
          <a:bodyPr wrap="none">
            <a:spAutoFit/>
          </a:bodyPr>
          <a:lstStyle/>
          <a:p>
            <a:r>
              <a:rPr lang="en-US" sz="1600" dirty="0">
                <a:latin typeface="+mj-lt"/>
                <a:sym typeface="Century Schoolbook" pitchFamily="18" charset="0"/>
              </a:rPr>
              <a:t>Waters, </a:t>
            </a:r>
            <a:endParaRPr lang="en-US" sz="1600" dirty="0" smtClean="0">
              <a:latin typeface="+mj-lt"/>
              <a:sym typeface="Century Schoolbook" pitchFamily="18" charset="0"/>
            </a:endParaRPr>
          </a:p>
          <a:p>
            <a:r>
              <a:rPr lang="en-US" sz="1600" dirty="0" smtClean="0">
                <a:latin typeface="+mj-lt"/>
                <a:sym typeface="Century Schoolbook" pitchFamily="18" charset="0"/>
              </a:rPr>
              <a:t>James</a:t>
            </a:r>
            <a:endParaRPr lang="en-US" dirty="0">
              <a:latin typeface="+mj-lt"/>
            </a:endParaRPr>
          </a:p>
        </p:txBody>
      </p:sp>
      <p:sp>
        <p:nvSpPr>
          <p:cNvPr id="7193" name="TextBox 74"/>
          <p:cNvSpPr>
            <a:spLocks noChangeArrowheads="1"/>
          </p:cNvSpPr>
          <p:nvPr/>
        </p:nvSpPr>
        <p:spPr bwMode="auto">
          <a:xfrm>
            <a:off x="6934200" y="4444425"/>
            <a:ext cx="1057790" cy="584775"/>
          </a:xfrm>
          <a:prstGeom prst="rect">
            <a:avLst/>
          </a:prstGeom>
          <a:noFill/>
          <a:ln w="9525">
            <a:noFill/>
            <a:miter lim="800000"/>
            <a:headEnd/>
            <a:tailEnd/>
          </a:ln>
        </p:spPr>
        <p:txBody>
          <a:bodyPr wrap="none">
            <a:spAutoFit/>
          </a:bodyPr>
          <a:lstStyle/>
          <a:p>
            <a:r>
              <a:rPr lang="en-US" sz="1600" dirty="0">
                <a:latin typeface="+mj-lt"/>
                <a:sym typeface="Century Schoolbook" pitchFamily="18" charset="0"/>
              </a:rPr>
              <a:t>Spielberg, </a:t>
            </a:r>
            <a:endParaRPr lang="en-US" sz="1600" dirty="0" smtClean="0">
              <a:latin typeface="+mj-lt"/>
              <a:sym typeface="Century Schoolbook" pitchFamily="18" charset="0"/>
            </a:endParaRPr>
          </a:p>
          <a:p>
            <a:r>
              <a:rPr lang="en-US" sz="1600" dirty="0" smtClean="0">
                <a:latin typeface="+mj-lt"/>
                <a:sym typeface="Century Schoolbook" pitchFamily="18" charset="0"/>
              </a:rPr>
              <a:t>Steven</a:t>
            </a:r>
            <a:endParaRPr lang="en-US" dirty="0">
              <a:latin typeface="+mj-lt"/>
            </a:endParaRPr>
          </a:p>
        </p:txBody>
      </p:sp>
      <p:sp>
        <p:nvSpPr>
          <p:cNvPr id="7194" name="TextBox 99"/>
          <p:cNvSpPr>
            <a:spLocks noChangeArrowheads="1"/>
          </p:cNvSpPr>
          <p:nvPr/>
        </p:nvSpPr>
        <p:spPr bwMode="auto">
          <a:xfrm>
            <a:off x="5944438" y="2480846"/>
            <a:ext cx="1751762" cy="338554"/>
          </a:xfrm>
          <a:prstGeom prst="rect">
            <a:avLst/>
          </a:prstGeom>
          <a:noFill/>
          <a:ln w="9525">
            <a:noFill/>
            <a:miter lim="800000"/>
            <a:headEnd/>
            <a:tailEnd/>
          </a:ln>
        </p:spPr>
        <p:txBody>
          <a:bodyPr wrap="none">
            <a:spAutoFit/>
          </a:bodyPr>
          <a:lstStyle/>
          <a:p>
            <a:r>
              <a:rPr lang="en-US" sz="1600" dirty="0">
                <a:latin typeface="+mj-lt"/>
                <a:sym typeface="Century Schoolbook" pitchFamily="18" charset="0"/>
              </a:rPr>
              <a:t>Burrows, Darren E.</a:t>
            </a:r>
            <a:endParaRPr lang="en-US" dirty="0">
              <a:latin typeface="+mj-lt"/>
            </a:endParaRPr>
          </a:p>
        </p:txBody>
      </p:sp>
      <p:sp>
        <p:nvSpPr>
          <p:cNvPr id="7195" name="TextBox 104"/>
          <p:cNvSpPr>
            <a:spLocks noChangeArrowheads="1"/>
          </p:cNvSpPr>
          <p:nvPr/>
        </p:nvSpPr>
        <p:spPr bwMode="auto">
          <a:xfrm>
            <a:off x="7620000" y="3471446"/>
            <a:ext cx="862737" cy="338554"/>
          </a:xfrm>
          <a:prstGeom prst="rect">
            <a:avLst/>
          </a:prstGeom>
          <a:noFill/>
          <a:ln w="9525">
            <a:noFill/>
            <a:miter lim="800000"/>
            <a:headEnd/>
            <a:tailEnd/>
          </a:ln>
        </p:spPr>
        <p:txBody>
          <a:bodyPr wrap="none">
            <a:spAutoFit/>
          </a:bodyPr>
          <a:lstStyle/>
          <a:p>
            <a:r>
              <a:rPr lang="en-US" sz="1600" dirty="0">
                <a:latin typeface="+mj-lt"/>
                <a:sym typeface="Century Schoolbook" pitchFamily="18" charset="0"/>
              </a:rPr>
              <a:t>Amistad</a:t>
            </a:r>
            <a:endParaRPr lang="en-US" altLang="en-US" dirty="0">
              <a:latin typeface="+mj-lt"/>
            </a:endParaRPr>
          </a:p>
        </p:txBody>
      </p:sp>
      <p:sp>
        <p:nvSpPr>
          <p:cNvPr id="7196" name="TextBox 105"/>
          <p:cNvSpPr>
            <a:spLocks noChangeArrowheads="1"/>
          </p:cNvSpPr>
          <p:nvPr/>
        </p:nvSpPr>
        <p:spPr bwMode="auto">
          <a:xfrm>
            <a:off x="4876800" y="3471446"/>
            <a:ext cx="931665" cy="338554"/>
          </a:xfrm>
          <a:prstGeom prst="rect">
            <a:avLst/>
          </a:prstGeom>
          <a:noFill/>
          <a:ln w="9525">
            <a:noFill/>
            <a:miter lim="800000"/>
            <a:headEnd/>
            <a:tailEnd/>
          </a:ln>
        </p:spPr>
        <p:txBody>
          <a:bodyPr wrap="none">
            <a:spAutoFit/>
          </a:bodyPr>
          <a:lstStyle/>
          <a:p>
            <a:r>
              <a:rPr lang="en-US" sz="1600" dirty="0">
                <a:latin typeface="+mj-lt"/>
                <a:sym typeface="Century Schoolbook" pitchFamily="18" charset="0"/>
              </a:rPr>
              <a:t>Cry-Baby</a:t>
            </a:r>
            <a:endParaRPr lang="en-US" altLang="en-US" dirty="0">
              <a:latin typeface="+mj-lt"/>
            </a:endParaRPr>
          </a:p>
        </p:txBody>
      </p:sp>
      <p:sp>
        <p:nvSpPr>
          <p:cNvPr id="31" name="Title 1"/>
          <p:cNvSpPr txBox="1">
            <a:spLocks/>
          </p:cNvSpPr>
          <p:nvPr/>
        </p:nvSpPr>
        <p:spPr>
          <a:xfrm>
            <a:off x="0" y="9525"/>
            <a:ext cx="9144000" cy="9239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n-US" sz="2800" noProof="0" dirty="0" smtClean="0">
                <a:solidFill>
                  <a:schemeClr val="bg1"/>
                </a:solidFill>
                <a:latin typeface="Arial Black" pitchFamily="34" charset="0"/>
                <a:ea typeface="ＭＳ Ｐゴシック" pitchFamily="34" charset="-128"/>
                <a:cs typeface="+mj-cs"/>
              </a:rPr>
              <a:t>No Fixed Schema</a:t>
            </a:r>
            <a:endParaRPr kumimoji="0" lang="en-US" sz="2800" b="0" i="0" u="none" strike="noStrike" kern="1200" cap="none" spc="0" normalizeH="0" baseline="0" noProof="0" dirty="0" smtClean="0">
              <a:ln>
                <a:noFill/>
              </a:ln>
              <a:solidFill>
                <a:schemeClr val="bg1"/>
              </a:solidFill>
              <a:effectLst/>
              <a:uLnTx/>
              <a:uFillTx/>
              <a:latin typeface="Arial Black" pitchFamily="34" charset="0"/>
              <a:ea typeface="ＭＳ Ｐゴシック" pitchFamily="34" charset="-128"/>
              <a:cs typeface="+mj-cs"/>
            </a:endParaRPr>
          </a:p>
        </p:txBody>
      </p:sp>
      <p:pic>
        <p:nvPicPr>
          <p:cNvPr id="32" name="Picture 7"/>
          <p:cNvPicPr>
            <a:picLocks noChangeAspect="1" noChangeArrowheads="1"/>
          </p:cNvPicPr>
          <p:nvPr/>
        </p:nvPicPr>
        <p:blipFill>
          <a:blip r:embed="rId2" cstate="print"/>
          <a:srcRect/>
          <a:stretch>
            <a:fillRect/>
          </a:stretch>
        </p:blipFill>
        <p:spPr bwMode="auto">
          <a:xfrm>
            <a:off x="7817425" y="136683"/>
            <a:ext cx="1174175" cy="625317"/>
          </a:xfrm>
          <a:prstGeom prst="rect">
            <a:avLst/>
          </a:prstGeom>
          <a:noFill/>
          <a:ln w="9525">
            <a:noFill/>
            <a:miter lim="800000"/>
            <a:headEnd/>
            <a:tailEnd/>
          </a:ln>
        </p:spPr>
      </p:pic>
      <p:sp>
        <p:nvSpPr>
          <p:cNvPr id="33" name="Text Placeholder 2"/>
          <p:cNvSpPr txBox="1">
            <a:spLocks/>
          </p:cNvSpPr>
          <p:nvPr/>
        </p:nvSpPr>
        <p:spPr>
          <a:xfrm>
            <a:off x="381000" y="1086517"/>
            <a:ext cx="7848600" cy="1428083"/>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3"/>
              </a:buBlip>
            </a:pPr>
            <a:r>
              <a:rPr lang="en-US" sz="3200" dirty="0" smtClean="0">
                <a:solidFill>
                  <a:srgbClr val="000000"/>
                </a:solidFill>
              </a:rPr>
              <a:t>Lack of fixed schema, label and type information.</a:t>
            </a:r>
          </a:p>
          <a:p>
            <a:pPr marL="396875" indent="-396875" defTabSz="914363">
              <a:lnSpc>
                <a:spcPct val="90000"/>
              </a:lnSpc>
              <a:spcBef>
                <a:spcPct val="20000"/>
              </a:spcBef>
              <a:buBlip>
                <a:blip r:embed="rId3"/>
              </a:buBlip>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sp>
        <p:nvSpPr>
          <p:cNvPr id="35" name="Rounded Rectangle 34"/>
          <p:cNvSpPr/>
          <p:nvPr/>
        </p:nvSpPr>
        <p:spPr bwMode="auto">
          <a:xfrm>
            <a:off x="1227667" y="5060647"/>
            <a:ext cx="2201333" cy="654353"/>
          </a:xfrm>
          <a:prstGeom prst="roundRect">
            <a:avLst>
              <a:gd name="adj" fmla="val 9033"/>
            </a:avLst>
          </a:prstGeom>
          <a:solidFill>
            <a:schemeClr val="bg1"/>
          </a:solidFill>
          <a:ln>
            <a:headEnd type="none" w="med" len="med"/>
            <a:tailEnd type="none" w="med" len="med"/>
          </a:ln>
          <a:effectLst/>
          <a:scene3d>
            <a:camera prst="orthographicFron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chemeClr val="tx1"/>
                </a:solidFill>
              </a:rPr>
              <a:t>IMDB Network</a:t>
            </a:r>
          </a:p>
        </p:txBody>
      </p:sp>
      <p:sp>
        <p:nvSpPr>
          <p:cNvPr id="36" name="Rounded Rectangle 35"/>
          <p:cNvSpPr/>
          <p:nvPr/>
        </p:nvSpPr>
        <p:spPr bwMode="auto">
          <a:xfrm>
            <a:off x="5266267" y="5060647"/>
            <a:ext cx="3115733" cy="654353"/>
          </a:xfrm>
          <a:prstGeom prst="roundRect">
            <a:avLst>
              <a:gd name="adj" fmla="val 9033"/>
            </a:avLst>
          </a:prstGeom>
          <a:solidFill>
            <a:schemeClr val="bg1"/>
          </a:solidFill>
          <a:ln>
            <a:headEnd type="none" w="med" len="med"/>
            <a:tailEnd type="none" w="med" len="med"/>
          </a:ln>
          <a:effectLst/>
          <a:scene3d>
            <a:camera prst="orthographicFron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chemeClr val="tx1"/>
                </a:solidFill>
              </a:rPr>
              <a:t>FreeBase Movie Dataset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0"/>
          </p:nvPr>
        </p:nvSpPr>
        <p:spPr>
          <a:noFill/>
        </p:spPr>
        <p:txBody>
          <a:bodyPr/>
          <a:lstStyle/>
          <a:p>
            <a:fld id="{DDA12E8F-6789-419B-8CE7-8D8DCC1F6C18}" type="slidenum">
              <a:rPr lang="en-US" altLang="en-US" smtClean="0"/>
              <a:pPr/>
              <a:t>50</a:t>
            </a:fld>
            <a:endParaRPr lang="en-US" sz="1800" b="0" smtClean="0">
              <a:solidFill>
                <a:schemeClr val="tx1"/>
              </a:solidFill>
            </a:endParaRPr>
          </a:p>
        </p:txBody>
      </p:sp>
      <p:sp>
        <p:nvSpPr>
          <p:cNvPr id="57348" name="标题 1"/>
          <p:cNvSpPr>
            <a:spLocks noGrp="1" noChangeArrowheads="1"/>
          </p:cNvSpPr>
          <p:nvPr>
            <p:ph type="title" idx="4294967295"/>
          </p:nvPr>
        </p:nvSpPr>
        <p:spPr>
          <a:xfrm>
            <a:off x="762000" y="-149225"/>
            <a:ext cx="7467600" cy="1139825"/>
          </a:xfrm>
        </p:spPr>
        <p:txBody>
          <a:bodyPr/>
          <a:lstStyle/>
          <a:p>
            <a:pPr algn="ctr" eaLnBrk="1" hangingPunct="1"/>
            <a:r>
              <a:rPr lang="en-US" altLang="en-US" b="1" smtClean="0">
                <a:ea typeface="SimHei" pitchFamily="49" charset="-122"/>
              </a:rPr>
              <a:t>Homomorphism and Simulation </a:t>
            </a:r>
            <a:br>
              <a:rPr lang="en-US" altLang="en-US" b="1" smtClean="0">
                <a:ea typeface="SimHei" pitchFamily="49" charset="-122"/>
              </a:rPr>
            </a:br>
            <a:r>
              <a:rPr lang="en-US" altLang="en-US" b="1" smtClean="0">
                <a:ea typeface="SimHei" pitchFamily="49" charset="-122"/>
              </a:rPr>
              <a:t>for Graph Pattern Matching</a:t>
            </a:r>
            <a:endParaRPr lang="zh-CN" altLang="en-US" smtClean="0">
              <a:ea typeface="宋体" pitchFamily="2" charset="-122"/>
            </a:endParaRPr>
          </a:p>
        </p:txBody>
      </p:sp>
      <p:sp>
        <p:nvSpPr>
          <p:cNvPr id="57349" name="内容占位符 2"/>
          <p:cNvSpPr>
            <a:spLocks noGrp="1" noChangeArrowheads="1"/>
          </p:cNvSpPr>
          <p:nvPr>
            <p:ph idx="1"/>
          </p:nvPr>
        </p:nvSpPr>
        <p:spPr>
          <a:xfrm>
            <a:off x="685800" y="1146175"/>
            <a:ext cx="7467600" cy="4873625"/>
          </a:xfrm>
        </p:spPr>
        <p:txBody>
          <a:bodyPr/>
          <a:lstStyle/>
          <a:p>
            <a:pPr marL="274638" indent="-274638" algn="just" eaLnBrk="1" hangingPunct="1">
              <a:buFont typeface="Wingdings" pitchFamily="2" charset="2"/>
              <a:buChar char="v"/>
            </a:pPr>
            <a:r>
              <a:rPr lang="en-US" altLang="en-US" sz="1800" dirty="0" smtClean="0"/>
              <a:t>Traditional homomorphism and simulation based graph matching is not capable for capturing real life graph similarity</a:t>
            </a:r>
            <a:r>
              <a:rPr lang="en-US" sz="1800" dirty="0" smtClean="0"/>
              <a:t> and matches</a:t>
            </a:r>
            <a:endParaRPr lang="en-US" altLang="en-US" sz="1800" dirty="0" smtClean="0"/>
          </a:p>
          <a:p>
            <a:pPr marL="274638" indent="-274638" algn="just" eaLnBrk="1" hangingPunct="1">
              <a:buFont typeface="Wingdings" pitchFamily="2" charset="2"/>
              <a:buChar char="v"/>
            </a:pPr>
            <a:endParaRPr lang="en-US" altLang="en-US" sz="900" dirty="0" smtClean="0"/>
          </a:p>
          <a:p>
            <a:pPr marL="274638" indent="-274638" algn="just" eaLnBrk="1" hangingPunct="1">
              <a:buFont typeface="Wingdings" pitchFamily="2" charset="2"/>
              <a:buChar char="v"/>
            </a:pPr>
            <a:r>
              <a:rPr lang="en-US" altLang="en-US" sz="1800" dirty="0" smtClean="0"/>
              <a:t>(1-1) P-homomorphism, edge to path matching, provable guarantees on match quality  (VLDB 2010). </a:t>
            </a:r>
          </a:p>
          <a:p>
            <a:pPr marL="274638" indent="-274638" algn="just" eaLnBrk="1" hangingPunct="1">
              <a:buFont typeface="Wingdings" pitchFamily="2" charset="2"/>
              <a:buChar char="v"/>
            </a:pPr>
            <a:endParaRPr lang="en-US" altLang="en-US" sz="900" dirty="0" smtClean="0"/>
          </a:p>
          <a:p>
            <a:pPr marL="274638" indent="-274638" algn="just" eaLnBrk="1" hangingPunct="1">
              <a:buFont typeface="Wingdings" pitchFamily="2" charset="2"/>
              <a:buChar char="v"/>
            </a:pPr>
            <a:r>
              <a:rPr lang="en-US" altLang="en-US" sz="1800" dirty="0" smtClean="0"/>
              <a:t>Bounded simulation, bounded connectivity, PTIME (VLDB 2010). </a:t>
            </a:r>
          </a:p>
          <a:p>
            <a:pPr marL="274638" indent="-274638" algn="just" eaLnBrk="1" hangingPunct="1">
              <a:buFont typeface="Wingdings" pitchFamily="2" charset="2"/>
              <a:buChar char="v"/>
            </a:pPr>
            <a:endParaRPr lang="en-US" altLang="en-US" sz="900" dirty="0" smtClean="0"/>
          </a:p>
          <a:p>
            <a:pPr marL="274638" indent="-274638" algn="just" eaLnBrk="1" hangingPunct="1">
              <a:buFont typeface="Wingdings" pitchFamily="2" charset="2"/>
              <a:buChar char="v"/>
            </a:pPr>
            <a:r>
              <a:rPr lang="en-US" altLang="en-US" sz="1800" dirty="0" smtClean="0"/>
              <a:t>Incremental bounded simulation, solvable in time bounded by the size of affected area  (VLDB 2010).</a:t>
            </a:r>
          </a:p>
          <a:p>
            <a:pPr marL="274638" indent="-274638" algn="just" eaLnBrk="1" hangingPunct="1"/>
            <a:endParaRPr lang="en-US" altLang="en-US" sz="900" dirty="0" smtClean="0"/>
          </a:p>
          <a:p>
            <a:pPr marL="274638" indent="-274638" algn="just" eaLnBrk="1" hangingPunct="1">
              <a:buFont typeface="Wingdings" pitchFamily="2" charset="2"/>
              <a:buChar char="v"/>
            </a:pPr>
            <a:r>
              <a:rPr lang="en-US" altLang="en-US" sz="1800" dirty="0" smtClean="0"/>
              <a:t>Graph Queries, regular expressions, specifying edge types and bounded connectivity,  cubic time for solving containment, equivalent, minimization, and evaluation. (ICDE 2011)</a:t>
            </a:r>
          </a:p>
          <a:p>
            <a:pPr marL="274638" indent="-274638" algn="just" eaLnBrk="1" hangingPunct="1">
              <a:buFont typeface="Wingdings" pitchFamily="2" charset="2"/>
              <a:buChar char="v"/>
            </a:pPr>
            <a:endParaRPr lang="en-US" altLang="en-US" sz="900" dirty="0" smtClean="0"/>
          </a:p>
          <a:p>
            <a:pPr marL="274638" indent="-274638" algn="just" eaLnBrk="1" hangingPunct="1">
              <a:buFont typeface="Wingdings" pitchFamily="2" charset="2"/>
              <a:buChar char="v"/>
            </a:pPr>
            <a:r>
              <a:rPr lang="en-US" altLang="en-US" sz="1800" dirty="0" smtClean="0"/>
              <a:t>Incremental graph pattern matching (SIGMOD 2011)</a:t>
            </a:r>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0"/>
          </p:nvPr>
        </p:nvSpPr>
        <p:spPr>
          <a:noFill/>
        </p:spPr>
        <p:txBody>
          <a:bodyPr/>
          <a:lstStyle/>
          <a:p>
            <a:fld id="{B099C77F-8566-4228-8E2B-844D08CE7BB7}" type="slidenum">
              <a:rPr lang="en-US" altLang="en-US" smtClean="0"/>
              <a:pPr/>
              <a:t>51</a:t>
            </a:fld>
            <a:endParaRPr lang="en-US" sz="1800" b="0" smtClean="0">
              <a:solidFill>
                <a:schemeClr val="tx1"/>
              </a:solidFill>
            </a:endParaRPr>
          </a:p>
        </p:txBody>
      </p:sp>
      <p:sp>
        <p:nvSpPr>
          <p:cNvPr id="59396" name="Title 1"/>
          <p:cNvSpPr>
            <a:spLocks noGrp="1" noChangeArrowheads="1"/>
          </p:cNvSpPr>
          <p:nvPr>
            <p:ph type="title" idx="4294967295"/>
          </p:nvPr>
        </p:nvSpPr>
        <p:spPr>
          <a:xfrm>
            <a:off x="990600" y="-73025"/>
            <a:ext cx="7467600" cy="788988"/>
          </a:xfrm>
        </p:spPr>
        <p:txBody>
          <a:bodyPr/>
          <a:lstStyle/>
          <a:p>
            <a:pPr algn="ctr" eaLnBrk="1" hangingPunct="1"/>
            <a:r>
              <a:rPr lang="en-US" altLang="en-US" sz="3200" b="1" dirty="0" smtClean="0"/>
              <a:t>Graph </a:t>
            </a:r>
            <a:r>
              <a:rPr lang="en-US" sz="3200" b="1" dirty="0" smtClean="0"/>
              <a:t>Pattern Matching</a:t>
            </a:r>
          </a:p>
        </p:txBody>
      </p:sp>
      <p:sp>
        <p:nvSpPr>
          <p:cNvPr id="59398" name="Rectangle 9"/>
          <p:cNvSpPr>
            <a:spLocks noChangeArrowheads="1"/>
          </p:cNvSpPr>
          <p:nvPr/>
        </p:nvSpPr>
        <p:spPr bwMode="auto">
          <a:xfrm>
            <a:off x="2778125" y="1447800"/>
            <a:ext cx="3775075" cy="457200"/>
          </a:xfrm>
          <a:prstGeom prst="rect">
            <a:avLst/>
          </a:prstGeom>
          <a:solidFill>
            <a:srgbClr val="FFFFFF"/>
          </a:solidFill>
          <a:ln w="12700">
            <a:solidFill>
              <a:schemeClr val="accent1"/>
            </a:solidFill>
            <a:miter lim="800000"/>
            <a:headEnd/>
            <a:tailEnd/>
          </a:ln>
        </p:spPr>
        <p:txBody>
          <a:bodyPr anchor="ctr"/>
          <a:lstStyle/>
          <a:p>
            <a:pPr algn="ctr"/>
            <a:r>
              <a:rPr lang="en-US" sz="2200">
                <a:latin typeface="Century Schoolbook" pitchFamily="18" charset="0"/>
                <a:sym typeface="Century Schoolbook" pitchFamily="18" charset="0"/>
              </a:rPr>
              <a:t>Graph Pattern Matching </a:t>
            </a:r>
            <a:endParaRPr lang="en-US"/>
          </a:p>
        </p:txBody>
      </p:sp>
      <p:sp>
        <p:nvSpPr>
          <p:cNvPr id="59399" name="Rectangle 10"/>
          <p:cNvSpPr>
            <a:spLocks noChangeArrowheads="1"/>
          </p:cNvSpPr>
          <p:nvPr/>
        </p:nvSpPr>
        <p:spPr bwMode="auto">
          <a:xfrm>
            <a:off x="1524000" y="2095500"/>
            <a:ext cx="1695450" cy="685800"/>
          </a:xfrm>
          <a:prstGeom prst="rect">
            <a:avLst/>
          </a:prstGeom>
          <a:solidFill>
            <a:srgbClr val="FFFFFF"/>
          </a:solidFill>
          <a:ln w="12700">
            <a:solidFill>
              <a:srgbClr val="AEBAD5"/>
            </a:solidFill>
            <a:miter lim="800000"/>
            <a:headEnd/>
            <a:tailEnd/>
          </a:ln>
        </p:spPr>
        <p:txBody>
          <a:bodyPr anchor="ctr"/>
          <a:lstStyle/>
          <a:p>
            <a:pPr algn="ctr"/>
            <a:r>
              <a:rPr lang="en-US" sz="1400" dirty="0"/>
              <a:t>Subgraph </a:t>
            </a:r>
            <a:r>
              <a:rPr lang="en-US" sz="1400" dirty="0" err="1"/>
              <a:t>hom</a:t>
            </a:r>
            <a:r>
              <a:rPr lang="en-US" sz="1400" dirty="0"/>
              <a:t>/isomorphism/edit </a:t>
            </a:r>
            <a:r>
              <a:rPr lang="en-US" sz="1400" dirty="0" smtClean="0"/>
              <a:t>distance</a:t>
            </a:r>
            <a:endParaRPr lang="en-US" sz="1400" dirty="0"/>
          </a:p>
        </p:txBody>
      </p:sp>
      <p:cxnSp>
        <p:nvCxnSpPr>
          <p:cNvPr id="59400" name="AutoShape 7"/>
          <p:cNvCxnSpPr>
            <a:cxnSpLocks noChangeShapeType="1"/>
            <a:stCxn id="59398" idx="1"/>
          </p:cNvCxnSpPr>
          <p:nvPr/>
        </p:nvCxnSpPr>
        <p:spPr bwMode="auto">
          <a:xfrm rot="10800000">
            <a:off x="1143000" y="1749425"/>
            <a:ext cx="1635125" cy="3175"/>
          </a:xfrm>
          <a:prstGeom prst="bentConnector3">
            <a:avLst>
              <a:gd name="adj1" fmla="val 49963"/>
            </a:avLst>
          </a:prstGeom>
          <a:noFill/>
          <a:ln w="28575">
            <a:solidFill>
              <a:schemeClr val="tx1"/>
            </a:solidFill>
            <a:miter lim="800000"/>
            <a:headEnd/>
            <a:tailEnd/>
          </a:ln>
        </p:spPr>
      </p:cxnSp>
      <p:sp>
        <p:nvSpPr>
          <p:cNvPr id="59401" name="Rectangle 71"/>
          <p:cNvSpPr>
            <a:spLocks noChangeArrowheads="1"/>
          </p:cNvSpPr>
          <p:nvPr/>
        </p:nvSpPr>
        <p:spPr bwMode="auto">
          <a:xfrm>
            <a:off x="4329113" y="3306763"/>
            <a:ext cx="2379662" cy="503237"/>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smtClean="0">
                <a:latin typeface="Century Schoolbook" pitchFamily="18" charset="0"/>
                <a:sym typeface="Century Schoolbook" pitchFamily="18" charset="0"/>
              </a:rPr>
              <a:t>extended graph simulation</a:t>
            </a:r>
            <a:endParaRPr lang="en-US" altLang="en-US" sz="1600" dirty="0"/>
          </a:p>
        </p:txBody>
      </p:sp>
      <p:sp>
        <p:nvSpPr>
          <p:cNvPr id="59402" name="Rectangle 76"/>
          <p:cNvSpPr>
            <a:spLocks noChangeArrowheads="1"/>
          </p:cNvSpPr>
          <p:nvPr/>
        </p:nvSpPr>
        <p:spPr bwMode="auto">
          <a:xfrm>
            <a:off x="4633913" y="4191000"/>
            <a:ext cx="1768475" cy="534988"/>
          </a:xfrm>
          <a:prstGeom prst="rect">
            <a:avLst/>
          </a:prstGeom>
          <a:solidFill>
            <a:srgbClr val="FFED73"/>
          </a:solidFill>
          <a:ln w="12700">
            <a:solidFill>
              <a:schemeClr val="accent2"/>
            </a:solidFill>
            <a:miter lim="800000"/>
            <a:headEnd/>
            <a:tailEnd/>
          </a:ln>
        </p:spPr>
        <p:txBody>
          <a:bodyPr lIns="18288" rIns="18288" anchor="ctr"/>
          <a:lstStyle/>
          <a:p>
            <a:pPr algn="ctr"/>
            <a:r>
              <a:rPr lang="en-US" sz="1600" b="1" i="1" dirty="0">
                <a:latin typeface="Century Schoolbook" pitchFamily="18" charset="0"/>
                <a:sym typeface="Century Schoolbook" pitchFamily="18" charset="0"/>
              </a:rPr>
              <a:t>graph </a:t>
            </a:r>
            <a:r>
              <a:rPr lang="en-US" sz="1600" b="1" i="1" dirty="0" smtClean="0">
                <a:latin typeface="Century Schoolbook" pitchFamily="18" charset="0"/>
                <a:sym typeface="Century Schoolbook" pitchFamily="18" charset="0"/>
              </a:rPr>
              <a:t>pattern queries</a:t>
            </a:r>
            <a:endParaRPr lang="en-US" altLang="en-US" dirty="0"/>
          </a:p>
        </p:txBody>
      </p:sp>
      <p:cxnSp>
        <p:nvCxnSpPr>
          <p:cNvPr id="59403" name="AutoShape 10"/>
          <p:cNvCxnSpPr>
            <a:cxnSpLocks noChangeShapeType="1"/>
            <a:stCxn id="59401" idx="2"/>
            <a:endCxn id="59402" idx="0"/>
          </p:cNvCxnSpPr>
          <p:nvPr/>
        </p:nvCxnSpPr>
        <p:spPr bwMode="auto">
          <a:xfrm rot="5400000">
            <a:off x="5328048" y="4000104"/>
            <a:ext cx="381000" cy="793"/>
          </a:xfrm>
          <a:prstGeom prst="bentConnector3">
            <a:avLst>
              <a:gd name="adj1" fmla="val 50000"/>
            </a:avLst>
          </a:prstGeom>
          <a:noFill/>
          <a:ln w="28575">
            <a:solidFill>
              <a:schemeClr val="tx1"/>
            </a:solidFill>
            <a:miter lim="800000"/>
            <a:headEnd/>
            <a:tailEnd type="arrow" w="med" len="med"/>
          </a:ln>
        </p:spPr>
      </p:cxnSp>
      <p:sp>
        <p:nvSpPr>
          <p:cNvPr id="59404" name="Rectangle 90"/>
          <p:cNvSpPr>
            <a:spLocks noChangeArrowheads="1"/>
          </p:cNvSpPr>
          <p:nvPr/>
        </p:nvSpPr>
        <p:spPr bwMode="auto">
          <a:xfrm>
            <a:off x="4633913" y="5181600"/>
            <a:ext cx="1768475" cy="838200"/>
          </a:xfrm>
          <a:prstGeom prst="rect">
            <a:avLst/>
          </a:prstGeom>
          <a:solidFill>
            <a:srgbClr val="FFED73"/>
          </a:solidFill>
          <a:ln w="12700">
            <a:solidFill>
              <a:schemeClr val="accent2"/>
            </a:solidFill>
            <a:miter lim="800000"/>
            <a:headEnd/>
            <a:tailEnd/>
          </a:ln>
        </p:spPr>
        <p:txBody>
          <a:bodyPr lIns="18288" rIns="18288" anchor="ctr"/>
          <a:lstStyle/>
          <a:p>
            <a:pPr algn="ctr"/>
            <a:r>
              <a:rPr lang="en-US" sz="1600" b="1" i="1" dirty="0">
                <a:latin typeface="Century Schoolbook" pitchFamily="18" charset="0"/>
                <a:sym typeface="Century Schoolbook" pitchFamily="18" charset="0"/>
              </a:rPr>
              <a:t>incremental pattern </a:t>
            </a:r>
            <a:r>
              <a:rPr lang="en-US" sz="1600" b="1" i="1" dirty="0" smtClean="0">
                <a:latin typeface="Century Schoolbook" pitchFamily="18" charset="0"/>
                <a:sym typeface="Century Schoolbook" pitchFamily="18" charset="0"/>
              </a:rPr>
              <a:t>matching</a:t>
            </a:r>
            <a:endParaRPr lang="en-US" altLang="en-US" sz="1600" b="1" i="1" dirty="0">
              <a:latin typeface="Century Schoolbook" pitchFamily="18" charset="0"/>
              <a:sym typeface="Century Schoolbook" pitchFamily="18" charset="0"/>
            </a:endParaRPr>
          </a:p>
        </p:txBody>
      </p:sp>
      <p:cxnSp>
        <p:nvCxnSpPr>
          <p:cNvPr id="59405" name="Straight Arrow Connector 94"/>
          <p:cNvCxnSpPr>
            <a:cxnSpLocks noChangeShapeType="1"/>
            <a:stCxn id="59402" idx="2"/>
            <a:endCxn id="59404" idx="0"/>
          </p:cNvCxnSpPr>
          <p:nvPr/>
        </p:nvCxnSpPr>
        <p:spPr bwMode="auto">
          <a:xfrm>
            <a:off x="5518150" y="4725988"/>
            <a:ext cx="0" cy="455612"/>
          </a:xfrm>
          <a:prstGeom prst="straightConnector1">
            <a:avLst/>
          </a:prstGeom>
          <a:noFill/>
          <a:ln w="22225">
            <a:solidFill>
              <a:schemeClr val="tx1"/>
            </a:solidFill>
            <a:round/>
            <a:headEnd/>
            <a:tailEnd type="arrow" w="med" len="med"/>
          </a:ln>
        </p:spPr>
      </p:cxnSp>
      <p:sp>
        <p:nvSpPr>
          <p:cNvPr id="59406" name="AutoShape 14"/>
          <p:cNvSpPr>
            <a:spLocks noChangeArrowheads="1"/>
          </p:cNvSpPr>
          <p:nvPr/>
        </p:nvSpPr>
        <p:spPr bwMode="auto">
          <a:xfrm>
            <a:off x="228600" y="914400"/>
            <a:ext cx="237172500" cy="18316575"/>
          </a:xfrm>
          <a:prstGeom prst="rect">
            <a:avLst/>
          </a:prstGeom>
          <a:noFill/>
          <a:ln w="9525">
            <a:noFill/>
            <a:miter lim="800000"/>
            <a:headEnd/>
            <a:tailEnd/>
          </a:ln>
        </p:spPr>
        <p:txBody>
          <a:bodyPr/>
          <a:lstStyle/>
          <a:p>
            <a:endParaRPr lang="en-US"/>
          </a:p>
        </p:txBody>
      </p:sp>
      <p:cxnSp>
        <p:nvCxnSpPr>
          <p:cNvPr id="59407" name="AutoShape 15"/>
          <p:cNvCxnSpPr>
            <a:cxnSpLocks noChangeShapeType="1"/>
            <a:stCxn id="59406" idx="1"/>
            <a:endCxn id="59406" idx="1"/>
          </p:cNvCxnSpPr>
          <p:nvPr/>
        </p:nvCxnSpPr>
        <p:spPr bwMode="auto">
          <a:xfrm rot="10800000">
            <a:off x="228600" y="10072688"/>
            <a:ext cx="3175" cy="3175"/>
          </a:xfrm>
          <a:prstGeom prst="bentConnector3">
            <a:avLst>
              <a:gd name="adj1" fmla="val 7500028"/>
            </a:avLst>
          </a:prstGeom>
          <a:noFill/>
          <a:ln w="28575">
            <a:solidFill>
              <a:schemeClr val="tx1"/>
            </a:solidFill>
            <a:miter lim="800000"/>
            <a:headEnd/>
            <a:tailEnd type="arrow" w="med" len="med"/>
          </a:ln>
        </p:spPr>
      </p:cxnSp>
      <p:sp>
        <p:nvSpPr>
          <p:cNvPr id="59408" name="Rectangle 25"/>
          <p:cNvSpPr>
            <a:spLocks noChangeArrowheads="1"/>
          </p:cNvSpPr>
          <p:nvPr/>
        </p:nvSpPr>
        <p:spPr bwMode="auto">
          <a:xfrm>
            <a:off x="1447800" y="4419600"/>
            <a:ext cx="1828800" cy="685800"/>
          </a:xfrm>
          <a:prstGeom prst="rect">
            <a:avLst/>
          </a:prstGeom>
          <a:solidFill>
            <a:srgbClr val="FFFFFF"/>
          </a:solidFill>
          <a:ln w="12700">
            <a:solidFill>
              <a:srgbClr val="AEBAD5"/>
            </a:solidFill>
            <a:miter lim="800000"/>
            <a:headEnd/>
            <a:tailEnd/>
          </a:ln>
        </p:spPr>
        <p:txBody>
          <a:bodyPr anchor="ctr"/>
          <a:lstStyle/>
          <a:p>
            <a:pPr algn="ctr"/>
            <a:r>
              <a:rPr lang="en-US" sz="1400" dirty="0"/>
              <a:t>approximate queries/heuristic matching </a:t>
            </a:r>
          </a:p>
        </p:txBody>
      </p:sp>
      <p:cxnSp>
        <p:nvCxnSpPr>
          <p:cNvPr id="59409" name="AutoShape 17"/>
          <p:cNvCxnSpPr>
            <a:cxnSpLocks noChangeShapeType="1"/>
          </p:cNvCxnSpPr>
          <p:nvPr/>
        </p:nvCxnSpPr>
        <p:spPr bwMode="auto">
          <a:xfrm rot="16200000" flipH="1">
            <a:off x="1027906" y="1866107"/>
            <a:ext cx="611187" cy="381000"/>
          </a:xfrm>
          <a:prstGeom prst="bentConnector2">
            <a:avLst/>
          </a:prstGeom>
          <a:noFill/>
          <a:ln w="28575">
            <a:solidFill>
              <a:schemeClr val="tx1"/>
            </a:solidFill>
            <a:miter lim="800000"/>
            <a:headEnd/>
            <a:tailEnd type="arrow" w="med" len="med"/>
          </a:ln>
        </p:spPr>
      </p:cxnSp>
      <p:cxnSp>
        <p:nvCxnSpPr>
          <p:cNvPr id="59410" name="AutoShape 18"/>
          <p:cNvCxnSpPr>
            <a:cxnSpLocks noChangeShapeType="1"/>
            <a:endCxn id="59414" idx="1"/>
          </p:cNvCxnSpPr>
          <p:nvPr/>
        </p:nvCxnSpPr>
        <p:spPr bwMode="auto">
          <a:xfrm rot="16200000" flipH="1">
            <a:off x="877093" y="3313907"/>
            <a:ext cx="912813" cy="381000"/>
          </a:xfrm>
          <a:prstGeom prst="bentConnector2">
            <a:avLst/>
          </a:prstGeom>
          <a:noFill/>
          <a:ln w="28575">
            <a:solidFill>
              <a:schemeClr val="tx1"/>
            </a:solidFill>
            <a:miter lim="800000"/>
            <a:headEnd/>
            <a:tailEnd type="arrow" w="med" len="med"/>
          </a:ln>
        </p:spPr>
      </p:cxnSp>
      <p:cxnSp>
        <p:nvCxnSpPr>
          <p:cNvPr id="59411" name="AutoShape 19"/>
          <p:cNvCxnSpPr>
            <a:cxnSpLocks noChangeShapeType="1"/>
            <a:endCxn id="59408" idx="1"/>
          </p:cNvCxnSpPr>
          <p:nvPr/>
        </p:nvCxnSpPr>
        <p:spPr bwMode="auto">
          <a:xfrm rot="16200000" flipH="1">
            <a:off x="780257" y="4171156"/>
            <a:ext cx="1028700" cy="306387"/>
          </a:xfrm>
          <a:prstGeom prst="bentConnector2">
            <a:avLst/>
          </a:prstGeom>
          <a:noFill/>
          <a:ln w="28575">
            <a:solidFill>
              <a:schemeClr val="tx1"/>
            </a:solidFill>
            <a:miter lim="800000"/>
            <a:headEnd/>
            <a:tailEnd type="arrow" w="med" len="med"/>
          </a:ln>
        </p:spPr>
      </p:cxnSp>
      <p:cxnSp>
        <p:nvCxnSpPr>
          <p:cNvPr id="59412" name="AutoShape 20"/>
          <p:cNvCxnSpPr>
            <a:cxnSpLocks noChangeShapeType="1"/>
            <a:endCxn id="59413" idx="1"/>
          </p:cNvCxnSpPr>
          <p:nvPr/>
        </p:nvCxnSpPr>
        <p:spPr bwMode="auto">
          <a:xfrm rot="16200000" flipH="1">
            <a:off x="838993" y="2591594"/>
            <a:ext cx="989013" cy="381000"/>
          </a:xfrm>
          <a:prstGeom prst="bentConnector2">
            <a:avLst/>
          </a:prstGeom>
          <a:noFill/>
          <a:ln w="28575">
            <a:solidFill>
              <a:schemeClr val="tx1"/>
            </a:solidFill>
            <a:miter lim="800000"/>
            <a:headEnd/>
            <a:tailEnd type="arrow" w="med" len="med"/>
          </a:ln>
        </p:spPr>
      </p:cxnSp>
      <p:sp>
        <p:nvSpPr>
          <p:cNvPr id="59413" name="Rectangle 25"/>
          <p:cNvSpPr>
            <a:spLocks noChangeArrowheads="1"/>
          </p:cNvSpPr>
          <p:nvPr/>
        </p:nvSpPr>
        <p:spPr bwMode="auto">
          <a:xfrm>
            <a:off x="1524000" y="3048000"/>
            <a:ext cx="1676400" cy="458787"/>
          </a:xfrm>
          <a:prstGeom prst="rect">
            <a:avLst/>
          </a:prstGeom>
          <a:solidFill>
            <a:srgbClr val="FFFFFF"/>
          </a:solidFill>
          <a:ln w="12700">
            <a:solidFill>
              <a:srgbClr val="AEBAD5"/>
            </a:solidFill>
            <a:miter lim="800000"/>
            <a:headEnd/>
            <a:tailEnd/>
          </a:ln>
        </p:spPr>
        <p:txBody>
          <a:bodyPr anchor="ctr"/>
          <a:lstStyle/>
          <a:p>
            <a:pPr algn="ctr"/>
            <a:r>
              <a:rPr lang="en-US" sz="1600" dirty="0">
                <a:latin typeface="Century Schoolbook" pitchFamily="18" charset="0"/>
                <a:sym typeface="Century Schoolbook" pitchFamily="18" charset="0"/>
              </a:rPr>
              <a:t>regular </a:t>
            </a:r>
            <a:r>
              <a:rPr lang="en-US" sz="1600" dirty="0" smtClean="0">
                <a:latin typeface="Century Schoolbook" pitchFamily="18" charset="0"/>
                <a:sym typeface="Century Schoolbook" pitchFamily="18" charset="0"/>
              </a:rPr>
              <a:t>queries</a:t>
            </a:r>
            <a:endParaRPr lang="en-US" sz="1600" dirty="0">
              <a:latin typeface="Century Schoolbook" pitchFamily="18" charset="0"/>
              <a:sym typeface="Century Schoolbook" pitchFamily="18" charset="0"/>
            </a:endParaRPr>
          </a:p>
        </p:txBody>
      </p:sp>
      <p:sp>
        <p:nvSpPr>
          <p:cNvPr id="59414" name="Rectangle 25"/>
          <p:cNvSpPr>
            <a:spLocks noChangeArrowheads="1"/>
          </p:cNvSpPr>
          <p:nvPr/>
        </p:nvSpPr>
        <p:spPr bwMode="auto">
          <a:xfrm>
            <a:off x="1524000" y="3732213"/>
            <a:ext cx="1676400" cy="458787"/>
          </a:xfrm>
          <a:prstGeom prst="rect">
            <a:avLst/>
          </a:prstGeom>
          <a:solidFill>
            <a:srgbClr val="FFFFFF"/>
          </a:solidFill>
          <a:ln w="12700">
            <a:solidFill>
              <a:srgbClr val="AEBAD5"/>
            </a:solidFill>
            <a:miter lim="800000"/>
            <a:headEnd/>
            <a:tailEnd/>
          </a:ln>
        </p:spPr>
        <p:txBody>
          <a:bodyPr anchor="ctr"/>
          <a:lstStyle/>
          <a:p>
            <a:pPr algn="ctr"/>
            <a:r>
              <a:rPr lang="en-US" sz="1400" dirty="0"/>
              <a:t>query </a:t>
            </a:r>
            <a:r>
              <a:rPr lang="en-US" sz="1400" dirty="0" smtClean="0"/>
              <a:t>languages</a:t>
            </a:r>
            <a:endParaRPr lang="en-US" sz="1400" dirty="0"/>
          </a:p>
        </p:txBody>
      </p:sp>
      <p:sp>
        <p:nvSpPr>
          <p:cNvPr id="59415" name="Rectangle 10"/>
          <p:cNvSpPr>
            <a:spLocks noChangeArrowheads="1"/>
          </p:cNvSpPr>
          <p:nvPr/>
        </p:nvSpPr>
        <p:spPr bwMode="auto">
          <a:xfrm>
            <a:off x="4670425" y="2057400"/>
            <a:ext cx="1695450" cy="685800"/>
          </a:xfrm>
          <a:prstGeom prst="rect">
            <a:avLst/>
          </a:prstGeom>
          <a:solidFill>
            <a:srgbClr val="FFED73"/>
          </a:solidFill>
          <a:ln w="12700">
            <a:solidFill>
              <a:schemeClr val="accent2"/>
            </a:solidFill>
            <a:miter lim="800000"/>
            <a:headEnd/>
            <a:tailEnd/>
          </a:ln>
        </p:spPr>
        <p:txBody>
          <a:bodyPr lIns="18288" rIns="18288" anchor="ctr"/>
          <a:lstStyle/>
          <a:p>
            <a:pPr algn="ctr"/>
            <a:r>
              <a:rPr lang="en-US" sz="1600" b="1" i="1" dirty="0" smtClean="0">
                <a:latin typeface="Century Schoolbook" pitchFamily="18" charset="0"/>
                <a:sym typeface="Century Schoolbook" pitchFamily="18" charset="0"/>
              </a:rPr>
              <a:t>extended homomorphism/isomorphism</a:t>
            </a:r>
            <a:endParaRPr lang="en-US" sz="1600" b="1" i="1" dirty="0">
              <a:latin typeface="Century Schoolbook" pitchFamily="18" charset="0"/>
              <a:sym typeface="Century Schoolbook" pitchFamily="18" charset="0"/>
            </a:endParaRPr>
          </a:p>
        </p:txBody>
      </p:sp>
      <p:sp>
        <p:nvSpPr>
          <p:cNvPr id="59416" name="Rectangle 10"/>
          <p:cNvSpPr>
            <a:spLocks noChangeArrowheads="1"/>
          </p:cNvSpPr>
          <p:nvPr/>
        </p:nvSpPr>
        <p:spPr bwMode="auto">
          <a:xfrm>
            <a:off x="6840538" y="2209800"/>
            <a:ext cx="1695450" cy="457200"/>
          </a:xfrm>
          <a:prstGeom prst="rect">
            <a:avLst/>
          </a:prstGeom>
          <a:solidFill>
            <a:srgbClr val="FFFFFF"/>
          </a:solidFill>
          <a:ln w="12700">
            <a:solidFill>
              <a:srgbClr val="AEBAD5"/>
            </a:solidFill>
            <a:miter lim="800000"/>
            <a:headEnd/>
            <a:tailEnd/>
          </a:ln>
        </p:spPr>
        <p:txBody>
          <a:bodyPr anchor="ctr"/>
          <a:lstStyle/>
          <a:p>
            <a:pPr algn="ctr"/>
            <a:r>
              <a:rPr lang="en-US" sz="1600" dirty="0"/>
              <a:t>graph </a:t>
            </a:r>
            <a:r>
              <a:rPr lang="en-US" sz="1600" dirty="0" smtClean="0"/>
              <a:t>simulation</a:t>
            </a:r>
            <a:endParaRPr lang="en-US" sz="1600" dirty="0"/>
          </a:p>
        </p:txBody>
      </p:sp>
      <p:cxnSp>
        <p:nvCxnSpPr>
          <p:cNvPr id="59417" name="AutoShape 25"/>
          <p:cNvCxnSpPr>
            <a:cxnSpLocks noChangeShapeType="1"/>
            <a:stCxn id="59398" idx="3"/>
            <a:endCxn id="59416" idx="0"/>
          </p:cNvCxnSpPr>
          <p:nvPr/>
        </p:nvCxnSpPr>
        <p:spPr bwMode="auto">
          <a:xfrm>
            <a:off x="6553200" y="1676400"/>
            <a:ext cx="1135063" cy="533400"/>
          </a:xfrm>
          <a:prstGeom prst="bentConnector2">
            <a:avLst/>
          </a:prstGeom>
          <a:noFill/>
          <a:ln w="28575">
            <a:solidFill>
              <a:schemeClr val="tx1"/>
            </a:solidFill>
            <a:miter lim="800000"/>
            <a:headEnd/>
            <a:tailEnd type="arrow" w="med" len="med"/>
          </a:ln>
        </p:spPr>
      </p:cxnSp>
      <p:cxnSp>
        <p:nvCxnSpPr>
          <p:cNvPr id="59418" name="AutoShape 26"/>
          <p:cNvCxnSpPr>
            <a:cxnSpLocks noChangeShapeType="1"/>
            <a:stCxn id="59416" idx="2"/>
            <a:endCxn id="59401" idx="3"/>
          </p:cNvCxnSpPr>
          <p:nvPr/>
        </p:nvCxnSpPr>
        <p:spPr bwMode="auto">
          <a:xfrm rot="5400000">
            <a:off x="6752828" y="2622947"/>
            <a:ext cx="891382" cy="979488"/>
          </a:xfrm>
          <a:prstGeom prst="bentConnector2">
            <a:avLst/>
          </a:prstGeom>
          <a:noFill/>
          <a:ln w="28575">
            <a:solidFill>
              <a:schemeClr val="tx1"/>
            </a:solidFill>
            <a:miter lim="800000"/>
            <a:headEnd/>
            <a:tailEnd type="arrow" w="med" len="med"/>
          </a:ln>
        </p:spPr>
      </p:cxnSp>
      <p:cxnSp>
        <p:nvCxnSpPr>
          <p:cNvPr id="59419" name="AutoShape 27"/>
          <p:cNvCxnSpPr>
            <a:cxnSpLocks noChangeShapeType="1"/>
            <a:stCxn id="59415" idx="2"/>
            <a:endCxn id="59401" idx="0"/>
          </p:cNvCxnSpPr>
          <p:nvPr/>
        </p:nvCxnSpPr>
        <p:spPr bwMode="auto">
          <a:xfrm rot="16200000" flipH="1">
            <a:off x="5236766" y="3024584"/>
            <a:ext cx="563563" cy="794"/>
          </a:xfrm>
          <a:prstGeom prst="bentConnector3">
            <a:avLst>
              <a:gd name="adj1" fmla="val 50000"/>
            </a:avLst>
          </a:prstGeom>
          <a:noFill/>
          <a:ln w="28575">
            <a:solidFill>
              <a:schemeClr val="tx1"/>
            </a:solidFill>
            <a:miter lim="800000"/>
            <a:headEnd/>
            <a:tailEnd type="arrow" w="med" len="med"/>
          </a:ln>
        </p:spPr>
      </p:cxnSp>
      <p:sp>
        <p:nvSpPr>
          <p:cNvPr id="59420" name="Line 28"/>
          <p:cNvSpPr>
            <a:spLocks noChangeShapeType="1"/>
          </p:cNvSpPr>
          <p:nvPr/>
        </p:nvSpPr>
        <p:spPr bwMode="auto">
          <a:xfrm>
            <a:off x="3200400" y="2438400"/>
            <a:ext cx="1447800" cy="0"/>
          </a:xfrm>
          <a:prstGeom prst="line">
            <a:avLst/>
          </a:prstGeom>
          <a:noFill/>
          <a:ln w="25400">
            <a:solidFill>
              <a:schemeClr val="tx1"/>
            </a:solidFill>
            <a:round/>
            <a:headEnd/>
            <a:tailEnd type="triangle" w="med" len="med"/>
          </a:ln>
        </p:spPr>
        <p:txBody>
          <a:bodyPr/>
          <a:lstStyle/>
          <a:p>
            <a:endParaRPr lang="en-US"/>
          </a:p>
        </p:txBody>
      </p:sp>
      <p:pic>
        <p:nvPicPr>
          <p:cNvPr id="29"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28" name="Rectangle 25"/>
          <p:cNvSpPr>
            <a:spLocks noChangeArrowheads="1"/>
          </p:cNvSpPr>
          <p:nvPr/>
        </p:nvSpPr>
        <p:spPr bwMode="auto">
          <a:xfrm>
            <a:off x="1447800" y="5334000"/>
            <a:ext cx="1828800" cy="457200"/>
          </a:xfrm>
          <a:prstGeom prst="rect">
            <a:avLst/>
          </a:prstGeom>
          <a:solidFill>
            <a:srgbClr val="FFFFFF"/>
          </a:solidFill>
          <a:ln w="12700">
            <a:solidFill>
              <a:srgbClr val="AEBAD5"/>
            </a:solidFill>
            <a:miter lim="800000"/>
            <a:headEnd/>
            <a:tailEnd/>
          </a:ln>
        </p:spPr>
        <p:txBody>
          <a:bodyPr anchor="ctr"/>
          <a:lstStyle/>
          <a:p>
            <a:pPr algn="ctr"/>
            <a:r>
              <a:rPr lang="en-US" sz="1400" dirty="0" smtClean="0"/>
              <a:t>Feature based approaches</a:t>
            </a:r>
            <a:endParaRPr lang="en-US" sz="1400" dirty="0"/>
          </a:p>
        </p:txBody>
      </p:sp>
      <p:cxnSp>
        <p:nvCxnSpPr>
          <p:cNvPr id="30" name="AutoShape 19"/>
          <p:cNvCxnSpPr>
            <a:cxnSpLocks noChangeShapeType="1"/>
            <a:endCxn id="28" idx="1"/>
          </p:cNvCxnSpPr>
          <p:nvPr/>
        </p:nvCxnSpPr>
        <p:spPr bwMode="auto">
          <a:xfrm rot="16200000" flipH="1">
            <a:off x="875506" y="4990306"/>
            <a:ext cx="838200" cy="306388"/>
          </a:xfrm>
          <a:prstGeom prst="bentConnector2">
            <a:avLst/>
          </a:prstGeom>
          <a:noFill/>
          <a:ln w="28575">
            <a:solidFill>
              <a:schemeClr val="tx1"/>
            </a:solidFill>
            <a:miter lim="800000"/>
            <a:headEnd/>
            <a:tailEnd type="arrow" w="med" len="med"/>
          </a:ln>
        </p:spPr>
      </p:cxnSp>
      <p:sp>
        <p:nvSpPr>
          <p:cNvPr id="32" name="Rectangle 25"/>
          <p:cNvSpPr>
            <a:spLocks noChangeArrowheads="1"/>
          </p:cNvSpPr>
          <p:nvPr/>
        </p:nvSpPr>
        <p:spPr bwMode="auto">
          <a:xfrm>
            <a:off x="1447800" y="6019800"/>
            <a:ext cx="1828800" cy="457200"/>
          </a:xfrm>
          <a:prstGeom prst="rect">
            <a:avLst/>
          </a:prstGeom>
          <a:solidFill>
            <a:srgbClr val="FFFFFF"/>
          </a:solidFill>
          <a:ln w="12700">
            <a:solidFill>
              <a:srgbClr val="AEBAD5"/>
            </a:solidFill>
            <a:miter lim="800000"/>
            <a:headEnd/>
            <a:tailEnd/>
          </a:ln>
        </p:spPr>
        <p:txBody>
          <a:bodyPr anchor="ctr"/>
          <a:lstStyle/>
          <a:p>
            <a:pPr algn="ctr"/>
            <a:r>
              <a:rPr lang="en-US" sz="1400" dirty="0" smtClean="0"/>
              <a:t>Vertex similarity</a:t>
            </a:r>
            <a:endParaRPr lang="en-US" sz="1400" dirty="0"/>
          </a:p>
        </p:txBody>
      </p:sp>
      <p:cxnSp>
        <p:nvCxnSpPr>
          <p:cNvPr id="33" name="AutoShape 19"/>
          <p:cNvCxnSpPr>
            <a:cxnSpLocks noChangeShapeType="1"/>
            <a:endCxn id="32" idx="1"/>
          </p:cNvCxnSpPr>
          <p:nvPr/>
        </p:nvCxnSpPr>
        <p:spPr bwMode="auto">
          <a:xfrm rot="16200000" flipH="1">
            <a:off x="875506" y="5676106"/>
            <a:ext cx="838200" cy="306388"/>
          </a:xfrm>
          <a:prstGeom prst="bentConnector2">
            <a:avLst/>
          </a:prstGeom>
          <a:noFill/>
          <a:ln w="28575">
            <a:solidFill>
              <a:schemeClr val="tx1"/>
            </a:solidFill>
            <a:miter lim="800000"/>
            <a:headEnd/>
            <a:tailEnd type="arrow" w="med" len="med"/>
          </a:ln>
        </p:spPr>
      </p:cxnSp>
      <p:cxnSp>
        <p:nvCxnSpPr>
          <p:cNvPr id="37" name="直接连接符 36"/>
          <p:cNvCxnSpPr/>
          <p:nvPr/>
        </p:nvCxnSpPr>
        <p:spPr>
          <a:xfrm flipV="1">
            <a:off x="762000" y="2819400"/>
            <a:ext cx="7924800" cy="76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62000" y="4343400"/>
            <a:ext cx="32766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2000" y="5257800"/>
            <a:ext cx="32766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5867400"/>
            <a:ext cx="32766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0"/>
          </p:nvPr>
        </p:nvSpPr>
        <p:spPr>
          <a:noFill/>
        </p:spPr>
        <p:txBody>
          <a:bodyPr/>
          <a:lstStyle/>
          <a:p>
            <a:fld id="{EC5DADDA-E313-4800-B4EB-EF9D86A24BB9}" type="slidenum">
              <a:rPr lang="en-US" altLang="en-US" smtClean="0"/>
              <a:pPr/>
              <a:t>52</a:t>
            </a:fld>
            <a:endParaRPr lang="en-US" sz="1800" b="0" smtClean="0">
              <a:solidFill>
                <a:schemeClr val="tx1"/>
              </a:solidFill>
            </a:endParaRPr>
          </a:p>
        </p:txBody>
      </p:sp>
      <p:sp>
        <p:nvSpPr>
          <p:cNvPr id="60420" name="标题 1"/>
          <p:cNvSpPr>
            <a:spLocks noGrp="1" noChangeArrowheads="1"/>
          </p:cNvSpPr>
          <p:nvPr>
            <p:ph type="title" idx="4294967295"/>
          </p:nvPr>
        </p:nvSpPr>
        <p:spPr>
          <a:xfrm>
            <a:off x="457200" y="76200"/>
            <a:ext cx="7467600" cy="868362"/>
          </a:xfrm>
        </p:spPr>
        <p:txBody>
          <a:bodyPr/>
          <a:lstStyle/>
          <a:p>
            <a:pPr algn="ctr" eaLnBrk="1" hangingPunct="1"/>
            <a:r>
              <a:rPr lang="en-US" altLang="en-US" b="1" dirty="0" smtClean="0"/>
              <a:t>Graph Matching: State of Art</a:t>
            </a:r>
            <a:endParaRPr lang="zh-CN" altLang="en-US" dirty="0" smtClean="0">
              <a:ea typeface="宋体" pitchFamily="2" charset="-122"/>
            </a:endParaRPr>
          </a:p>
        </p:txBody>
      </p:sp>
      <p:sp>
        <p:nvSpPr>
          <p:cNvPr id="60421" name="内容占位符 2"/>
          <p:cNvSpPr>
            <a:spLocks noGrp="1" noChangeArrowheads="1"/>
          </p:cNvSpPr>
          <p:nvPr>
            <p:ph idx="1"/>
          </p:nvPr>
        </p:nvSpPr>
        <p:spPr>
          <a:xfrm>
            <a:off x="457200" y="1447800"/>
            <a:ext cx="7467600" cy="4873625"/>
          </a:xfrm>
        </p:spPr>
        <p:txBody>
          <a:bodyPr/>
          <a:lstStyle/>
          <a:p>
            <a:pPr marL="274638" indent="-274638" algn="l" eaLnBrk="1" hangingPunct="1"/>
            <a:endParaRPr lang="en-US" altLang="en-US" dirty="0" smtClean="0"/>
          </a:p>
          <a:p>
            <a:pPr marL="274638" indent="-274638" algn="l" eaLnBrk="1" hangingPunct="1">
              <a:buFont typeface="Wingdings" pitchFamily="2" charset="2"/>
              <a:buChar char="v"/>
            </a:pPr>
            <a:r>
              <a:rPr lang="en-US" altLang="en-US" dirty="0" smtClean="0"/>
              <a:t>Structural-based</a:t>
            </a:r>
          </a:p>
          <a:p>
            <a:pPr marL="639763" lvl="1" indent="-273050" algn="l" eaLnBrk="1" hangingPunct="1">
              <a:buFont typeface="Wingdings" pitchFamily="2" charset="2"/>
              <a:buChar char="Ø"/>
            </a:pPr>
            <a:r>
              <a:rPr lang="en-US" altLang="en-US" dirty="0" smtClean="0"/>
              <a:t>Graph homomorphism</a:t>
            </a:r>
          </a:p>
          <a:p>
            <a:pPr marL="639763" lvl="1" indent="-273050" algn="l" eaLnBrk="1" hangingPunct="1">
              <a:buFont typeface="Wingdings" pitchFamily="2" charset="2"/>
              <a:buChar char="Ø"/>
            </a:pPr>
            <a:r>
              <a:rPr lang="en-US" altLang="en-US" dirty="0" smtClean="0"/>
              <a:t>Subgraph isomorphism/Maximum common subgraph</a:t>
            </a:r>
          </a:p>
          <a:p>
            <a:pPr marL="639763" lvl="1" indent="-273050" algn="l" eaLnBrk="1" hangingPunct="1">
              <a:buFont typeface="Wingdings" pitchFamily="2" charset="2"/>
              <a:buChar char="Ø"/>
            </a:pPr>
            <a:r>
              <a:rPr lang="en-US" altLang="en-US" dirty="0" smtClean="0"/>
              <a:t>Edit distance</a:t>
            </a:r>
          </a:p>
          <a:p>
            <a:pPr marL="639763" lvl="1" indent="-273050" algn="l" eaLnBrk="1" hangingPunct="1">
              <a:buFont typeface="Wingdings" pitchFamily="2" charset="2"/>
              <a:buChar char="Ø"/>
            </a:pPr>
            <a:r>
              <a:rPr lang="en-US" altLang="en-US" dirty="0" smtClean="0"/>
              <a:t>Graph simulation</a:t>
            </a:r>
          </a:p>
          <a:p>
            <a:pPr marL="639763" lvl="1" indent="-273050" algn="l" eaLnBrk="1" hangingPunct="1">
              <a:buFont typeface="Wingdings" pitchFamily="2" charset="2"/>
              <a:buChar char="v"/>
            </a:pPr>
            <a:endParaRPr lang="en-US" altLang="en-US"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0"/>
          </p:nvPr>
        </p:nvSpPr>
        <p:spPr>
          <a:noFill/>
        </p:spPr>
        <p:txBody>
          <a:bodyPr/>
          <a:lstStyle/>
          <a:p>
            <a:fld id="{2E6B865A-B0C0-43B5-BE86-0AD8675613DE}" type="slidenum">
              <a:rPr lang="en-US" altLang="en-US" smtClean="0"/>
              <a:pPr/>
              <a:t>53</a:t>
            </a:fld>
            <a:endParaRPr lang="en-US" sz="1800" b="0" smtClean="0">
              <a:solidFill>
                <a:schemeClr val="tx1"/>
              </a:solidFill>
            </a:endParaRPr>
          </a:p>
        </p:txBody>
      </p:sp>
      <p:sp>
        <p:nvSpPr>
          <p:cNvPr id="61443"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61444" name="Rectangle 10"/>
          <p:cNvSpPr>
            <a:spLocks noChangeArrowheads="1"/>
          </p:cNvSpPr>
          <p:nvPr/>
        </p:nvSpPr>
        <p:spPr bwMode="auto">
          <a:xfrm>
            <a:off x="3851275" y="6237288"/>
            <a:ext cx="1905000" cy="287337"/>
          </a:xfrm>
          <a:prstGeom prst="rect">
            <a:avLst/>
          </a:prstGeom>
          <a:noFill/>
          <a:ln w="9525">
            <a:noFill/>
            <a:miter lim="800000"/>
            <a:headEnd/>
            <a:tailEnd/>
          </a:ln>
        </p:spPr>
        <p:txBody>
          <a:bodyPr lIns="97182" tIns="48591" rIns="97182" bIns="48591"/>
          <a:lstStyle/>
          <a:p>
            <a:r>
              <a:rPr lang="en-US" altLang="zh-CN" sz="1100">
                <a:solidFill>
                  <a:schemeClr val="bg2"/>
                </a:solidFill>
                <a:latin typeface="Times New Roman" pitchFamily="18" charset="0"/>
                <a:sym typeface="Times New Roman" pitchFamily="18" charset="0"/>
              </a:rPr>
              <a:t>Yinghui Wu SIGMOD 2011</a:t>
            </a:r>
            <a:endParaRPr lang="en-US" altLang="zh-CN"/>
          </a:p>
        </p:txBody>
      </p:sp>
      <p:sp>
        <p:nvSpPr>
          <p:cNvPr id="61445" name="标题 1"/>
          <p:cNvSpPr>
            <a:spLocks noGrp="1" noChangeArrowheads="1"/>
          </p:cNvSpPr>
          <p:nvPr>
            <p:ph type="title" idx="4294967295"/>
          </p:nvPr>
        </p:nvSpPr>
        <p:spPr>
          <a:xfrm>
            <a:off x="228600" y="76200"/>
            <a:ext cx="7772400" cy="828675"/>
          </a:xfrm>
        </p:spPr>
        <p:txBody>
          <a:bodyPr>
            <a:normAutofit fontScale="90000"/>
          </a:bodyPr>
          <a:lstStyle/>
          <a:p>
            <a:pPr eaLnBrk="1" hangingPunct="1"/>
            <a:r>
              <a:rPr lang="en-US" altLang="en-US" sz="2600" dirty="0" smtClean="0">
                <a:ea typeface="宋体" pitchFamily="2" charset="-122"/>
              </a:rPr>
              <a:t>Subgraph (Homo)Isomorphism and Graph Simulation</a:t>
            </a:r>
            <a:endParaRPr lang="zh-CN" altLang="en-US" sz="2600" dirty="0" smtClean="0">
              <a:ea typeface="宋体" pitchFamily="2" charset="-122"/>
            </a:endParaRPr>
          </a:p>
        </p:txBody>
      </p:sp>
      <p:sp>
        <p:nvSpPr>
          <p:cNvPr id="61446" name="内容占位符 2"/>
          <p:cNvSpPr>
            <a:spLocks noGrp="1" noChangeArrowheads="1"/>
          </p:cNvSpPr>
          <p:nvPr>
            <p:ph idx="1"/>
          </p:nvPr>
        </p:nvSpPr>
        <p:spPr>
          <a:xfrm>
            <a:off x="900113" y="1268413"/>
            <a:ext cx="7772400" cy="3714750"/>
          </a:xfrm>
        </p:spPr>
        <p:txBody>
          <a:bodyPr/>
          <a:lstStyle/>
          <a:p>
            <a:pPr marL="274638" indent="-274638" algn="l" eaLnBrk="1" hangingPunct="1">
              <a:buFont typeface="Wingdings" pitchFamily="2" charset="2"/>
              <a:buChar char="v"/>
            </a:pPr>
            <a:r>
              <a:rPr lang="en-US" altLang="zh-CN" dirty="0" smtClean="0">
                <a:solidFill>
                  <a:srgbClr val="0000FF"/>
                </a:solidFill>
              </a:rPr>
              <a:t>Node label equivalence</a:t>
            </a:r>
          </a:p>
          <a:p>
            <a:pPr marL="274638" indent="-274638" algn="l" eaLnBrk="1" hangingPunct="1">
              <a:buFont typeface="Wingdings" pitchFamily="2" charset="2"/>
              <a:buChar char="v"/>
            </a:pPr>
            <a:r>
              <a:rPr lang="en-US" altLang="zh-CN" dirty="0" smtClean="0">
                <a:solidFill>
                  <a:srgbClr val="0000FF"/>
                </a:solidFill>
              </a:rPr>
              <a:t>Edge-to-edge function/relation</a:t>
            </a:r>
            <a:endParaRPr lang="en-US" altLang="zh-CN" dirty="0" smtClean="0"/>
          </a:p>
        </p:txBody>
      </p:sp>
      <p:sp>
        <p:nvSpPr>
          <p:cNvPr id="15366" name="Rectangle 89"/>
          <p:cNvSpPr>
            <a:spLocks noChangeArrowheads="1"/>
          </p:cNvSpPr>
          <p:nvPr/>
        </p:nvSpPr>
        <p:spPr bwMode="auto">
          <a:xfrm>
            <a:off x="914400" y="5868988"/>
            <a:ext cx="7245350" cy="430212"/>
          </a:xfrm>
          <a:prstGeom prst="rect">
            <a:avLst/>
          </a:prstGeom>
          <a:solidFill>
            <a:srgbClr val="EAEAEA"/>
          </a:solidFill>
          <a:ln w="9525">
            <a:noFill/>
            <a:miter lim="800000"/>
            <a:headEnd/>
            <a:tailEnd/>
          </a:ln>
        </p:spPr>
        <p:txBody>
          <a:bodyPr/>
          <a:lstStyle/>
          <a:p>
            <a:pPr marL="365125" indent="-365125" algn="ctr"/>
            <a:r>
              <a:rPr lang="en-US" sz="2000" i="1">
                <a:solidFill>
                  <a:srgbClr val="FF0000"/>
                </a:solidFill>
                <a:sym typeface="Arial" pitchFamily="34" charset="0"/>
              </a:rPr>
              <a:t>Identical label matching, edge-to-edge function/relations</a:t>
            </a:r>
          </a:p>
        </p:txBody>
      </p:sp>
      <p:sp>
        <p:nvSpPr>
          <p:cNvPr id="15367" name="云形标注 63"/>
          <p:cNvSpPr>
            <a:spLocks noChangeArrowheads="1"/>
          </p:cNvSpPr>
          <p:nvPr/>
        </p:nvSpPr>
        <p:spPr bwMode="auto">
          <a:xfrm>
            <a:off x="5029200" y="5105400"/>
            <a:ext cx="3314700" cy="576263"/>
          </a:xfrm>
          <a:prstGeom prst="cloudCallout">
            <a:avLst>
              <a:gd name="adj1" fmla="val -69157"/>
              <a:gd name="adj2" fmla="val 72051"/>
            </a:avLst>
          </a:prstGeom>
          <a:solidFill>
            <a:schemeClr val="accent1">
              <a:alpha val="7843"/>
            </a:schemeClr>
          </a:solidFill>
          <a:ln w="19050">
            <a:solidFill>
              <a:schemeClr val="tx1"/>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b="1">
                <a:solidFill>
                  <a:srgbClr val="0000FF"/>
                </a:solidFill>
                <a:sym typeface="Arial" pitchFamily="34" charset="0"/>
              </a:rPr>
              <a:t>Capable enough?</a:t>
            </a:r>
            <a:endParaRPr lang="zh-CN" altLang="en-US" b="1">
              <a:solidFill>
                <a:srgbClr val="0000FF"/>
              </a:solidFill>
              <a:sym typeface="Arial" pitchFamily="34" charset="0"/>
            </a:endParaRPr>
          </a:p>
        </p:txBody>
      </p:sp>
      <p:grpSp>
        <p:nvGrpSpPr>
          <p:cNvPr id="2" name="Group 8"/>
          <p:cNvGrpSpPr>
            <a:grpSpLocks/>
          </p:cNvGrpSpPr>
          <p:nvPr/>
        </p:nvGrpSpPr>
        <p:grpSpPr bwMode="auto">
          <a:xfrm>
            <a:off x="3276600" y="2636838"/>
            <a:ext cx="1531938" cy="2241550"/>
            <a:chOff x="0" y="0"/>
            <a:chExt cx="1657128" cy="2241556"/>
          </a:xfrm>
        </p:grpSpPr>
        <p:grpSp>
          <p:nvGrpSpPr>
            <p:cNvPr id="3" name="Group 9"/>
            <p:cNvGrpSpPr>
              <a:grpSpLocks/>
            </p:cNvGrpSpPr>
            <p:nvPr/>
          </p:nvGrpSpPr>
          <p:grpSpPr bwMode="auto">
            <a:xfrm>
              <a:off x="0" y="0"/>
              <a:ext cx="1657128" cy="2000264"/>
              <a:chOff x="0" y="0"/>
              <a:chExt cx="1657128" cy="2000264"/>
            </a:xfrm>
          </p:grpSpPr>
          <p:sp>
            <p:nvSpPr>
              <p:cNvPr id="61497" name="椭圆 28"/>
              <p:cNvSpPr>
                <a:spLocks noChangeArrowheads="1"/>
              </p:cNvSpPr>
              <p:nvPr/>
            </p:nvSpPr>
            <p:spPr bwMode="auto">
              <a:xfrm>
                <a:off x="499151" y="0"/>
                <a:ext cx="428880" cy="428626"/>
              </a:xfrm>
              <a:prstGeom prst="ellipse">
                <a:avLst/>
              </a:prstGeom>
              <a:solidFill>
                <a:srgbClr val="00B050"/>
              </a:solidFill>
              <a:ln w="25400">
                <a:solidFill>
                  <a:srgbClr val="967049"/>
                </a:solidFill>
                <a:round/>
                <a:headEnd/>
                <a:tailEnd/>
              </a:ln>
            </p:spPr>
            <p:txBody>
              <a:bodyPr anchor="ctr"/>
              <a:lstStyle/>
              <a:p>
                <a:pPr algn="ctr"/>
                <a:r>
                  <a:rPr lang="en-US">
                    <a:solidFill>
                      <a:srgbClr val="FFFF00"/>
                    </a:solidFill>
                  </a:rPr>
                  <a:t>A</a:t>
                </a:r>
                <a:endParaRPr lang="zh-CN" altLang="en-US"/>
              </a:p>
            </p:txBody>
          </p:sp>
          <p:sp>
            <p:nvSpPr>
              <p:cNvPr id="61498" name="椭圆 29"/>
              <p:cNvSpPr>
                <a:spLocks noChangeArrowheads="1"/>
              </p:cNvSpPr>
              <p:nvPr/>
            </p:nvSpPr>
            <p:spPr bwMode="auto">
              <a:xfrm>
                <a:off x="141750" y="785814"/>
                <a:ext cx="428880" cy="428626"/>
              </a:xfrm>
              <a:prstGeom prst="ellipse">
                <a:avLst/>
              </a:prstGeom>
              <a:solidFill>
                <a:srgbClr val="FF0000"/>
              </a:solidFill>
              <a:ln w="25400">
                <a:solidFill>
                  <a:srgbClr val="967049"/>
                </a:solidFill>
                <a:round/>
                <a:headEnd/>
                <a:tailEnd/>
              </a:ln>
            </p:spPr>
            <p:txBody>
              <a:bodyPr anchor="ctr"/>
              <a:lstStyle/>
              <a:p>
                <a:pPr algn="ctr"/>
                <a:r>
                  <a:rPr lang="en-US">
                    <a:solidFill>
                      <a:srgbClr val="FFFF00"/>
                    </a:solidFill>
                  </a:rPr>
                  <a:t>B</a:t>
                </a:r>
                <a:endParaRPr lang="zh-CN" altLang="en-US"/>
              </a:p>
            </p:txBody>
          </p:sp>
          <p:sp>
            <p:nvSpPr>
              <p:cNvPr id="61499" name="椭圆 30"/>
              <p:cNvSpPr>
                <a:spLocks noChangeArrowheads="1"/>
              </p:cNvSpPr>
              <p:nvPr/>
            </p:nvSpPr>
            <p:spPr bwMode="auto">
              <a:xfrm>
                <a:off x="379" y="1571629"/>
                <a:ext cx="428880" cy="428626"/>
              </a:xfrm>
              <a:prstGeom prst="ellipse">
                <a:avLst/>
              </a:prstGeom>
              <a:solidFill>
                <a:srgbClr val="7030A0"/>
              </a:solidFill>
              <a:ln w="25400">
                <a:solidFill>
                  <a:srgbClr val="967049"/>
                </a:solidFill>
                <a:round/>
                <a:headEnd/>
                <a:tailEnd/>
              </a:ln>
            </p:spPr>
            <p:txBody>
              <a:bodyPr anchor="ctr"/>
              <a:lstStyle/>
              <a:p>
                <a:pPr algn="ctr"/>
                <a:r>
                  <a:rPr lang="en-US">
                    <a:solidFill>
                      <a:srgbClr val="FFFF00"/>
                    </a:solidFill>
                  </a:rPr>
                  <a:t>D</a:t>
                </a:r>
                <a:endParaRPr lang="zh-CN" altLang="en-US"/>
              </a:p>
            </p:txBody>
          </p:sp>
          <p:sp>
            <p:nvSpPr>
              <p:cNvPr id="61500" name="椭圆 31"/>
              <p:cNvSpPr>
                <a:spLocks noChangeArrowheads="1"/>
              </p:cNvSpPr>
              <p:nvPr/>
            </p:nvSpPr>
            <p:spPr bwMode="auto">
              <a:xfrm>
                <a:off x="856551" y="785814"/>
                <a:ext cx="427292" cy="428626"/>
              </a:xfrm>
              <a:prstGeom prst="ellipse">
                <a:avLst/>
              </a:prstGeom>
              <a:solidFill>
                <a:srgbClr val="FF0000"/>
              </a:solidFill>
              <a:ln w="25400">
                <a:solidFill>
                  <a:srgbClr val="967049"/>
                </a:solidFill>
                <a:round/>
                <a:headEnd/>
                <a:tailEnd/>
              </a:ln>
            </p:spPr>
            <p:txBody>
              <a:bodyPr anchor="ctr"/>
              <a:lstStyle/>
              <a:p>
                <a:pPr algn="ctr"/>
                <a:r>
                  <a:rPr lang="en-US">
                    <a:solidFill>
                      <a:srgbClr val="FFFF00"/>
                    </a:solidFill>
                  </a:rPr>
                  <a:t>B</a:t>
                </a:r>
                <a:endParaRPr lang="zh-CN" altLang="en-US"/>
              </a:p>
            </p:txBody>
          </p:sp>
          <p:sp>
            <p:nvSpPr>
              <p:cNvPr id="61501" name="TextBox 32"/>
              <p:cNvSpPr>
                <a:spLocks noChangeArrowheads="1"/>
              </p:cNvSpPr>
              <p:nvPr/>
            </p:nvSpPr>
            <p:spPr bwMode="auto">
              <a:xfrm>
                <a:off x="499151" y="936627"/>
                <a:ext cx="397112" cy="369888"/>
              </a:xfrm>
              <a:prstGeom prst="rect">
                <a:avLst/>
              </a:prstGeom>
              <a:noFill/>
              <a:ln w="9525">
                <a:noFill/>
                <a:miter lim="800000"/>
                <a:headEnd/>
                <a:tailEnd/>
              </a:ln>
            </p:spPr>
            <p:txBody>
              <a:bodyPr wrap="none">
                <a:spAutoFit/>
              </a:bodyPr>
              <a:lstStyle/>
              <a:p>
                <a:r>
                  <a:rPr lang="en-US" b="1">
                    <a:solidFill>
                      <a:srgbClr val="402000"/>
                    </a:solidFill>
                    <a:sym typeface="Arial" pitchFamily="34" charset="0"/>
                  </a:rPr>
                  <a:t>v</a:t>
                </a:r>
                <a:r>
                  <a:rPr lang="en-US" b="1" baseline="-25000">
                    <a:solidFill>
                      <a:srgbClr val="402000"/>
                    </a:solidFill>
                    <a:sym typeface="Arial" pitchFamily="34" charset="0"/>
                  </a:rPr>
                  <a:t>1</a:t>
                </a:r>
                <a:endParaRPr lang="zh-CN" altLang="en-US"/>
              </a:p>
            </p:txBody>
          </p:sp>
          <p:sp>
            <p:nvSpPr>
              <p:cNvPr id="61502" name="TextBox 33"/>
              <p:cNvSpPr>
                <a:spLocks noChangeArrowheads="1"/>
              </p:cNvSpPr>
              <p:nvPr/>
            </p:nvSpPr>
            <p:spPr bwMode="auto">
              <a:xfrm>
                <a:off x="1260016" y="936627"/>
                <a:ext cx="397112" cy="369888"/>
              </a:xfrm>
              <a:prstGeom prst="rect">
                <a:avLst/>
              </a:prstGeom>
              <a:noFill/>
              <a:ln w="9525">
                <a:noFill/>
                <a:miter lim="800000"/>
                <a:headEnd/>
                <a:tailEnd/>
              </a:ln>
            </p:spPr>
            <p:txBody>
              <a:bodyPr wrap="none">
                <a:spAutoFit/>
              </a:bodyPr>
              <a:lstStyle/>
              <a:p>
                <a:r>
                  <a:rPr lang="en-US" b="1">
                    <a:solidFill>
                      <a:srgbClr val="402000"/>
                    </a:solidFill>
                    <a:sym typeface="Arial" pitchFamily="34" charset="0"/>
                  </a:rPr>
                  <a:t>v</a:t>
                </a:r>
                <a:r>
                  <a:rPr lang="en-US" b="1" baseline="-25000">
                    <a:solidFill>
                      <a:srgbClr val="402000"/>
                    </a:solidFill>
                    <a:sym typeface="Arial" pitchFamily="34" charset="0"/>
                  </a:rPr>
                  <a:t>2</a:t>
                </a:r>
                <a:endParaRPr lang="zh-CN" altLang="en-US"/>
              </a:p>
            </p:txBody>
          </p:sp>
          <p:sp>
            <p:nvSpPr>
              <p:cNvPr id="61503" name="椭圆 34"/>
              <p:cNvSpPr>
                <a:spLocks noChangeArrowheads="1"/>
              </p:cNvSpPr>
              <p:nvPr/>
            </p:nvSpPr>
            <p:spPr bwMode="auto">
              <a:xfrm>
                <a:off x="940739" y="1512891"/>
                <a:ext cx="428880" cy="428626"/>
              </a:xfrm>
              <a:prstGeom prst="ellipse">
                <a:avLst/>
              </a:prstGeom>
              <a:solidFill>
                <a:srgbClr val="0000FF"/>
              </a:solidFill>
              <a:ln w="25400">
                <a:solidFill>
                  <a:srgbClr val="967049"/>
                </a:solidFill>
                <a:round/>
                <a:headEnd/>
                <a:tailEnd/>
              </a:ln>
            </p:spPr>
            <p:txBody>
              <a:bodyPr anchor="ctr"/>
              <a:lstStyle/>
              <a:p>
                <a:pPr algn="ctr"/>
                <a:r>
                  <a:rPr lang="en-US">
                    <a:solidFill>
                      <a:srgbClr val="FFFF00"/>
                    </a:solidFill>
                  </a:rPr>
                  <a:t>E</a:t>
                </a:r>
                <a:endParaRPr lang="zh-CN" altLang="en-US"/>
              </a:p>
            </p:txBody>
          </p:sp>
          <p:cxnSp>
            <p:nvCxnSpPr>
              <p:cNvPr id="61504" name="直接箭头连接符 104"/>
              <p:cNvCxnSpPr>
                <a:cxnSpLocks noChangeShapeType="1"/>
                <a:stCxn id="61497" idx="4"/>
                <a:endCxn id="61500" idx="0"/>
              </p:cNvCxnSpPr>
              <p:nvPr/>
            </p:nvCxnSpPr>
            <p:spPr bwMode="auto">
              <a:xfrm rot="16200000" flipH="1">
                <a:off x="712549" y="428628"/>
                <a:ext cx="357190" cy="357190"/>
              </a:xfrm>
              <a:prstGeom prst="straightConnector1">
                <a:avLst/>
              </a:prstGeom>
              <a:noFill/>
              <a:ln w="19050">
                <a:solidFill>
                  <a:srgbClr val="000000"/>
                </a:solidFill>
                <a:round/>
                <a:headEnd/>
                <a:tailEnd type="arrow" w="med" len="med"/>
              </a:ln>
            </p:spPr>
          </p:cxnSp>
          <p:cxnSp>
            <p:nvCxnSpPr>
              <p:cNvPr id="61505" name="直接箭头连接符 105"/>
              <p:cNvCxnSpPr>
                <a:cxnSpLocks noChangeShapeType="1"/>
                <a:stCxn id="61497" idx="4"/>
                <a:endCxn id="61498" idx="0"/>
              </p:cNvCxnSpPr>
              <p:nvPr/>
            </p:nvCxnSpPr>
            <p:spPr bwMode="auto">
              <a:xfrm rot="5400000">
                <a:off x="355359" y="428628"/>
                <a:ext cx="357190" cy="357190"/>
              </a:xfrm>
              <a:prstGeom prst="straightConnector1">
                <a:avLst/>
              </a:prstGeom>
              <a:noFill/>
              <a:ln w="19050">
                <a:solidFill>
                  <a:srgbClr val="000000"/>
                </a:solidFill>
                <a:round/>
                <a:headEnd/>
                <a:tailEnd type="arrow" w="med" len="med"/>
              </a:ln>
            </p:spPr>
          </p:cxnSp>
          <p:cxnSp>
            <p:nvCxnSpPr>
              <p:cNvPr id="61506" name="直接箭头连接符 120"/>
              <p:cNvCxnSpPr>
                <a:cxnSpLocks noChangeShapeType="1"/>
                <a:stCxn id="61498" idx="4"/>
                <a:endCxn id="61499" idx="0"/>
              </p:cNvCxnSpPr>
              <p:nvPr/>
            </p:nvCxnSpPr>
            <p:spPr bwMode="auto">
              <a:xfrm rot="5400000">
                <a:off x="106461" y="1322416"/>
                <a:ext cx="357189" cy="141245"/>
              </a:xfrm>
              <a:prstGeom prst="straightConnector1">
                <a:avLst/>
              </a:prstGeom>
              <a:noFill/>
              <a:ln w="19050">
                <a:solidFill>
                  <a:srgbClr val="000000"/>
                </a:solidFill>
                <a:round/>
                <a:headEnd/>
                <a:tailEnd type="arrow" w="med" len="med"/>
              </a:ln>
            </p:spPr>
          </p:cxnSp>
          <p:cxnSp>
            <p:nvCxnSpPr>
              <p:cNvPr id="61507" name="直接箭头连接符 121"/>
              <p:cNvCxnSpPr>
                <a:cxnSpLocks noChangeShapeType="1"/>
                <a:stCxn id="61498" idx="4"/>
                <a:endCxn id="61503" idx="0"/>
              </p:cNvCxnSpPr>
              <p:nvPr/>
            </p:nvCxnSpPr>
            <p:spPr bwMode="auto">
              <a:xfrm rot="16200000" flipH="1">
                <a:off x="606220" y="963901"/>
                <a:ext cx="297731" cy="798816"/>
              </a:xfrm>
              <a:prstGeom prst="straightConnector1">
                <a:avLst/>
              </a:prstGeom>
              <a:noFill/>
              <a:ln w="19050">
                <a:solidFill>
                  <a:srgbClr val="000000"/>
                </a:solidFill>
                <a:round/>
                <a:headEnd/>
                <a:tailEnd type="arrow" w="med" len="med"/>
              </a:ln>
            </p:spPr>
          </p:cxnSp>
        </p:grpSp>
        <p:sp>
          <p:nvSpPr>
            <p:cNvPr id="61496" name="TextBox 150"/>
            <p:cNvSpPr>
              <a:spLocks noChangeArrowheads="1"/>
            </p:cNvSpPr>
            <p:nvPr/>
          </p:nvSpPr>
          <p:spPr bwMode="auto">
            <a:xfrm>
              <a:off x="1008687" y="1872221"/>
              <a:ext cx="364410" cy="369335"/>
            </a:xfrm>
            <a:prstGeom prst="rect">
              <a:avLst/>
            </a:prstGeom>
            <a:noFill/>
            <a:ln w="9525">
              <a:noFill/>
              <a:miter lim="800000"/>
              <a:headEnd/>
              <a:tailEnd/>
            </a:ln>
          </p:spPr>
          <p:txBody>
            <a:bodyPr wrap="none">
              <a:spAutoFit/>
            </a:bodyPr>
            <a:lstStyle/>
            <a:p>
              <a:r>
                <a:rPr lang="en-US" b="1">
                  <a:solidFill>
                    <a:srgbClr val="402000"/>
                  </a:solidFill>
                  <a:sym typeface="Arial" pitchFamily="34" charset="0"/>
                </a:rPr>
                <a:t>G</a:t>
              </a:r>
              <a:endParaRPr lang="zh-CN" altLang="en-US"/>
            </a:p>
          </p:txBody>
        </p:sp>
      </p:grpSp>
      <p:cxnSp>
        <p:nvCxnSpPr>
          <p:cNvPr id="61450" name="曲线连接符 39"/>
          <p:cNvCxnSpPr>
            <a:cxnSpLocks noChangeShapeType="1"/>
            <a:stCxn id="61489" idx="0"/>
            <a:endCxn id="61497" idx="0"/>
          </p:cNvCxnSpPr>
          <p:nvPr/>
        </p:nvCxnSpPr>
        <p:spPr bwMode="auto">
          <a:xfrm rot="5400000" flipH="1" flipV="1">
            <a:off x="2712244" y="1701007"/>
            <a:ext cx="287337" cy="2159000"/>
          </a:xfrm>
          <a:prstGeom prst="curvedConnector3">
            <a:avLst>
              <a:gd name="adj1" fmla="val 179556"/>
            </a:avLst>
          </a:prstGeom>
          <a:noFill/>
          <a:ln w="31750">
            <a:solidFill>
              <a:srgbClr val="00863D"/>
            </a:solidFill>
            <a:prstDash val="dash"/>
            <a:round/>
            <a:headEnd/>
            <a:tailEnd type="triangle" w="lg" len="lg"/>
          </a:ln>
        </p:spPr>
      </p:cxnSp>
      <p:cxnSp>
        <p:nvCxnSpPr>
          <p:cNvPr id="61451" name="曲线连接符 40"/>
          <p:cNvCxnSpPr>
            <a:cxnSpLocks noChangeShapeType="1"/>
            <a:stCxn id="61490" idx="7"/>
            <a:endCxn id="61498" idx="1"/>
          </p:cNvCxnSpPr>
          <p:nvPr/>
        </p:nvCxnSpPr>
        <p:spPr bwMode="auto">
          <a:xfrm rot="5400000" flipH="1" flipV="1">
            <a:off x="2605882" y="2797968"/>
            <a:ext cx="171450" cy="1547813"/>
          </a:xfrm>
          <a:prstGeom prst="curvedConnector3">
            <a:avLst>
              <a:gd name="adj1" fmla="val 151356"/>
            </a:avLst>
          </a:prstGeom>
          <a:noFill/>
          <a:ln w="31750">
            <a:solidFill>
              <a:srgbClr val="00863D"/>
            </a:solidFill>
            <a:prstDash val="dash"/>
            <a:round/>
            <a:headEnd/>
            <a:tailEnd type="triangle" w="lg" len="lg"/>
          </a:ln>
        </p:spPr>
      </p:cxnSp>
      <p:cxnSp>
        <p:nvCxnSpPr>
          <p:cNvPr id="61452" name="曲线连接符 41"/>
          <p:cNvCxnSpPr>
            <a:cxnSpLocks noChangeShapeType="1"/>
            <a:stCxn id="61491" idx="4"/>
            <a:endCxn id="61499" idx="4"/>
          </p:cNvCxnSpPr>
          <p:nvPr/>
        </p:nvCxnSpPr>
        <p:spPr bwMode="auto">
          <a:xfrm rot="5400000" flipH="1" flipV="1">
            <a:off x="2383632" y="3566319"/>
            <a:ext cx="19050" cy="2160587"/>
          </a:xfrm>
          <a:prstGeom prst="curvedConnector3">
            <a:avLst>
              <a:gd name="adj1" fmla="val -1200000"/>
            </a:avLst>
          </a:prstGeom>
          <a:noFill/>
          <a:ln w="31750">
            <a:solidFill>
              <a:srgbClr val="00863D"/>
            </a:solidFill>
            <a:prstDash val="dash"/>
            <a:round/>
            <a:headEnd/>
            <a:tailEnd type="triangle" w="lg" len="lg"/>
          </a:ln>
        </p:spPr>
      </p:cxnSp>
      <p:cxnSp>
        <p:nvCxnSpPr>
          <p:cNvPr id="61453" name="曲线连接符 42"/>
          <p:cNvCxnSpPr>
            <a:cxnSpLocks noChangeShapeType="1"/>
            <a:stCxn id="61492" idx="4"/>
            <a:endCxn id="61503" idx="3"/>
          </p:cNvCxnSpPr>
          <p:nvPr/>
        </p:nvCxnSpPr>
        <p:spPr bwMode="auto">
          <a:xfrm rot="5400000" flipH="1" flipV="1">
            <a:off x="3150394" y="3602831"/>
            <a:ext cx="141288" cy="1965325"/>
          </a:xfrm>
          <a:prstGeom prst="curvedConnector3">
            <a:avLst>
              <a:gd name="adj1" fmla="val -271060"/>
            </a:avLst>
          </a:prstGeom>
          <a:noFill/>
          <a:ln w="31750">
            <a:solidFill>
              <a:srgbClr val="00863D"/>
            </a:solidFill>
            <a:prstDash val="dash"/>
            <a:round/>
            <a:headEnd/>
            <a:tailEnd type="triangle" w="lg" len="lg"/>
          </a:ln>
        </p:spPr>
      </p:cxnSp>
      <p:grpSp>
        <p:nvGrpSpPr>
          <p:cNvPr id="4" name="Group 26"/>
          <p:cNvGrpSpPr>
            <a:grpSpLocks/>
          </p:cNvGrpSpPr>
          <p:nvPr/>
        </p:nvGrpSpPr>
        <p:grpSpPr bwMode="auto">
          <a:xfrm>
            <a:off x="1116013" y="2924175"/>
            <a:ext cx="1322387" cy="1954213"/>
            <a:chOff x="0" y="0"/>
            <a:chExt cx="1428751" cy="1953507"/>
          </a:xfrm>
        </p:grpSpPr>
        <p:grpSp>
          <p:nvGrpSpPr>
            <p:cNvPr id="5" name="Group 27"/>
            <p:cNvGrpSpPr>
              <a:grpSpLocks/>
            </p:cNvGrpSpPr>
            <p:nvPr/>
          </p:nvGrpSpPr>
          <p:grpSpPr bwMode="auto">
            <a:xfrm>
              <a:off x="0" y="0"/>
              <a:ext cx="1428751" cy="1953507"/>
              <a:chOff x="0" y="0"/>
              <a:chExt cx="1428760" cy="1953520"/>
            </a:xfrm>
          </p:grpSpPr>
          <p:grpSp>
            <p:nvGrpSpPr>
              <p:cNvPr id="6" name="Group 28"/>
              <p:cNvGrpSpPr>
                <a:grpSpLocks/>
              </p:cNvGrpSpPr>
              <p:nvPr/>
            </p:nvGrpSpPr>
            <p:grpSpPr bwMode="auto">
              <a:xfrm>
                <a:off x="0" y="0"/>
                <a:ext cx="1428760" cy="1731063"/>
                <a:chOff x="0" y="0"/>
                <a:chExt cx="1428760" cy="1731063"/>
              </a:xfrm>
            </p:grpSpPr>
            <p:sp>
              <p:nvSpPr>
                <p:cNvPr id="61489" name="椭圆 49"/>
                <p:cNvSpPr>
                  <a:spLocks noChangeArrowheads="1"/>
                </p:cNvSpPr>
                <p:nvPr/>
              </p:nvSpPr>
              <p:spPr bwMode="auto">
                <a:xfrm>
                  <a:off x="500078" y="-696"/>
                  <a:ext cx="428639" cy="428626"/>
                </a:xfrm>
                <a:prstGeom prst="ellipse">
                  <a:avLst/>
                </a:prstGeom>
                <a:solidFill>
                  <a:srgbClr val="00B050"/>
                </a:solidFill>
                <a:ln w="25400">
                  <a:solidFill>
                    <a:srgbClr val="967049"/>
                  </a:solidFill>
                  <a:round/>
                  <a:headEnd/>
                  <a:tailEnd/>
                </a:ln>
              </p:spPr>
              <p:txBody>
                <a:bodyPr anchor="ctr"/>
                <a:lstStyle/>
                <a:p>
                  <a:pPr algn="ctr"/>
                  <a:r>
                    <a:rPr lang="en-US">
                      <a:solidFill>
                        <a:srgbClr val="FFFF00"/>
                      </a:solidFill>
                    </a:rPr>
                    <a:t>A</a:t>
                  </a:r>
                  <a:endParaRPr lang="zh-CN" altLang="en-US"/>
                </a:p>
              </p:txBody>
            </p:sp>
            <p:sp>
              <p:nvSpPr>
                <p:cNvPr id="61490" name="椭圆 50"/>
                <p:cNvSpPr>
                  <a:spLocks noChangeArrowheads="1"/>
                </p:cNvSpPr>
                <p:nvPr/>
              </p:nvSpPr>
              <p:spPr bwMode="auto">
                <a:xfrm>
                  <a:off x="500078" y="669231"/>
                  <a:ext cx="428639" cy="430214"/>
                </a:xfrm>
                <a:prstGeom prst="ellipse">
                  <a:avLst/>
                </a:prstGeom>
                <a:solidFill>
                  <a:srgbClr val="FF0000"/>
                </a:solidFill>
                <a:ln w="25400">
                  <a:solidFill>
                    <a:srgbClr val="967049"/>
                  </a:solidFill>
                  <a:round/>
                  <a:headEnd/>
                  <a:tailEnd/>
                </a:ln>
              </p:spPr>
              <p:txBody>
                <a:bodyPr anchor="ctr"/>
                <a:lstStyle/>
                <a:p>
                  <a:pPr algn="ctr"/>
                  <a:r>
                    <a:rPr lang="en-US">
                      <a:solidFill>
                        <a:srgbClr val="FFFF00"/>
                      </a:solidFill>
                    </a:rPr>
                    <a:t>B</a:t>
                  </a:r>
                  <a:endParaRPr lang="zh-CN" altLang="en-US"/>
                </a:p>
              </p:txBody>
            </p:sp>
            <p:sp>
              <p:nvSpPr>
                <p:cNvPr id="61491" name="椭圆 51"/>
                <p:cNvSpPr>
                  <a:spLocks noChangeArrowheads="1"/>
                </p:cNvSpPr>
                <p:nvPr/>
              </p:nvSpPr>
              <p:spPr bwMode="auto">
                <a:xfrm>
                  <a:off x="0" y="1302645"/>
                  <a:ext cx="428639" cy="428626"/>
                </a:xfrm>
                <a:prstGeom prst="ellipse">
                  <a:avLst/>
                </a:prstGeom>
                <a:solidFill>
                  <a:srgbClr val="7030A0"/>
                </a:solidFill>
                <a:ln w="25400">
                  <a:solidFill>
                    <a:srgbClr val="967049"/>
                  </a:solidFill>
                  <a:round/>
                  <a:headEnd/>
                  <a:tailEnd/>
                </a:ln>
              </p:spPr>
              <p:txBody>
                <a:bodyPr anchor="ctr"/>
                <a:lstStyle/>
                <a:p>
                  <a:pPr algn="ctr"/>
                  <a:r>
                    <a:rPr lang="en-US">
                      <a:solidFill>
                        <a:srgbClr val="FFFF00"/>
                      </a:solidFill>
                    </a:rPr>
                    <a:t>D</a:t>
                  </a:r>
                  <a:endParaRPr lang="zh-CN" altLang="en-US"/>
                </a:p>
              </p:txBody>
            </p:sp>
            <p:sp>
              <p:nvSpPr>
                <p:cNvPr id="61492" name="椭圆 52"/>
                <p:cNvSpPr>
                  <a:spLocks noChangeArrowheads="1"/>
                </p:cNvSpPr>
                <p:nvPr/>
              </p:nvSpPr>
              <p:spPr bwMode="auto">
                <a:xfrm>
                  <a:off x="1000157" y="1302645"/>
                  <a:ext cx="428639" cy="428626"/>
                </a:xfrm>
                <a:prstGeom prst="ellipse">
                  <a:avLst/>
                </a:prstGeom>
                <a:solidFill>
                  <a:srgbClr val="0000FF"/>
                </a:solidFill>
                <a:ln w="25400">
                  <a:solidFill>
                    <a:srgbClr val="967049"/>
                  </a:solidFill>
                  <a:round/>
                  <a:headEnd/>
                  <a:tailEnd/>
                </a:ln>
              </p:spPr>
              <p:txBody>
                <a:bodyPr anchor="ctr"/>
                <a:lstStyle/>
                <a:p>
                  <a:pPr algn="ctr"/>
                  <a:r>
                    <a:rPr lang="en-US">
                      <a:solidFill>
                        <a:srgbClr val="FFFF00"/>
                      </a:solidFill>
                    </a:rPr>
                    <a:t>E</a:t>
                  </a:r>
                  <a:endParaRPr lang="zh-CN" altLang="en-US"/>
                </a:p>
              </p:txBody>
            </p:sp>
            <p:cxnSp>
              <p:nvCxnSpPr>
                <p:cNvPr id="61493" name="直接箭头连接符 65"/>
                <p:cNvCxnSpPr>
                  <a:cxnSpLocks noChangeShapeType="1"/>
                  <a:stCxn id="61490" idx="3"/>
                  <a:endCxn id="61491" idx="0"/>
                </p:cNvCxnSpPr>
                <p:nvPr/>
              </p:nvCxnSpPr>
              <p:spPr bwMode="auto">
                <a:xfrm rot="5400000">
                  <a:off x="255453" y="995051"/>
                  <a:ext cx="266246" cy="348522"/>
                </a:xfrm>
                <a:prstGeom prst="straightConnector1">
                  <a:avLst/>
                </a:prstGeom>
                <a:noFill/>
                <a:ln w="19050">
                  <a:solidFill>
                    <a:srgbClr val="000000"/>
                  </a:solidFill>
                  <a:round/>
                  <a:headEnd/>
                  <a:tailEnd type="arrow" w="med" len="med"/>
                </a:ln>
              </p:spPr>
            </p:cxnSp>
            <p:cxnSp>
              <p:nvCxnSpPr>
                <p:cNvPr id="61494" name="直接箭头连接符 66"/>
                <p:cNvCxnSpPr>
                  <a:cxnSpLocks noChangeShapeType="1"/>
                  <a:stCxn id="61490" idx="5"/>
                  <a:endCxn id="61492" idx="0"/>
                </p:cNvCxnSpPr>
                <p:nvPr/>
              </p:nvCxnSpPr>
              <p:spPr bwMode="auto">
                <a:xfrm rot="16200000" flipH="1">
                  <a:off x="907061" y="995050"/>
                  <a:ext cx="266246" cy="348524"/>
                </a:xfrm>
                <a:prstGeom prst="straightConnector1">
                  <a:avLst/>
                </a:prstGeom>
                <a:noFill/>
                <a:ln w="19050">
                  <a:solidFill>
                    <a:srgbClr val="000000"/>
                  </a:solidFill>
                  <a:round/>
                  <a:headEnd/>
                  <a:tailEnd type="arrow" w="med" len="med"/>
                </a:ln>
              </p:spPr>
            </p:cxnSp>
          </p:grpSp>
          <p:sp>
            <p:nvSpPr>
              <p:cNvPr id="61488" name="TextBox 59"/>
              <p:cNvSpPr>
                <a:spLocks noChangeArrowheads="1"/>
              </p:cNvSpPr>
              <p:nvPr/>
            </p:nvSpPr>
            <p:spPr bwMode="auto">
              <a:xfrm>
                <a:off x="576067" y="1584186"/>
                <a:ext cx="338556" cy="369334"/>
              </a:xfrm>
              <a:prstGeom prst="rect">
                <a:avLst/>
              </a:prstGeom>
              <a:noFill/>
              <a:ln w="9525">
                <a:noFill/>
                <a:miter lim="800000"/>
                <a:headEnd/>
                <a:tailEnd/>
              </a:ln>
            </p:spPr>
            <p:txBody>
              <a:bodyPr wrap="none">
                <a:spAutoFit/>
              </a:bodyPr>
              <a:lstStyle/>
              <a:p>
                <a:r>
                  <a:rPr lang="en-US" altLang="en-US" b="1">
                    <a:solidFill>
                      <a:srgbClr val="402000"/>
                    </a:solidFill>
                    <a:sym typeface="Arial" pitchFamily="34" charset="0"/>
                  </a:rPr>
                  <a:t>P</a:t>
                </a:r>
                <a:endParaRPr lang="zh-CN" altLang="en-US"/>
              </a:p>
            </p:txBody>
          </p:sp>
        </p:grpSp>
        <p:cxnSp>
          <p:nvCxnSpPr>
            <p:cNvPr id="61486" name="直接箭头连接符 64"/>
            <p:cNvCxnSpPr>
              <a:cxnSpLocks noChangeShapeType="1"/>
            </p:cNvCxnSpPr>
            <p:nvPr/>
          </p:nvCxnSpPr>
          <p:spPr bwMode="auto">
            <a:xfrm rot="5400000">
              <a:off x="607277" y="556354"/>
              <a:ext cx="221061" cy="6871"/>
            </a:xfrm>
            <a:prstGeom prst="straightConnector1">
              <a:avLst/>
            </a:prstGeom>
            <a:noFill/>
            <a:ln w="19050">
              <a:solidFill>
                <a:srgbClr val="000000"/>
              </a:solidFill>
              <a:round/>
              <a:headEnd/>
              <a:tailEnd type="arrow" w="med" len="med"/>
            </a:ln>
          </p:spPr>
        </p:cxnSp>
      </p:grpSp>
      <p:cxnSp>
        <p:nvCxnSpPr>
          <p:cNvPr id="61455" name="直接箭头连接符 120"/>
          <p:cNvCxnSpPr>
            <a:cxnSpLocks noChangeShapeType="1"/>
            <a:stCxn id="61500" idx="4"/>
            <a:endCxn id="61499" idx="7"/>
          </p:cNvCxnSpPr>
          <p:nvPr/>
        </p:nvCxnSpPr>
        <p:spPr bwMode="auto">
          <a:xfrm rot="5400000">
            <a:off x="3729038" y="3735387"/>
            <a:ext cx="419100" cy="650875"/>
          </a:xfrm>
          <a:prstGeom prst="straightConnector1">
            <a:avLst/>
          </a:prstGeom>
          <a:noFill/>
          <a:ln w="19050">
            <a:solidFill>
              <a:srgbClr val="000000"/>
            </a:solidFill>
            <a:round/>
            <a:headEnd/>
            <a:tailEnd type="arrow" w="med" len="med"/>
          </a:ln>
        </p:spPr>
      </p:cxnSp>
      <p:cxnSp>
        <p:nvCxnSpPr>
          <p:cNvPr id="61456" name="直接箭头连接符 121"/>
          <p:cNvCxnSpPr>
            <a:cxnSpLocks noChangeShapeType="1"/>
            <a:stCxn id="61500" idx="4"/>
            <a:endCxn id="61503" idx="7"/>
          </p:cNvCxnSpPr>
          <p:nvPr/>
        </p:nvCxnSpPr>
        <p:spPr bwMode="auto">
          <a:xfrm rot="16200000" flipH="1">
            <a:off x="4193381" y="3921919"/>
            <a:ext cx="360363" cy="219075"/>
          </a:xfrm>
          <a:prstGeom prst="straightConnector1">
            <a:avLst/>
          </a:prstGeom>
          <a:noFill/>
          <a:ln w="19050">
            <a:solidFill>
              <a:srgbClr val="000000"/>
            </a:solidFill>
            <a:round/>
            <a:headEnd/>
            <a:tailEnd type="arrow" w="med" len="med"/>
          </a:ln>
        </p:spPr>
      </p:cxnSp>
      <p:cxnSp>
        <p:nvCxnSpPr>
          <p:cNvPr id="61457" name="曲线连接符 79"/>
          <p:cNvCxnSpPr>
            <a:cxnSpLocks noChangeShapeType="1"/>
            <a:stCxn id="61479" idx="7"/>
            <a:endCxn id="61471" idx="1"/>
          </p:cNvCxnSpPr>
          <p:nvPr/>
        </p:nvCxnSpPr>
        <p:spPr bwMode="auto">
          <a:xfrm rot="5400000" flipH="1" flipV="1">
            <a:off x="6910388" y="2630488"/>
            <a:ext cx="1587" cy="2065337"/>
          </a:xfrm>
          <a:prstGeom prst="curvedConnector3">
            <a:avLst>
              <a:gd name="adj1" fmla="val 18362903"/>
            </a:avLst>
          </a:prstGeom>
          <a:noFill/>
          <a:ln w="31750">
            <a:solidFill>
              <a:srgbClr val="00863D"/>
            </a:solidFill>
            <a:prstDash val="dash"/>
            <a:round/>
            <a:headEnd/>
            <a:tailEnd type="triangle" w="lg" len="lg"/>
          </a:ln>
        </p:spPr>
      </p:cxnSp>
      <p:sp>
        <p:nvSpPr>
          <p:cNvPr id="61458" name="TextBox 59"/>
          <p:cNvSpPr>
            <a:spLocks noChangeArrowheads="1"/>
          </p:cNvSpPr>
          <p:nvPr/>
        </p:nvSpPr>
        <p:spPr bwMode="auto">
          <a:xfrm>
            <a:off x="5867400" y="4652963"/>
            <a:ext cx="314325" cy="369887"/>
          </a:xfrm>
          <a:prstGeom prst="rect">
            <a:avLst/>
          </a:prstGeom>
          <a:noFill/>
          <a:ln w="9525">
            <a:noFill/>
            <a:miter lim="800000"/>
            <a:headEnd/>
            <a:tailEnd/>
          </a:ln>
        </p:spPr>
        <p:txBody>
          <a:bodyPr wrap="none">
            <a:spAutoFit/>
          </a:bodyPr>
          <a:lstStyle/>
          <a:p>
            <a:r>
              <a:rPr lang="en-US" altLang="en-US" b="1">
                <a:solidFill>
                  <a:srgbClr val="402000"/>
                </a:solidFill>
                <a:sym typeface="Arial" pitchFamily="34" charset="0"/>
              </a:rPr>
              <a:t>P</a:t>
            </a:r>
            <a:endParaRPr lang="zh-CN" altLang="en-US"/>
          </a:p>
        </p:txBody>
      </p:sp>
      <p:grpSp>
        <p:nvGrpSpPr>
          <p:cNvPr id="7" name="Group 41"/>
          <p:cNvGrpSpPr>
            <a:grpSpLocks/>
          </p:cNvGrpSpPr>
          <p:nvPr/>
        </p:nvGrpSpPr>
        <p:grpSpPr bwMode="auto">
          <a:xfrm>
            <a:off x="5076825" y="2924175"/>
            <a:ext cx="1320800" cy="1765300"/>
            <a:chOff x="0" y="0"/>
            <a:chExt cx="1322161" cy="1764370"/>
          </a:xfrm>
        </p:grpSpPr>
        <p:sp>
          <p:nvSpPr>
            <p:cNvPr id="61478" name="椭圆 44"/>
            <p:cNvSpPr>
              <a:spLocks noChangeArrowheads="1"/>
            </p:cNvSpPr>
            <p:nvPr/>
          </p:nvSpPr>
          <p:spPr bwMode="auto">
            <a:xfrm>
              <a:off x="462759" y="1335745"/>
              <a:ext cx="396648" cy="428625"/>
            </a:xfrm>
            <a:prstGeom prst="ellipse">
              <a:avLst/>
            </a:prstGeom>
            <a:solidFill>
              <a:srgbClr val="00B050"/>
            </a:solidFill>
            <a:ln w="25400">
              <a:solidFill>
                <a:srgbClr val="967049"/>
              </a:solidFill>
              <a:round/>
              <a:headEnd/>
              <a:tailEnd/>
            </a:ln>
          </p:spPr>
          <p:txBody>
            <a:bodyPr anchor="ctr"/>
            <a:lstStyle/>
            <a:p>
              <a:pPr algn="ctr"/>
              <a:r>
                <a:rPr lang="en-US">
                  <a:solidFill>
                    <a:srgbClr val="FFFF00"/>
                  </a:solidFill>
                </a:rPr>
                <a:t>A</a:t>
              </a:r>
              <a:endParaRPr lang="zh-CN" altLang="en-US"/>
            </a:p>
          </p:txBody>
        </p:sp>
        <p:sp>
          <p:nvSpPr>
            <p:cNvPr id="61479" name="椭圆 45"/>
            <p:cNvSpPr>
              <a:spLocks noChangeArrowheads="1"/>
            </p:cNvSpPr>
            <p:nvPr/>
          </p:nvSpPr>
          <p:spPr bwMode="auto">
            <a:xfrm>
              <a:off x="462759" y="675952"/>
              <a:ext cx="396648" cy="430213"/>
            </a:xfrm>
            <a:prstGeom prst="ellipse">
              <a:avLst/>
            </a:prstGeom>
            <a:solidFill>
              <a:srgbClr val="FF0000"/>
            </a:solidFill>
            <a:ln w="25400">
              <a:solidFill>
                <a:srgbClr val="967049"/>
              </a:solidFill>
              <a:round/>
              <a:headEnd/>
              <a:tailEnd/>
            </a:ln>
          </p:spPr>
          <p:txBody>
            <a:bodyPr anchor="ctr"/>
            <a:lstStyle/>
            <a:p>
              <a:pPr algn="ctr"/>
              <a:r>
                <a:rPr lang="en-US">
                  <a:solidFill>
                    <a:srgbClr val="FFFF00"/>
                  </a:solidFill>
                </a:rPr>
                <a:t>B</a:t>
              </a:r>
              <a:endParaRPr lang="zh-CN" altLang="en-US"/>
            </a:p>
          </p:txBody>
        </p:sp>
        <p:sp>
          <p:nvSpPr>
            <p:cNvPr id="61480" name="椭圆 46"/>
            <p:cNvSpPr>
              <a:spLocks noChangeArrowheads="1"/>
            </p:cNvSpPr>
            <p:nvPr/>
          </p:nvSpPr>
          <p:spPr bwMode="auto">
            <a:xfrm>
              <a:off x="925513" y="0"/>
              <a:ext cx="396648" cy="428625"/>
            </a:xfrm>
            <a:prstGeom prst="ellipse">
              <a:avLst/>
            </a:prstGeom>
            <a:solidFill>
              <a:srgbClr val="7030A0"/>
            </a:solidFill>
            <a:ln w="25400">
              <a:solidFill>
                <a:srgbClr val="967049"/>
              </a:solidFill>
              <a:round/>
              <a:headEnd/>
              <a:tailEnd/>
            </a:ln>
          </p:spPr>
          <p:txBody>
            <a:bodyPr anchor="ctr"/>
            <a:lstStyle/>
            <a:p>
              <a:pPr algn="ctr"/>
              <a:r>
                <a:rPr lang="en-US">
                  <a:solidFill>
                    <a:srgbClr val="FFFF00"/>
                  </a:solidFill>
                </a:rPr>
                <a:t>D</a:t>
              </a:r>
              <a:endParaRPr lang="zh-CN" altLang="en-US"/>
            </a:p>
          </p:txBody>
        </p:sp>
        <p:sp>
          <p:nvSpPr>
            <p:cNvPr id="61481" name="椭圆 47"/>
            <p:cNvSpPr>
              <a:spLocks noChangeArrowheads="1"/>
            </p:cNvSpPr>
            <p:nvPr/>
          </p:nvSpPr>
          <p:spPr bwMode="auto">
            <a:xfrm>
              <a:off x="0" y="0"/>
              <a:ext cx="396648" cy="428625"/>
            </a:xfrm>
            <a:prstGeom prst="ellipse">
              <a:avLst/>
            </a:prstGeom>
            <a:solidFill>
              <a:srgbClr val="0000FF"/>
            </a:solidFill>
            <a:ln w="25400">
              <a:solidFill>
                <a:srgbClr val="967049"/>
              </a:solidFill>
              <a:round/>
              <a:headEnd/>
              <a:tailEnd/>
            </a:ln>
          </p:spPr>
          <p:txBody>
            <a:bodyPr anchor="ctr"/>
            <a:lstStyle/>
            <a:p>
              <a:pPr algn="ctr"/>
              <a:r>
                <a:rPr lang="en-US">
                  <a:solidFill>
                    <a:srgbClr val="FFFF00"/>
                  </a:solidFill>
                </a:rPr>
                <a:t>E</a:t>
              </a:r>
              <a:endParaRPr lang="zh-CN" altLang="en-US"/>
            </a:p>
          </p:txBody>
        </p:sp>
        <p:cxnSp>
          <p:nvCxnSpPr>
            <p:cNvPr id="61482" name="直接箭头连接符 65"/>
            <p:cNvCxnSpPr>
              <a:cxnSpLocks noChangeShapeType="1"/>
              <a:stCxn id="61480" idx="3"/>
              <a:endCxn id="61479" idx="7"/>
            </p:cNvCxnSpPr>
            <p:nvPr/>
          </p:nvCxnSpPr>
          <p:spPr bwMode="auto">
            <a:xfrm rot="5400000">
              <a:off x="705907" y="461261"/>
              <a:ext cx="373101" cy="182282"/>
            </a:xfrm>
            <a:prstGeom prst="straightConnector1">
              <a:avLst/>
            </a:prstGeom>
            <a:noFill/>
            <a:ln w="19050">
              <a:solidFill>
                <a:srgbClr val="000000"/>
              </a:solidFill>
              <a:round/>
              <a:headEnd/>
              <a:tailEnd type="arrow" w="med" len="med"/>
            </a:ln>
          </p:spPr>
        </p:cxnSp>
        <p:cxnSp>
          <p:nvCxnSpPr>
            <p:cNvPr id="61483" name="直接箭头连接符 66"/>
            <p:cNvCxnSpPr>
              <a:cxnSpLocks noChangeShapeType="1"/>
              <a:stCxn id="61481" idx="5"/>
              <a:endCxn id="61479" idx="1"/>
            </p:cNvCxnSpPr>
            <p:nvPr/>
          </p:nvCxnSpPr>
          <p:spPr bwMode="auto">
            <a:xfrm rot="16200000" flipH="1">
              <a:off x="243150" y="461257"/>
              <a:ext cx="373101" cy="182287"/>
            </a:xfrm>
            <a:prstGeom prst="straightConnector1">
              <a:avLst/>
            </a:prstGeom>
            <a:noFill/>
            <a:ln w="19050">
              <a:solidFill>
                <a:srgbClr val="000000"/>
              </a:solidFill>
              <a:round/>
              <a:headEnd/>
              <a:tailEnd type="arrow" w="med" len="med"/>
            </a:ln>
          </p:spPr>
        </p:cxnSp>
        <p:cxnSp>
          <p:nvCxnSpPr>
            <p:cNvPr id="61484" name="直接箭头连接符 64"/>
            <p:cNvCxnSpPr>
              <a:cxnSpLocks noChangeShapeType="1"/>
              <a:stCxn id="61479" idx="4"/>
              <a:endCxn id="61478" idx="0"/>
            </p:cNvCxnSpPr>
            <p:nvPr/>
          </p:nvCxnSpPr>
          <p:spPr bwMode="auto">
            <a:xfrm rot="5400000">
              <a:off x="546293" y="1220955"/>
              <a:ext cx="229580" cy="1588"/>
            </a:xfrm>
            <a:prstGeom prst="straightConnector1">
              <a:avLst/>
            </a:prstGeom>
            <a:noFill/>
            <a:ln w="19050">
              <a:solidFill>
                <a:srgbClr val="000000"/>
              </a:solidFill>
              <a:round/>
              <a:headEnd/>
              <a:tailEnd type="arrow" w="med" len="med"/>
            </a:ln>
          </p:spPr>
        </p:cxnSp>
      </p:grpSp>
      <p:grpSp>
        <p:nvGrpSpPr>
          <p:cNvPr id="8" name="Group 49"/>
          <p:cNvGrpSpPr>
            <a:grpSpLocks/>
          </p:cNvGrpSpPr>
          <p:nvPr/>
        </p:nvGrpSpPr>
        <p:grpSpPr bwMode="auto">
          <a:xfrm>
            <a:off x="7092950" y="2924175"/>
            <a:ext cx="1187450" cy="2098675"/>
            <a:chOff x="0" y="0"/>
            <a:chExt cx="1188736" cy="2097526"/>
          </a:xfrm>
        </p:grpSpPr>
        <p:sp>
          <p:nvSpPr>
            <p:cNvPr id="61468" name="椭圆 69"/>
            <p:cNvSpPr>
              <a:spLocks noChangeArrowheads="1"/>
            </p:cNvSpPr>
            <p:nvPr/>
          </p:nvSpPr>
          <p:spPr bwMode="auto">
            <a:xfrm>
              <a:off x="0" y="0"/>
              <a:ext cx="396648" cy="428625"/>
            </a:xfrm>
            <a:prstGeom prst="ellipse">
              <a:avLst/>
            </a:prstGeom>
            <a:solidFill>
              <a:srgbClr val="0000FF"/>
            </a:solidFill>
            <a:ln w="25400">
              <a:solidFill>
                <a:srgbClr val="967049"/>
              </a:solidFill>
              <a:round/>
              <a:headEnd/>
              <a:tailEnd/>
            </a:ln>
          </p:spPr>
          <p:txBody>
            <a:bodyPr anchor="ctr"/>
            <a:lstStyle/>
            <a:p>
              <a:pPr algn="ctr"/>
              <a:r>
                <a:rPr lang="en-US">
                  <a:solidFill>
                    <a:srgbClr val="FFFF00"/>
                  </a:solidFill>
                </a:rPr>
                <a:t>E</a:t>
              </a:r>
              <a:endParaRPr lang="zh-CN" altLang="en-US"/>
            </a:p>
          </p:txBody>
        </p:sp>
        <p:sp>
          <p:nvSpPr>
            <p:cNvPr id="61469" name="椭圆 70"/>
            <p:cNvSpPr>
              <a:spLocks noChangeArrowheads="1"/>
            </p:cNvSpPr>
            <p:nvPr/>
          </p:nvSpPr>
          <p:spPr bwMode="auto">
            <a:xfrm>
              <a:off x="792088" y="0"/>
              <a:ext cx="396648" cy="428625"/>
            </a:xfrm>
            <a:prstGeom prst="ellipse">
              <a:avLst/>
            </a:prstGeom>
            <a:solidFill>
              <a:srgbClr val="7030A0"/>
            </a:solidFill>
            <a:ln w="25400">
              <a:solidFill>
                <a:srgbClr val="967049"/>
              </a:solidFill>
              <a:round/>
              <a:headEnd/>
              <a:tailEnd/>
            </a:ln>
          </p:spPr>
          <p:txBody>
            <a:bodyPr anchor="ctr"/>
            <a:lstStyle/>
            <a:p>
              <a:pPr algn="ctr"/>
              <a:r>
                <a:rPr lang="en-US">
                  <a:solidFill>
                    <a:srgbClr val="FFFF00"/>
                  </a:solidFill>
                </a:rPr>
                <a:t>D</a:t>
              </a:r>
              <a:endParaRPr lang="zh-CN" altLang="en-US"/>
            </a:p>
          </p:txBody>
        </p:sp>
        <p:sp>
          <p:nvSpPr>
            <p:cNvPr id="61470" name="椭圆 71"/>
            <p:cNvSpPr>
              <a:spLocks noChangeArrowheads="1"/>
            </p:cNvSpPr>
            <p:nvPr/>
          </p:nvSpPr>
          <p:spPr bwMode="auto">
            <a:xfrm>
              <a:off x="0" y="675952"/>
              <a:ext cx="396648" cy="430213"/>
            </a:xfrm>
            <a:prstGeom prst="ellipse">
              <a:avLst/>
            </a:prstGeom>
            <a:solidFill>
              <a:srgbClr val="FF0000"/>
            </a:solidFill>
            <a:ln w="25400">
              <a:solidFill>
                <a:srgbClr val="967049"/>
              </a:solidFill>
              <a:round/>
              <a:headEnd/>
              <a:tailEnd/>
            </a:ln>
          </p:spPr>
          <p:txBody>
            <a:bodyPr anchor="ctr"/>
            <a:lstStyle/>
            <a:p>
              <a:pPr algn="ctr"/>
              <a:r>
                <a:rPr lang="en-US">
                  <a:solidFill>
                    <a:srgbClr val="FFFF00"/>
                  </a:solidFill>
                </a:rPr>
                <a:t>B</a:t>
              </a:r>
              <a:endParaRPr lang="zh-CN" altLang="en-US"/>
            </a:p>
          </p:txBody>
        </p:sp>
        <p:sp>
          <p:nvSpPr>
            <p:cNvPr id="61471" name="椭圆 72"/>
            <p:cNvSpPr>
              <a:spLocks noChangeArrowheads="1"/>
            </p:cNvSpPr>
            <p:nvPr/>
          </p:nvSpPr>
          <p:spPr bwMode="auto">
            <a:xfrm>
              <a:off x="792088" y="675952"/>
              <a:ext cx="396648" cy="430213"/>
            </a:xfrm>
            <a:prstGeom prst="ellipse">
              <a:avLst/>
            </a:prstGeom>
            <a:solidFill>
              <a:srgbClr val="FF0000"/>
            </a:solidFill>
            <a:ln w="25400">
              <a:solidFill>
                <a:srgbClr val="967049"/>
              </a:solidFill>
              <a:round/>
              <a:headEnd/>
              <a:tailEnd/>
            </a:ln>
          </p:spPr>
          <p:txBody>
            <a:bodyPr anchor="ctr"/>
            <a:lstStyle/>
            <a:p>
              <a:pPr algn="ctr"/>
              <a:r>
                <a:rPr lang="en-US">
                  <a:solidFill>
                    <a:srgbClr val="FFFF00"/>
                  </a:solidFill>
                </a:rPr>
                <a:t>B</a:t>
              </a:r>
              <a:endParaRPr lang="zh-CN" altLang="en-US"/>
            </a:p>
          </p:txBody>
        </p:sp>
        <p:sp>
          <p:nvSpPr>
            <p:cNvPr id="61472" name="椭圆 73"/>
            <p:cNvSpPr>
              <a:spLocks noChangeArrowheads="1"/>
            </p:cNvSpPr>
            <p:nvPr/>
          </p:nvSpPr>
          <p:spPr bwMode="auto">
            <a:xfrm>
              <a:off x="432048" y="1335745"/>
              <a:ext cx="396648" cy="428625"/>
            </a:xfrm>
            <a:prstGeom prst="ellipse">
              <a:avLst/>
            </a:prstGeom>
            <a:solidFill>
              <a:srgbClr val="00B050"/>
            </a:solidFill>
            <a:ln w="25400">
              <a:solidFill>
                <a:srgbClr val="967049"/>
              </a:solidFill>
              <a:round/>
              <a:headEnd/>
              <a:tailEnd/>
            </a:ln>
          </p:spPr>
          <p:txBody>
            <a:bodyPr anchor="ctr"/>
            <a:lstStyle/>
            <a:p>
              <a:pPr algn="ctr"/>
              <a:r>
                <a:rPr lang="en-US">
                  <a:solidFill>
                    <a:srgbClr val="FFFF00"/>
                  </a:solidFill>
                </a:rPr>
                <a:t>A</a:t>
              </a:r>
              <a:endParaRPr lang="zh-CN" altLang="en-US"/>
            </a:p>
          </p:txBody>
        </p:sp>
        <p:sp>
          <p:nvSpPr>
            <p:cNvPr id="61473" name="TextBox 150"/>
            <p:cNvSpPr>
              <a:spLocks noChangeArrowheads="1"/>
            </p:cNvSpPr>
            <p:nvPr/>
          </p:nvSpPr>
          <p:spPr bwMode="auto">
            <a:xfrm>
              <a:off x="432048" y="1728192"/>
              <a:ext cx="337023" cy="369334"/>
            </a:xfrm>
            <a:prstGeom prst="rect">
              <a:avLst/>
            </a:prstGeom>
            <a:noFill/>
            <a:ln w="9525">
              <a:noFill/>
              <a:miter lim="800000"/>
              <a:headEnd/>
              <a:tailEnd/>
            </a:ln>
          </p:spPr>
          <p:txBody>
            <a:bodyPr wrap="none">
              <a:spAutoFit/>
            </a:bodyPr>
            <a:lstStyle/>
            <a:p>
              <a:r>
                <a:rPr lang="en-US" b="1">
                  <a:solidFill>
                    <a:srgbClr val="402000"/>
                  </a:solidFill>
                  <a:sym typeface="Arial" pitchFamily="34" charset="0"/>
                </a:rPr>
                <a:t>G</a:t>
              </a:r>
              <a:endParaRPr lang="zh-CN" altLang="en-US"/>
            </a:p>
          </p:txBody>
        </p:sp>
        <p:cxnSp>
          <p:nvCxnSpPr>
            <p:cNvPr id="61474" name="直接箭头连接符 66"/>
            <p:cNvCxnSpPr>
              <a:cxnSpLocks noChangeShapeType="1"/>
              <a:stCxn id="61468" idx="4"/>
              <a:endCxn id="61470" idx="0"/>
            </p:cNvCxnSpPr>
            <p:nvPr/>
          </p:nvCxnSpPr>
          <p:spPr bwMode="auto">
            <a:xfrm rot="5400000">
              <a:off x="74658" y="552286"/>
              <a:ext cx="247327" cy="1588"/>
            </a:xfrm>
            <a:prstGeom prst="straightConnector1">
              <a:avLst/>
            </a:prstGeom>
            <a:noFill/>
            <a:ln w="19050">
              <a:solidFill>
                <a:srgbClr val="000000"/>
              </a:solidFill>
              <a:round/>
              <a:headEnd/>
              <a:tailEnd type="arrow" w="med" len="med"/>
            </a:ln>
          </p:spPr>
        </p:cxnSp>
        <p:cxnSp>
          <p:nvCxnSpPr>
            <p:cNvPr id="61475" name="直接箭头连接符 66"/>
            <p:cNvCxnSpPr>
              <a:cxnSpLocks noChangeShapeType="1"/>
            </p:cNvCxnSpPr>
            <p:nvPr/>
          </p:nvCxnSpPr>
          <p:spPr bwMode="auto">
            <a:xfrm rot="16200000" flipH="1">
              <a:off x="862320" y="547859"/>
              <a:ext cx="247327" cy="8851"/>
            </a:xfrm>
            <a:prstGeom prst="straightConnector1">
              <a:avLst/>
            </a:prstGeom>
            <a:noFill/>
            <a:ln w="19050">
              <a:solidFill>
                <a:srgbClr val="000000"/>
              </a:solidFill>
              <a:round/>
              <a:headEnd/>
              <a:tailEnd type="arrow" w="med" len="med"/>
            </a:ln>
          </p:spPr>
        </p:cxnSp>
        <p:cxnSp>
          <p:nvCxnSpPr>
            <p:cNvPr id="61476" name="直接箭头连接符 64"/>
            <p:cNvCxnSpPr>
              <a:cxnSpLocks noChangeShapeType="1"/>
              <a:stCxn id="61470" idx="4"/>
              <a:endCxn id="61472" idx="1"/>
            </p:cNvCxnSpPr>
            <p:nvPr/>
          </p:nvCxnSpPr>
          <p:spPr bwMode="auto">
            <a:xfrm rot="16200000" flipH="1">
              <a:off x="198052" y="1106432"/>
              <a:ext cx="292351" cy="291812"/>
            </a:xfrm>
            <a:prstGeom prst="straightConnector1">
              <a:avLst/>
            </a:prstGeom>
            <a:noFill/>
            <a:ln w="19050">
              <a:solidFill>
                <a:srgbClr val="000000"/>
              </a:solidFill>
              <a:round/>
              <a:headEnd/>
              <a:tailEnd type="arrow" w="med" len="med"/>
            </a:ln>
          </p:spPr>
        </p:cxnSp>
        <p:cxnSp>
          <p:nvCxnSpPr>
            <p:cNvPr id="61477" name="直接箭头连接符 64"/>
            <p:cNvCxnSpPr>
              <a:cxnSpLocks noChangeShapeType="1"/>
              <a:stCxn id="61471" idx="4"/>
              <a:endCxn id="61472" idx="7"/>
            </p:cNvCxnSpPr>
            <p:nvPr/>
          </p:nvCxnSpPr>
          <p:spPr bwMode="auto">
            <a:xfrm rot="5400000">
              <a:off x="734332" y="1142436"/>
              <a:ext cx="292351" cy="219804"/>
            </a:xfrm>
            <a:prstGeom prst="straightConnector1">
              <a:avLst/>
            </a:prstGeom>
            <a:noFill/>
            <a:ln w="19050">
              <a:solidFill>
                <a:srgbClr val="000000"/>
              </a:solidFill>
              <a:round/>
              <a:headEnd/>
              <a:tailEnd type="arrow" w="med" len="med"/>
            </a:ln>
          </p:spPr>
        </p:cxnSp>
      </p:grpSp>
      <p:cxnSp>
        <p:nvCxnSpPr>
          <p:cNvPr id="61461" name="曲线连接符 39"/>
          <p:cNvCxnSpPr>
            <a:cxnSpLocks noChangeShapeType="1"/>
            <a:stCxn id="61481" idx="0"/>
            <a:endCxn id="61468" idx="0"/>
          </p:cNvCxnSpPr>
          <p:nvPr/>
        </p:nvCxnSpPr>
        <p:spPr bwMode="auto">
          <a:xfrm rot="5400000" flipH="1" flipV="1">
            <a:off x="6282532" y="1916906"/>
            <a:ext cx="1588" cy="2016125"/>
          </a:xfrm>
          <a:prstGeom prst="curvedConnector3">
            <a:avLst>
              <a:gd name="adj1" fmla="val 24792199"/>
            </a:avLst>
          </a:prstGeom>
          <a:noFill/>
          <a:ln w="31750">
            <a:solidFill>
              <a:srgbClr val="00863D"/>
            </a:solidFill>
            <a:prstDash val="dash"/>
            <a:round/>
            <a:headEnd/>
            <a:tailEnd type="triangle" w="lg" len="lg"/>
          </a:ln>
        </p:spPr>
      </p:cxnSp>
      <p:cxnSp>
        <p:nvCxnSpPr>
          <p:cNvPr id="61462" name="曲线连接符 39"/>
          <p:cNvCxnSpPr>
            <a:cxnSpLocks noChangeShapeType="1"/>
            <a:stCxn id="61480" idx="0"/>
            <a:endCxn id="61469" idx="0"/>
          </p:cNvCxnSpPr>
          <p:nvPr/>
        </p:nvCxnSpPr>
        <p:spPr bwMode="auto">
          <a:xfrm rot="5400000" flipH="1" flipV="1">
            <a:off x="7141369" y="1983581"/>
            <a:ext cx="1588" cy="1882775"/>
          </a:xfrm>
          <a:prstGeom prst="curvedConnector3">
            <a:avLst>
              <a:gd name="adj1" fmla="val 21593208"/>
            </a:avLst>
          </a:prstGeom>
          <a:noFill/>
          <a:ln w="31750">
            <a:solidFill>
              <a:srgbClr val="00863D"/>
            </a:solidFill>
            <a:prstDash val="dash"/>
            <a:round/>
            <a:headEnd/>
            <a:tailEnd type="triangle" w="lg" len="lg"/>
          </a:ln>
        </p:spPr>
      </p:cxnSp>
      <p:cxnSp>
        <p:nvCxnSpPr>
          <p:cNvPr id="61463" name="曲线连接符 79"/>
          <p:cNvCxnSpPr>
            <a:cxnSpLocks noChangeShapeType="1"/>
            <a:stCxn id="61479" idx="6"/>
            <a:endCxn id="61470" idx="2"/>
          </p:cNvCxnSpPr>
          <p:nvPr/>
        </p:nvCxnSpPr>
        <p:spPr bwMode="auto">
          <a:xfrm>
            <a:off x="5935663" y="3816350"/>
            <a:ext cx="1157287" cy="1588"/>
          </a:xfrm>
          <a:prstGeom prst="curvedConnector3">
            <a:avLst>
              <a:gd name="adj1" fmla="val 51097"/>
            </a:avLst>
          </a:prstGeom>
          <a:noFill/>
          <a:ln w="31750">
            <a:solidFill>
              <a:srgbClr val="00863D"/>
            </a:solidFill>
            <a:prstDash val="dash"/>
            <a:round/>
            <a:headEnd/>
            <a:tailEnd type="triangle" w="lg" len="lg"/>
          </a:ln>
        </p:spPr>
      </p:cxnSp>
      <p:cxnSp>
        <p:nvCxnSpPr>
          <p:cNvPr id="61464" name="曲线连接符 79"/>
          <p:cNvCxnSpPr>
            <a:cxnSpLocks noChangeShapeType="1"/>
            <a:stCxn id="61490" idx="7"/>
            <a:endCxn id="61500" idx="1"/>
          </p:cNvCxnSpPr>
          <p:nvPr/>
        </p:nvCxnSpPr>
        <p:spPr bwMode="auto">
          <a:xfrm rot="5400000" flipH="1" flipV="1">
            <a:off x="2935288" y="2466975"/>
            <a:ext cx="171450" cy="2209800"/>
          </a:xfrm>
          <a:prstGeom prst="curvedConnector3">
            <a:avLst>
              <a:gd name="adj1" fmla="val 269713"/>
            </a:avLst>
          </a:prstGeom>
          <a:noFill/>
          <a:ln w="31750">
            <a:solidFill>
              <a:srgbClr val="00863D"/>
            </a:solidFill>
            <a:prstDash val="dash"/>
            <a:round/>
            <a:headEnd/>
            <a:tailEnd type="triangle" w="lg" len="lg"/>
          </a:ln>
        </p:spPr>
      </p:cxnSp>
      <p:cxnSp>
        <p:nvCxnSpPr>
          <p:cNvPr id="61465" name="曲线连接符 79"/>
          <p:cNvCxnSpPr>
            <a:cxnSpLocks noChangeShapeType="1"/>
            <a:stCxn id="61478" idx="6"/>
            <a:endCxn id="61472" idx="2"/>
          </p:cNvCxnSpPr>
          <p:nvPr/>
        </p:nvCxnSpPr>
        <p:spPr bwMode="auto">
          <a:xfrm>
            <a:off x="5935663" y="4475163"/>
            <a:ext cx="1589087" cy="1587"/>
          </a:xfrm>
          <a:prstGeom prst="curvedConnector3">
            <a:avLst>
              <a:gd name="adj1" fmla="val 51597"/>
            </a:avLst>
          </a:prstGeom>
          <a:noFill/>
          <a:ln w="31750">
            <a:solidFill>
              <a:srgbClr val="00863D"/>
            </a:solidFill>
            <a:prstDash val="dash"/>
            <a:round/>
            <a:headEnd/>
            <a:tailEnd type="triangle" w="lg" len="lg"/>
          </a:ln>
        </p:spPr>
      </p:cxnSp>
      <p:pic>
        <p:nvPicPr>
          <p:cNvPr id="61466" name="图片 11" descr="mcs.gif"/>
          <p:cNvPicPr>
            <a:picLocks noChangeAspect="1" noChangeArrowheads="1"/>
          </p:cNvPicPr>
          <p:nvPr/>
        </p:nvPicPr>
        <p:blipFill>
          <a:blip r:embed="rId4" cstate="print"/>
          <a:srcRect/>
          <a:stretch>
            <a:fillRect/>
          </a:stretch>
        </p:blipFill>
        <p:spPr bwMode="auto">
          <a:xfrm>
            <a:off x="6400800" y="1066800"/>
            <a:ext cx="2511425" cy="914400"/>
          </a:xfrm>
          <a:prstGeom prst="rect">
            <a:avLst/>
          </a:prstGeom>
          <a:noFill/>
          <a:ln w="9525">
            <a:noFill/>
            <a:miter lim="800000"/>
            <a:headEnd/>
            <a:tailEnd/>
          </a:ln>
        </p:spPr>
      </p:pic>
      <p:pic>
        <p:nvPicPr>
          <p:cNvPr id="61467" name="图片 12" descr="subgraph_isomorphism.gif"/>
          <p:cNvPicPr>
            <a:picLocks noChangeAspect="1" noChangeArrowheads="1"/>
          </p:cNvPicPr>
          <p:nvPr/>
        </p:nvPicPr>
        <p:blipFill>
          <a:blip r:embed="rId5" cstate="print"/>
          <a:srcRect/>
          <a:stretch>
            <a:fillRect/>
          </a:stretch>
        </p:blipFill>
        <p:spPr bwMode="auto">
          <a:xfrm>
            <a:off x="6370638" y="1600200"/>
            <a:ext cx="2773362" cy="1222375"/>
          </a:xfrm>
          <a:prstGeom prst="rect">
            <a:avLst/>
          </a:prstGeom>
          <a:noFill/>
          <a:ln w="9525">
            <a:noFill/>
            <a:miter lim="800000"/>
            <a:headEnd/>
            <a:tailEnd/>
          </a:ln>
        </p:spPr>
      </p:pic>
      <p:pic>
        <p:nvPicPr>
          <p:cNvPr id="68"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500" fill="hold"/>
                                        <p:tgtEl>
                                          <p:spTgt spid="15366"/>
                                        </p:tgtEl>
                                        <p:attrNameLst>
                                          <p:attrName>ppt_x</p:attrName>
                                        </p:attrNameLst>
                                      </p:cBhvr>
                                      <p:tavLst>
                                        <p:tav tm="0">
                                          <p:val>
                                            <p:strVal val="#ppt_x"/>
                                          </p:val>
                                        </p:tav>
                                        <p:tav tm="100000">
                                          <p:val>
                                            <p:strVal val="#ppt_x"/>
                                          </p:val>
                                        </p:tav>
                                      </p:tavLst>
                                    </p:anim>
                                    <p:anim calcmode="lin" valueType="num">
                                      <p:cBhvr>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Effect>
                                      <p:cBhvr>
                                        <p:cTn id="13"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ldLvl="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0"/>
          </p:nvPr>
        </p:nvSpPr>
        <p:spPr>
          <a:noFill/>
        </p:spPr>
        <p:txBody>
          <a:bodyPr/>
          <a:lstStyle/>
          <a:p>
            <a:fld id="{8254E582-6C49-45B9-A9D0-DBF47D79645F}" type="slidenum">
              <a:rPr lang="en-US" altLang="en-US" smtClean="0"/>
              <a:pPr/>
              <a:t>54</a:t>
            </a:fld>
            <a:endParaRPr lang="en-US" sz="1800" b="0" smtClean="0">
              <a:solidFill>
                <a:schemeClr val="tx1"/>
              </a:solidFill>
            </a:endParaRPr>
          </a:p>
        </p:txBody>
      </p:sp>
      <p:sp>
        <p:nvSpPr>
          <p:cNvPr id="63492" name="标题 1"/>
          <p:cNvSpPr>
            <a:spLocks noGrp="1" noChangeArrowheads="1"/>
          </p:cNvSpPr>
          <p:nvPr>
            <p:ph type="title" idx="4294967295"/>
          </p:nvPr>
        </p:nvSpPr>
        <p:spPr/>
        <p:txBody>
          <a:bodyPr>
            <a:normAutofit/>
          </a:bodyPr>
          <a:lstStyle/>
          <a:p>
            <a:pPr algn="l" eaLnBrk="1" hangingPunct="1"/>
            <a:r>
              <a:rPr lang="en-US" altLang="en-US" sz="3200" b="1" dirty="0" smtClean="0"/>
              <a:t>   Graph Homomorphism Revisited</a:t>
            </a:r>
            <a:endParaRPr lang="zh-CN" altLang="en-US" sz="3200" dirty="0" smtClean="0">
              <a:ea typeface="宋体" pitchFamily="2" charset="-122"/>
            </a:endParaRPr>
          </a:p>
        </p:txBody>
      </p:sp>
      <p:sp>
        <p:nvSpPr>
          <p:cNvPr id="63493" name="内容占位符 2"/>
          <p:cNvSpPr>
            <a:spLocks noGrp="1" noChangeArrowheads="1"/>
          </p:cNvSpPr>
          <p:nvPr>
            <p:ph idx="1"/>
          </p:nvPr>
        </p:nvSpPr>
        <p:spPr>
          <a:xfrm>
            <a:off x="457200" y="1219200"/>
            <a:ext cx="7467600" cy="4873625"/>
          </a:xfrm>
        </p:spPr>
        <p:txBody>
          <a:bodyPr/>
          <a:lstStyle/>
          <a:p>
            <a:pPr marL="274638" indent="-274638" algn="l" eaLnBrk="1" hangingPunct="1">
              <a:buFont typeface="Wingdings" pitchFamily="2" charset="2"/>
              <a:buChar char="v"/>
            </a:pPr>
            <a:r>
              <a:rPr lang="en-US" altLang="zh-CN" dirty="0" smtClean="0"/>
              <a:t>Graph homomorphism </a:t>
            </a:r>
          </a:p>
          <a:p>
            <a:pPr marL="274638" indent="-274638" algn="l" eaLnBrk="1" hangingPunct="1">
              <a:buFont typeface="Wingdings" pitchFamily="2" charset="2"/>
              <a:buChar char="v"/>
            </a:pPr>
            <a:endParaRPr lang="en-US" altLang="zh-CN" dirty="0" smtClean="0"/>
          </a:p>
          <a:p>
            <a:pPr marL="639763" lvl="1" indent="-273050" algn="l" eaLnBrk="1" hangingPunct="1"/>
            <a:r>
              <a:rPr lang="en-US" altLang="zh-CN" dirty="0" smtClean="0"/>
              <a:t>   A graph homomorphism (resp. subgraph isomorphism) </a:t>
            </a:r>
            <a:r>
              <a:rPr lang="en-US" altLang="zh-CN" i="1" dirty="0" smtClean="0"/>
              <a:t>f </a:t>
            </a:r>
            <a:r>
              <a:rPr lang="en-US" altLang="zh-CN" dirty="0" smtClean="0"/>
              <a:t> from a graph </a:t>
            </a:r>
            <a:r>
              <a:rPr lang="en-US" altLang="zh-CN" i="1" dirty="0" smtClean="0"/>
              <a:t>G</a:t>
            </a:r>
            <a:r>
              <a:rPr lang="en-US" altLang="zh-CN" dirty="0" smtClean="0"/>
              <a:t> = (</a:t>
            </a:r>
            <a:r>
              <a:rPr lang="en-US" altLang="zh-CN" i="1" dirty="0" smtClean="0"/>
              <a:t>V</a:t>
            </a:r>
            <a:r>
              <a:rPr lang="en-US" altLang="zh-CN" dirty="0" smtClean="0"/>
              <a:t>,</a:t>
            </a:r>
            <a:r>
              <a:rPr lang="en-US" altLang="zh-CN" i="1" dirty="0" smtClean="0"/>
              <a:t>E</a:t>
            </a:r>
            <a:r>
              <a:rPr lang="en-US" altLang="zh-CN" dirty="0" smtClean="0"/>
              <a:t>) to a graph </a:t>
            </a:r>
            <a:r>
              <a:rPr lang="en-US" altLang="zh-CN" i="1" dirty="0" smtClean="0"/>
              <a:t>G</a:t>
            </a:r>
            <a:r>
              <a:rPr lang="en-US" altLang="zh-CN" dirty="0" smtClean="0"/>
              <a:t>' = (</a:t>
            </a:r>
            <a:r>
              <a:rPr lang="en-US" altLang="zh-CN" i="1" dirty="0" smtClean="0"/>
              <a:t>V</a:t>
            </a:r>
            <a:r>
              <a:rPr lang="en-US" altLang="zh-CN" dirty="0" smtClean="0"/>
              <a:t>',</a:t>
            </a:r>
            <a:r>
              <a:rPr lang="en-US" altLang="zh-CN" i="1" dirty="0" smtClean="0"/>
              <a:t>E</a:t>
            </a:r>
            <a:r>
              <a:rPr lang="en-US" altLang="zh-CN" dirty="0" smtClean="0"/>
              <a:t>'), is a mapping (resp. 1-1 mapping) from V to V' such that (</a:t>
            </a:r>
            <a:r>
              <a:rPr lang="en-US" altLang="zh-CN" dirty="0" err="1" smtClean="0"/>
              <a:t>u,v</a:t>
            </a:r>
            <a:r>
              <a:rPr lang="en-US" altLang="zh-CN" dirty="0" smtClean="0"/>
              <a:t>) in E implies (f(u),f(v)) in E’ . </a:t>
            </a:r>
          </a:p>
          <a:p>
            <a:pPr marL="639763" lvl="1" indent="-273050" algn="l" eaLnBrk="1" hangingPunct="1">
              <a:buFont typeface="Wingdings" pitchFamily="2" charset="2"/>
              <a:buChar char="v"/>
            </a:pPr>
            <a:endParaRPr lang="en-US" altLang="zh-CN" dirty="0" smtClean="0"/>
          </a:p>
          <a:p>
            <a:pPr marL="639763" lvl="1" indent="-273050" algn="l" eaLnBrk="1" hangingPunct="1"/>
            <a:r>
              <a:rPr lang="en-US" altLang="zh-CN" dirty="0" smtClean="0"/>
              <a:t>    The maximum common subgraph isomorphism is to find the largest subgraph of G isomorphic to a subgraph of G’.</a:t>
            </a:r>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idx="4294967295"/>
          </p:nvPr>
        </p:nvSpPr>
        <p:spPr>
          <a:xfrm>
            <a:off x="304800" y="85725"/>
            <a:ext cx="7772400" cy="828675"/>
          </a:xfrm>
        </p:spPr>
        <p:txBody>
          <a:bodyPr lIns="97182" tIns="48591" rIns="97182" bIns="48591" anchor="ctr">
            <a:normAutofit fontScale="90000"/>
          </a:bodyPr>
          <a:lstStyle/>
          <a:p>
            <a:pPr eaLnBrk="1" hangingPunct="1"/>
            <a:r>
              <a:rPr lang="en-US" altLang="en-US" dirty="0" smtClean="0">
                <a:ea typeface="宋体" pitchFamily="2" charset="-122"/>
              </a:rPr>
              <a:t>Website Matching: Real Life Application</a:t>
            </a:r>
            <a:endParaRPr lang="zh-CN" altLang="en-US" dirty="0" smtClean="0">
              <a:ea typeface="宋体" pitchFamily="2" charset="-122"/>
            </a:endParaRPr>
          </a:p>
        </p:txBody>
      </p:sp>
      <p:sp>
        <p:nvSpPr>
          <p:cNvPr id="18435" name="TextBox 8"/>
          <p:cNvSpPr txBox="1">
            <a:spLocks noChangeArrowheads="1"/>
          </p:cNvSpPr>
          <p:nvPr/>
        </p:nvSpPr>
        <p:spPr bwMode="auto">
          <a:xfrm>
            <a:off x="2428875" y="1571625"/>
            <a:ext cx="1000125" cy="347663"/>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A.Home</a:t>
            </a:r>
          </a:p>
        </p:txBody>
      </p:sp>
      <p:grpSp>
        <p:nvGrpSpPr>
          <p:cNvPr id="2" name="Group 4"/>
          <p:cNvGrpSpPr>
            <a:grpSpLocks/>
          </p:cNvGrpSpPr>
          <p:nvPr/>
        </p:nvGrpSpPr>
        <p:grpSpPr bwMode="auto">
          <a:xfrm>
            <a:off x="5643563" y="1571625"/>
            <a:ext cx="1449387" cy="476250"/>
            <a:chOff x="0" y="0"/>
            <a:chExt cx="1555474" cy="565299"/>
          </a:xfrm>
        </p:grpSpPr>
        <p:pic>
          <p:nvPicPr>
            <p:cNvPr id="64610" name="图片 7" descr="home14.gif"/>
            <p:cNvPicPr>
              <a:picLocks noChangeAspect="1" noChangeArrowheads="1"/>
            </p:cNvPicPr>
            <p:nvPr/>
          </p:nvPicPr>
          <p:blipFill>
            <a:blip r:embed="rId3" cstate="print"/>
            <a:srcRect/>
            <a:stretch>
              <a:fillRect/>
            </a:stretch>
          </p:blipFill>
          <p:spPr bwMode="auto">
            <a:xfrm>
              <a:off x="0" y="0"/>
              <a:ext cx="457200" cy="457200"/>
            </a:xfrm>
            <a:prstGeom prst="rect">
              <a:avLst/>
            </a:prstGeom>
            <a:noFill/>
            <a:ln w="9525">
              <a:noFill/>
              <a:miter lim="800000"/>
              <a:headEnd/>
              <a:tailEnd/>
            </a:ln>
          </p:spPr>
        </p:pic>
        <p:sp>
          <p:nvSpPr>
            <p:cNvPr id="64611" name="TextBox 10"/>
            <p:cNvSpPr txBox="1">
              <a:spLocks noChangeArrowheads="1"/>
            </p:cNvSpPr>
            <p:nvPr/>
          </p:nvSpPr>
          <p:spPr bwMode="auto">
            <a:xfrm>
              <a:off x="457201" y="61914"/>
              <a:ext cx="1098273" cy="503385"/>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B.Index</a:t>
              </a:r>
            </a:p>
          </p:txBody>
        </p:sp>
      </p:grpSp>
      <p:grpSp>
        <p:nvGrpSpPr>
          <p:cNvPr id="3" name="Group 7"/>
          <p:cNvGrpSpPr>
            <a:grpSpLocks/>
          </p:cNvGrpSpPr>
          <p:nvPr/>
        </p:nvGrpSpPr>
        <p:grpSpPr bwMode="auto">
          <a:xfrm>
            <a:off x="1143000" y="2428875"/>
            <a:ext cx="857250" cy="717550"/>
            <a:chOff x="0" y="0"/>
            <a:chExt cx="857256" cy="773804"/>
          </a:xfrm>
        </p:grpSpPr>
        <p:pic>
          <p:nvPicPr>
            <p:cNvPr id="64608" name="图片 12" descr="032515-quilted-floral-icon-culture-books3-stacked.png"/>
            <p:cNvPicPr>
              <a:picLocks noChangeAspect="1" noChangeArrowheads="1"/>
            </p:cNvPicPr>
            <p:nvPr/>
          </p:nvPicPr>
          <p:blipFill>
            <a:blip r:embed="rId4" cstate="print"/>
            <a:srcRect/>
            <a:stretch>
              <a:fillRect/>
            </a:stretch>
          </p:blipFill>
          <p:spPr bwMode="auto">
            <a:xfrm>
              <a:off x="0" y="0"/>
              <a:ext cx="642942" cy="642941"/>
            </a:xfrm>
            <a:prstGeom prst="rect">
              <a:avLst/>
            </a:prstGeom>
            <a:noFill/>
            <a:ln w="9525">
              <a:noFill/>
              <a:miter lim="800000"/>
              <a:headEnd/>
              <a:tailEnd/>
            </a:ln>
          </p:spPr>
        </p:pic>
        <p:sp>
          <p:nvSpPr>
            <p:cNvPr id="64609" name="TextBox 13"/>
            <p:cNvSpPr txBox="1">
              <a:spLocks noChangeArrowheads="1"/>
            </p:cNvSpPr>
            <p:nvPr/>
          </p:nvSpPr>
          <p:spPr bwMode="auto">
            <a:xfrm>
              <a:off x="0" y="384783"/>
              <a:ext cx="857256" cy="389021"/>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books</a:t>
              </a:r>
            </a:p>
          </p:txBody>
        </p:sp>
      </p:grpSp>
      <p:grpSp>
        <p:nvGrpSpPr>
          <p:cNvPr id="4" name="Group 10"/>
          <p:cNvGrpSpPr>
            <a:grpSpLocks/>
          </p:cNvGrpSpPr>
          <p:nvPr/>
        </p:nvGrpSpPr>
        <p:grpSpPr bwMode="auto">
          <a:xfrm>
            <a:off x="4643438" y="2339975"/>
            <a:ext cx="857250" cy="639763"/>
            <a:chOff x="0" y="0"/>
            <a:chExt cx="857256" cy="640144"/>
          </a:xfrm>
        </p:grpSpPr>
        <p:pic>
          <p:nvPicPr>
            <p:cNvPr id="64606" name="图片 11" descr="Books Icon.jpg"/>
            <p:cNvPicPr>
              <a:picLocks noChangeAspect="1" noChangeArrowheads="1"/>
            </p:cNvPicPr>
            <p:nvPr/>
          </p:nvPicPr>
          <p:blipFill>
            <a:blip r:embed="rId5" cstate="print"/>
            <a:srcRect/>
            <a:stretch>
              <a:fillRect/>
            </a:stretch>
          </p:blipFill>
          <p:spPr bwMode="auto">
            <a:xfrm>
              <a:off x="1" y="0"/>
              <a:ext cx="500065" cy="422006"/>
            </a:xfrm>
            <a:prstGeom prst="rect">
              <a:avLst/>
            </a:prstGeom>
            <a:noFill/>
            <a:ln w="9525">
              <a:noFill/>
              <a:miter lim="800000"/>
              <a:headEnd/>
              <a:tailEnd/>
            </a:ln>
          </p:spPr>
        </p:pic>
        <p:sp>
          <p:nvSpPr>
            <p:cNvPr id="64607" name="TextBox 14"/>
            <p:cNvSpPr txBox="1">
              <a:spLocks noChangeArrowheads="1"/>
            </p:cNvSpPr>
            <p:nvPr/>
          </p:nvSpPr>
          <p:spPr bwMode="auto">
            <a:xfrm>
              <a:off x="0" y="279019"/>
              <a:ext cx="857256" cy="361125"/>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books</a:t>
              </a:r>
            </a:p>
          </p:txBody>
        </p:sp>
      </p:grpSp>
      <p:grpSp>
        <p:nvGrpSpPr>
          <p:cNvPr id="5" name="Group 13"/>
          <p:cNvGrpSpPr>
            <a:grpSpLocks/>
          </p:cNvGrpSpPr>
          <p:nvPr/>
        </p:nvGrpSpPr>
        <p:grpSpPr bwMode="auto">
          <a:xfrm>
            <a:off x="836613" y="3795713"/>
            <a:ext cx="1143000" cy="785812"/>
            <a:chOff x="0" y="0"/>
            <a:chExt cx="1143008" cy="785818"/>
          </a:xfrm>
        </p:grpSpPr>
        <p:pic>
          <p:nvPicPr>
            <p:cNvPr id="64604" name="图片 18" descr="school.jpg"/>
            <p:cNvPicPr>
              <a:picLocks noChangeAspect="1" noChangeArrowheads="1"/>
            </p:cNvPicPr>
            <p:nvPr/>
          </p:nvPicPr>
          <p:blipFill>
            <a:blip r:embed="rId6" cstate="print"/>
            <a:srcRect/>
            <a:stretch>
              <a:fillRect/>
            </a:stretch>
          </p:blipFill>
          <p:spPr bwMode="auto">
            <a:xfrm>
              <a:off x="197310" y="0"/>
              <a:ext cx="517070" cy="517070"/>
            </a:xfrm>
            <a:prstGeom prst="rect">
              <a:avLst/>
            </a:prstGeom>
            <a:noFill/>
            <a:ln w="9525">
              <a:noFill/>
              <a:miter lim="800000"/>
              <a:headEnd/>
              <a:tailEnd/>
            </a:ln>
          </p:spPr>
        </p:pic>
        <p:sp>
          <p:nvSpPr>
            <p:cNvPr id="64605" name="TextBox 20"/>
            <p:cNvSpPr txBox="1">
              <a:spLocks noChangeArrowheads="1"/>
            </p:cNvSpPr>
            <p:nvPr/>
          </p:nvSpPr>
          <p:spPr bwMode="auto">
            <a:xfrm>
              <a:off x="0" y="398020"/>
              <a:ext cx="1143008"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textbooks</a:t>
              </a:r>
            </a:p>
          </p:txBody>
        </p:sp>
      </p:grpSp>
      <p:grpSp>
        <p:nvGrpSpPr>
          <p:cNvPr id="6" name="Group 16"/>
          <p:cNvGrpSpPr>
            <a:grpSpLocks/>
          </p:cNvGrpSpPr>
          <p:nvPr/>
        </p:nvGrpSpPr>
        <p:grpSpPr bwMode="auto">
          <a:xfrm>
            <a:off x="2633663" y="2500313"/>
            <a:ext cx="714375" cy="666750"/>
            <a:chOff x="0" y="0"/>
            <a:chExt cx="714380" cy="666964"/>
          </a:xfrm>
        </p:grpSpPr>
        <p:pic>
          <p:nvPicPr>
            <p:cNvPr id="64602" name="图片 22" descr="audio-icon.png"/>
            <p:cNvPicPr>
              <a:picLocks noChangeAspect="1" noChangeArrowheads="1"/>
            </p:cNvPicPr>
            <p:nvPr/>
          </p:nvPicPr>
          <p:blipFill>
            <a:blip r:embed="rId7" cstate="print"/>
            <a:srcRect/>
            <a:stretch>
              <a:fillRect/>
            </a:stretch>
          </p:blipFill>
          <p:spPr bwMode="auto">
            <a:xfrm>
              <a:off x="118854" y="0"/>
              <a:ext cx="381212" cy="381212"/>
            </a:xfrm>
            <a:prstGeom prst="rect">
              <a:avLst/>
            </a:prstGeom>
            <a:noFill/>
            <a:ln w="9525">
              <a:noFill/>
              <a:miter lim="800000"/>
              <a:headEnd/>
              <a:tailEnd/>
            </a:ln>
          </p:spPr>
        </p:pic>
        <p:sp>
          <p:nvSpPr>
            <p:cNvPr id="64603" name="TextBox 24"/>
            <p:cNvSpPr txBox="1">
              <a:spLocks noChangeArrowheads="1"/>
            </p:cNvSpPr>
            <p:nvPr/>
          </p:nvSpPr>
          <p:spPr bwMode="auto">
            <a:xfrm>
              <a:off x="0" y="279166"/>
              <a:ext cx="714380"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audio</a:t>
              </a:r>
            </a:p>
          </p:txBody>
        </p:sp>
      </p:grpSp>
      <p:grpSp>
        <p:nvGrpSpPr>
          <p:cNvPr id="7" name="Group 19"/>
          <p:cNvGrpSpPr>
            <a:grpSpLocks/>
          </p:cNvGrpSpPr>
          <p:nvPr/>
        </p:nvGrpSpPr>
        <p:grpSpPr bwMode="auto">
          <a:xfrm>
            <a:off x="1843088" y="3860800"/>
            <a:ext cx="928687" cy="682625"/>
            <a:chOff x="0" y="0"/>
            <a:chExt cx="928694" cy="682231"/>
          </a:xfrm>
        </p:grpSpPr>
        <p:pic>
          <p:nvPicPr>
            <p:cNvPr id="64600" name="图片 26" descr="audiobook-builder-icon-512x512.png"/>
            <p:cNvPicPr>
              <a:picLocks noChangeAspect="1" noChangeArrowheads="1"/>
            </p:cNvPicPr>
            <p:nvPr/>
          </p:nvPicPr>
          <p:blipFill>
            <a:blip r:embed="rId8" cstate="print"/>
            <a:srcRect/>
            <a:stretch>
              <a:fillRect/>
            </a:stretch>
          </p:blipFill>
          <p:spPr bwMode="auto">
            <a:xfrm>
              <a:off x="214314" y="0"/>
              <a:ext cx="428628" cy="428628"/>
            </a:xfrm>
            <a:prstGeom prst="rect">
              <a:avLst/>
            </a:prstGeom>
            <a:noFill/>
            <a:ln w="9525">
              <a:noFill/>
              <a:miter lim="800000"/>
              <a:headEnd/>
              <a:tailEnd/>
            </a:ln>
          </p:spPr>
        </p:pic>
        <p:sp>
          <p:nvSpPr>
            <p:cNvPr id="64601" name="TextBox 27"/>
            <p:cNvSpPr txBox="1">
              <a:spLocks noChangeArrowheads="1"/>
            </p:cNvSpPr>
            <p:nvPr/>
          </p:nvSpPr>
          <p:spPr bwMode="auto">
            <a:xfrm>
              <a:off x="0" y="321106"/>
              <a:ext cx="928694" cy="361125"/>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abooks</a:t>
              </a:r>
            </a:p>
          </p:txBody>
        </p:sp>
      </p:grpSp>
      <p:grpSp>
        <p:nvGrpSpPr>
          <p:cNvPr id="8" name="Group 22"/>
          <p:cNvGrpSpPr>
            <a:grpSpLocks/>
          </p:cNvGrpSpPr>
          <p:nvPr/>
        </p:nvGrpSpPr>
        <p:grpSpPr bwMode="auto">
          <a:xfrm>
            <a:off x="2851150" y="3716338"/>
            <a:ext cx="857250" cy="815975"/>
            <a:chOff x="0" y="0"/>
            <a:chExt cx="857256" cy="816426"/>
          </a:xfrm>
        </p:grpSpPr>
        <p:pic>
          <p:nvPicPr>
            <p:cNvPr id="64598" name="图片 29" descr="longhorn_cd_rom_albums_icon_644.jpg"/>
            <p:cNvPicPr>
              <a:picLocks noChangeAspect="1" noChangeArrowheads="1"/>
            </p:cNvPicPr>
            <p:nvPr/>
          </p:nvPicPr>
          <p:blipFill>
            <a:blip r:embed="rId9" cstate="print"/>
            <a:srcRect/>
            <a:stretch>
              <a:fillRect/>
            </a:stretch>
          </p:blipFill>
          <p:spPr bwMode="auto">
            <a:xfrm>
              <a:off x="137171" y="0"/>
              <a:ext cx="571504" cy="571504"/>
            </a:xfrm>
            <a:prstGeom prst="rect">
              <a:avLst/>
            </a:prstGeom>
            <a:noFill/>
            <a:ln w="9525">
              <a:noFill/>
              <a:miter lim="800000"/>
              <a:headEnd/>
              <a:tailEnd/>
            </a:ln>
          </p:spPr>
        </p:pic>
        <p:sp>
          <p:nvSpPr>
            <p:cNvPr id="64599" name="TextBox 30"/>
            <p:cNvSpPr txBox="1">
              <a:spLocks noChangeArrowheads="1"/>
            </p:cNvSpPr>
            <p:nvPr/>
          </p:nvSpPr>
          <p:spPr bwMode="auto">
            <a:xfrm>
              <a:off x="0" y="428628"/>
              <a:ext cx="857256"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albums</a:t>
              </a:r>
            </a:p>
          </p:txBody>
        </p:sp>
      </p:grpSp>
      <p:grpSp>
        <p:nvGrpSpPr>
          <p:cNvPr id="9" name="Group 25"/>
          <p:cNvGrpSpPr>
            <a:grpSpLocks/>
          </p:cNvGrpSpPr>
          <p:nvPr/>
        </p:nvGrpSpPr>
        <p:grpSpPr bwMode="auto">
          <a:xfrm>
            <a:off x="5572125" y="2232025"/>
            <a:ext cx="857250" cy="747713"/>
            <a:chOff x="0" y="0"/>
            <a:chExt cx="857256" cy="747876"/>
          </a:xfrm>
        </p:grpSpPr>
        <p:pic>
          <p:nvPicPr>
            <p:cNvPr id="64596" name="图片 15" descr="baseball-batter-silhouette-largethumb13489619.jpg"/>
            <p:cNvPicPr>
              <a:picLocks noChangeAspect="1" noChangeArrowheads="1"/>
            </p:cNvPicPr>
            <p:nvPr/>
          </p:nvPicPr>
          <p:blipFill>
            <a:blip r:embed="rId10" cstate="print"/>
            <a:srcRect/>
            <a:stretch>
              <a:fillRect/>
            </a:stretch>
          </p:blipFill>
          <p:spPr bwMode="auto">
            <a:xfrm>
              <a:off x="142876" y="0"/>
              <a:ext cx="357190" cy="461883"/>
            </a:xfrm>
            <a:prstGeom prst="rect">
              <a:avLst/>
            </a:prstGeom>
            <a:noFill/>
            <a:ln w="9525">
              <a:noFill/>
              <a:miter lim="800000"/>
              <a:headEnd/>
              <a:tailEnd/>
            </a:ln>
          </p:spPr>
        </p:pic>
        <p:sp>
          <p:nvSpPr>
            <p:cNvPr id="64597" name="TextBox 33"/>
            <p:cNvSpPr txBox="1">
              <a:spLocks noChangeArrowheads="1"/>
            </p:cNvSpPr>
            <p:nvPr/>
          </p:nvSpPr>
          <p:spPr bwMode="auto">
            <a:xfrm>
              <a:off x="0" y="386751"/>
              <a:ext cx="857256" cy="361125"/>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sports</a:t>
              </a:r>
            </a:p>
          </p:txBody>
        </p:sp>
      </p:grpSp>
      <p:grpSp>
        <p:nvGrpSpPr>
          <p:cNvPr id="10" name="Group 28"/>
          <p:cNvGrpSpPr>
            <a:grpSpLocks/>
          </p:cNvGrpSpPr>
          <p:nvPr/>
        </p:nvGrpSpPr>
        <p:grpSpPr bwMode="auto">
          <a:xfrm>
            <a:off x="6500813" y="2214563"/>
            <a:ext cx="857250" cy="762000"/>
            <a:chOff x="0" y="0"/>
            <a:chExt cx="857256" cy="762016"/>
          </a:xfrm>
        </p:grpSpPr>
        <p:pic>
          <p:nvPicPr>
            <p:cNvPr id="64594" name="图片 35" descr="mp3icon.png"/>
            <p:cNvPicPr>
              <a:picLocks noChangeAspect="1" noChangeArrowheads="1"/>
            </p:cNvPicPr>
            <p:nvPr/>
          </p:nvPicPr>
          <p:blipFill>
            <a:blip r:embed="rId11" cstate="print"/>
            <a:srcRect/>
            <a:stretch>
              <a:fillRect/>
            </a:stretch>
          </p:blipFill>
          <p:spPr bwMode="auto">
            <a:xfrm>
              <a:off x="0" y="0"/>
              <a:ext cx="500066" cy="500066"/>
            </a:xfrm>
            <a:prstGeom prst="rect">
              <a:avLst/>
            </a:prstGeom>
            <a:noFill/>
            <a:ln w="9525">
              <a:noFill/>
              <a:miter lim="800000"/>
              <a:headEnd/>
              <a:tailEnd/>
            </a:ln>
          </p:spPr>
        </p:pic>
        <p:sp>
          <p:nvSpPr>
            <p:cNvPr id="64595" name="TextBox 36"/>
            <p:cNvSpPr txBox="1">
              <a:spLocks noChangeArrowheads="1"/>
            </p:cNvSpPr>
            <p:nvPr/>
          </p:nvSpPr>
          <p:spPr bwMode="auto">
            <a:xfrm>
              <a:off x="0" y="400891"/>
              <a:ext cx="857256" cy="361125"/>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digital</a:t>
              </a:r>
            </a:p>
          </p:txBody>
        </p:sp>
      </p:grpSp>
      <p:grpSp>
        <p:nvGrpSpPr>
          <p:cNvPr id="11" name="Group 31"/>
          <p:cNvGrpSpPr>
            <a:grpSpLocks/>
          </p:cNvGrpSpPr>
          <p:nvPr/>
        </p:nvGrpSpPr>
        <p:grpSpPr bwMode="auto">
          <a:xfrm>
            <a:off x="4429125" y="3217863"/>
            <a:ext cx="1143000" cy="827087"/>
            <a:chOff x="0" y="0"/>
            <a:chExt cx="1143008" cy="828136"/>
          </a:xfrm>
        </p:grpSpPr>
        <p:pic>
          <p:nvPicPr>
            <p:cNvPr id="64592" name="图片 38" descr="Book_Stack_Icon.jpg"/>
            <p:cNvPicPr>
              <a:picLocks noChangeAspect="1" noChangeArrowheads="1"/>
            </p:cNvPicPr>
            <p:nvPr/>
          </p:nvPicPr>
          <p:blipFill>
            <a:blip r:embed="rId12" cstate="print"/>
            <a:srcRect/>
            <a:stretch>
              <a:fillRect/>
            </a:stretch>
          </p:blipFill>
          <p:spPr bwMode="auto">
            <a:xfrm>
              <a:off x="71438" y="0"/>
              <a:ext cx="642942" cy="495887"/>
            </a:xfrm>
            <a:prstGeom prst="rect">
              <a:avLst/>
            </a:prstGeom>
            <a:noFill/>
            <a:ln w="9525">
              <a:noFill/>
              <a:miter lim="800000"/>
              <a:headEnd/>
              <a:tailEnd/>
            </a:ln>
          </p:spPr>
        </p:pic>
        <p:sp>
          <p:nvSpPr>
            <p:cNvPr id="64593" name="TextBox 39"/>
            <p:cNvSpPr txBox="1">
              <a:spLocks noChangeArrowheads="1"/>
            </p:cNvSpPr>
            <p:nvPr/>
          </p:nvSpPr>
          <p:spPr bwMode="auto">
            <a:xfrm>
              <a:off x="0" y="440338"/>
              <a:ext cx="1143008"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categories</a:t>
              </a:r>
            </a:p>
          </p:txBody>
        </p:sp>
      </p:grpSp>
      <p:grpSp>
        <p:nvGrpSpPr>
          <p:cNvPr id="12" name="Group 34"/>
          <p:cNvGrpSpPr>
            <a:grpSpLocks/>
          </p:cNvGrpSpPr>
          <p:nvPr/>
        </p:nvGrpSpPr>
        <p:grpSpPr bwMode="auto">
          <a:xfrm>
            <a:off x="3786188" y="4416425"/>
            <a:ext cx="571500" cy="727075"/>
            <a:chOff x="0" y="0"/>
            <a:chExt cx="571504" cy="727776"/>
          </a:xfrm>
        </p:grpSpPr>
        <p:pic>
          <p:nvPicPr>
            <p:cNvPr id="64590" name="图片 42" descr="arts-icon.png"/>
            <p:cNvPicPr>
              <a:picLocks noChangeAspect="1" noChangeArrowheads="1"/>
            </p:cNvPicPr>
            <p:nvPr/>
          </p:nvPicPr>
          <p:blipFill>
            <a:blip r:embed="rId13" cstate="print"/>
            <a:srcRect/>
            <a:stretch>
              <a:fillRect/>
            </a:stretch>
          </p:blipFill>
          <p:spPr bwMode="auto">
            <a:xfrm>
              <a:off x="0" y="0"/>
              <a:ext cx="500066" cy="453185"/>
            </a:xfrm>
            <a:prstGeom prst="rect">
              <a:avLst/>
            </a:prstGeom>
            <a:noFill/>
            <a:ln w="9525">
              <a:noFill/>
              <a:miter lim="800000"/>
              <a:headEnd/>
              <a:tailEnd/>
            </a:ln>
          </p:spPr>
        </p:pic>
        <p:sp>
          <p:nvSpPr>
            <p:cNvPr id="64591" name="TextBox 43"/>
            <p:cNvSpPr txBox="1">
              <a:spLocks noChangeArrowheads="1"/>
            </p:cNvSpPr>
            <p:nvPr/>
          </p:nvSpPr>
          <p:spPr bwMode="auto">
            <a:xfrm>
              <a:off x="0" y="339978"/>
              <a:ext cx="571504"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arts</a:t>
              </a:r>
            </a:p>
          </p:txBody>
        </p:sp>
      </p:grpSp>
      <p:grpSp>
        <p:nvGrpSpPr>
          <p:cNvPr id="13" name="Group 37"/>
          <p:cNvGrpSpPr>
            <a:grpSpLocks/>
          </p:cNvGrpSpPr>
          <p:nvPr/>
        </p:nvGrpSpPr>
        <p:grpSpPr bwMode="auto">
          <a:xfrm>
            <a:off x="4572000" y="4405313"/>
            <a:ext cx="857250" cy="738187"/>
            <a:chOff x="0" y="0"/>
            <a:chExt cx="857256" cy="738196"/>
          </a:xfrm>
        </p:grpSpPr>
        <p:pic>
          <p:nvPicPr>
            <p:cNvPr id="64588" name="图片 44" descr="icon_textbooks.gif"/>
            <p:cNvPicPr>
              <a:picLocks noChangeAspect="1" noChangeArrowheads="1"/>
            </p:cNvPicPr>
            <p:nvPr/>
          </p:nvPicPr>
          <p:blipFill>
            <a:blip r:embed="rId14" cstate="print"/>
            <a:srcRect/>
            <a:stretch>
              <a:fillRect/>
            </a:stretch>
          </p:blipFill>
          <p:spPr bwMode="auto">
            <a:xfrm>
              <a:off x="142876" y="0"/>
              <a:ext cx="428628" cy="428628"/>
            </a:xfrm>
            <a:prstGeom prst="rect">
              <a:avLst/>
            </a:prstGeom>
            <a:noFill/>
            <a:ln w="9525">
              <a:noFill/>
              <a:miter lim="800000"/>
              <a:headEnd/>
              <a:tailEnd/>
            </a:ln>
          </p:spPr>
        </p:pic>
        <p:sp>
          <p:nvSpPr>
            <p:cNvPr id="64589" name="TextBox 45"/>
            <p:cNvSpPr txBox="1">
              <a:spLocks noChangeArrowheads="1"/>
            </p:cNvSpPr>
            <p:nvPr/>
          </p:nvSpPr>
          <p:spPr bwMode="auto">
            <a:xfrm>
              <a:off x="0" y="350398"/>
              <a:ext cx="857256"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school</a:t>
              </a:r>
            </a:p>
          </p:txBody>
        </p:sp>
      </p:grpSp>
      <p:grpSp>
        <p:nvGrpSpPr>
          <p:cNvPr id="14" name="Group 40"/>
          <p:cNvGrpSpPr>
            <a:grpSpLocks/>
          </p:cNvGrpSpPr>
          <p:nvPr/>
        </p:nvGrpSpPr>
        <p:grpSpPr bwMode="auto">
          <a:xfrm>
            <a:off x="5429250" y="4357688"/>
            <a:ext cx="1285875" cy="785812"/>
            <a:chOff x="0" y="0"/>
            <a:chExt cx="1285884" cy="785818"/>
          </a:xfrm>
        </p:grpSpPr>
        <p:pic>
          <p:nvPicPr>
            <p:cNvPr id="64586" name="图片 46" descr="audiobook-maker-icon.jpg"/>
            <p:cNvPicPr>
              <a:picLocks noChangeAspect="1" noChangeArrowheads="1"/>
            </p:cNvPicPr>
            <p:nvPr/>
          </p:nvPicPr>
          <p:blipFill>
            <a:blip r:embed="rId15" cstate="print"/>
            <a:srcRect/>
            <a:stretch>
              <a:fillRect/>
            </a:stretch>
          </p:blipFill>
          <p:spPr bwMode="auto">
            <a:xfrm>
              <a:off x="285752" y="0"/>
              <a:ext cx="500066" cy="500066"/>
            </a:xfrm>
            <a:prstGeom prst="rect">
              <a:avLst/>
            </a:prstGeom>
            <a:noFill/>
            <a:ln w="9525">
              <a:noFill/>
              <a:miter lim="800000"/>
              <a:headEnd/>
              <a:tailEnd/>
            </a:ln>
          </p:spPr>
        </p:pic>
        <p:sp>
          <p:nvSpPr>
            <p:cNvPr id="64587" name="TextBox 47"/>
            <p:cNvSpPr txBox="1">
              <a:spLocks noChangeArrowheads="1"/>
            </p:cNvSpPr>
            <p:nvPr/>
          </p:nvSpPr>
          <p:spPr bwMode="auto">
            <a:xfrm>
              <a:off x="0" y="398020"/>
              <a:ext cx="1285884"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audio books</a:t>
              </a:r>
            </a:p>
          </p:txBody>
        </p:sp>
      </p:grpSp>
      <p:grpSp>
        <p:nvGrpSpPr>
          <p:cNvPr id="15" name="Group 43"/>
          <p:cNvGrpSpPr>
            <a:grpSpLocks/>
          </p:cNvGrpSpPr>
          <p:nvPr/>
        </p:nvGrpSpPr>
        <p:grpSpPr bwMode="auto">
          <a:xfrm>
            <a:off x="5572125" y="3192463"/>
            <a:ext cx="1071563" cy="825500"/>
            <a:chOff x="0" y="0"/>
            <a:chExt cx="1071570" cy="825829"/>
          </a:xfrm>
        </p:grpSpPr>
        <p:pic>
          <p:nvPicPr>
            <p:cNvPr id="64584" name="图片 48" descr="books_folder_2.png"/>
            <p:cNvPicPr>
              <a:picLocks noChangeAspect="1" noChangeArrowheads="1"/>
            </p:cNvPicPr>
            <p:nvPr/>
          </p:nvPicPr>
          <p:blipFill>
            <a:blip r:embed="rId16" cstate="print"/>
            <a:srcRect/>
            <a:stretch>
              <a:fillRect/>
            </a:stretch>
          </p:blipFill>
          <p:spPr bwMode="auto">
            <a:xfrm>
              <a:off x="142876" y="0"/>
              <a:ext cx="571504" cy="571504"/>
            </a:xfrm>
            <a:prstGeom prst="rect">
              <a:avLst/>
            </a:prstGeom>
            <a:noFill/>
            <a:ln w="9525">
              <a:noFill/>
              <a:miter lim="800000"/>
              <a:headEnd/>
              <a:tailEnd/>
            </a:ln>
          </p:spPr>
        </p:pic>
        <p:sp>
          <p:nvSpPr>
            <p:cNvPr id="64585" name="TextBox 49"/>
            <p:cNvSpPr txBox="1">
              <a:spLocks noChangeArrowheads="1"/>
            </p:cNvSpPr>
            <p:nvPr/>
          </p:nvSpPr>
          <p:spPr bwMode="auto">
            <a:xfrm>
              <a:off x="0" y="464704"/>
              <a:ext cx="1071570" cy="361125"/>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booksets</a:t>
              </a:r>
            </a:p>
          </p:txBody>
        </p:sp>
      </p:grpSp>
      <p:grpSp>
        <p:nvGrpSpPr>
          <p:cNvPr id="16" name="Group 46"/>
          <p:cNvGrpSpPr>
            <a:grpSpLocks/>
          </p:cNvGrpSpPr>
          <p:nvPr/>
        </p:nvGrpSpPr>
        <p:grpSpPr bwMode="auto">
          <a:xfrm>
            <a:off x="6643688" y="3259138"/>
            <a:ext cx="714375" cy="785812"/>
            <a:chOff x="0" y="0"/>
            <a:chExt cx="714380" cy="785818"/>
          </a:xfrm>
        </p:grpSpPr>
        <p:pic>
          <p:nvPicPr>
            <p:cNvPr id="64582" name="图片 50" descr="Pastel_Icons-cd_dvd_wr.ico-128x128.png"/>
            <p:cNvPicPr>
              <a:picLocks noChangeAspect="1" noChangeArrowheads="1"/>
            </p:cNvPicPr>
            <p:nvPr/>
          </p:nvPicPr>
          <p:blipFill>
            <a:blip r:embed="rId17" cstate="print"/>
            <a:srcRect/>
            <a:stretch>
              <a:fillRect/>
            </a:stretch>
          </p:blipFill>
          <p:spPr bwMode="auto">
            <a:xfrm>
              <a:off x="0" y="0"/>
              <a:ext cx="500066" cy="500066"/>
            </a:xfrm>
            <a:prstGeom prst="rect">
              <a:avLst/>
            </a:prstGeom>
            <a:noFill/>
            <a:ln w="9525">
              <a:noFill/>
              <a:miter lim="800000"/>
              <a:headEnd/>
              <a:tailEnd/>
            </a:ln>
          </p:spPr>
        </p:pic>
        <p:sp>
          <p:nvSpPr>
            <p:cNvPr id="64583" name="TextBox 51"/>
            <p:cNvSpPr txBox="1">
              <a:spLocks noChangeArrowheads="1"/>
            </p:cNvSpPr>
            <p:nvPr/>
          </p:nvSpPr>
          <p:spPr bwMode="auto">
            <a:xfrm>
              <a:off x="0" y="398020"/>
              <a:ext cx="714380"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DVDs</a:t>
              </a:r>
            </a:p>
          </p:txBody>
        </p:sp>
      </p:grpSp>
      <p:grpSp>
        <p:nvGrpSpPr>
          <p:cNvPr id="17" name="Group 49"/>
          <p:cNvGrpSpPr>
            <a:grpSpLocks/>
          </p:cNvGrpSpPr>
          <p:nvPr/>
        </p:nvGrpSpPr>
        <p:grpSpPr bwMode="auto">
          <a:xfrm>
            <a:off x="7448550" y="3206750"/>
            <a:ext cx="766763" cy="838200"/>
            <a:chOff x="0" y="0"/>
            <a:chExt cx="766752" cy="838190"/>
          </a:xfrm>
        </p:grpSpPr>
        <p:pic>
          <p:nvPicPr>
            <p:cNvPr id="64580" name="图片 52" descr="cd_ico.jpg"/>
            <p:cNvPicPr>
              <a:picLocks noChangeAspect="1" noChangeArrowheads="1"/>
            </p:cNvPicPr>
            <p:nvPr/>
          </p:nvPicPr>
          <p:blipFill>
            <a:blip r:embed="rId18" cstate="print"/>
            <a:srcRect/>
            <a:stretch>
              <a:fillRect/>
            </a:stretch>
          </p:blipFill>
          <p:spPr bwMode="auto">
            <a:xfrm>
              <a:off x="0" y="0"/>
              <a:ext cx="623876" cy="623876"/>
            </a:xfrm>
            <a:prstGeom prst="rect">
              <a:avLst/>
            </a:prstGeom>
            <a:noFill/>
            <a:ln w="9525">
              <a:noFill/>
              <a:miter lim="800000"/>
              <a:headEnd/>
              <a:tailEnd/>
            </a:ln>
          </p:spPr>
        </p:pic>
        <p:sp>
          <p:nvSpPr>
            <p:cNvPr id="64581" name="TextBox 55"/>
            <p:cNvSpPr txBox="1">
              <a:spLocks noChangeArrowheads="1"/>
            </p:cNvSpPr>
            <p:nvPr/>
          </p:nvSpPr>
          <p:spPr bwMode="auto">
            <a:xfrm>
              <a:off x="123810" y="450392"/>
              <a:ext cx="642942" cy="387798"/>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CDs</a:t>
              </a:r>
            </a:p>
          </p:txBody>
        </p:sp>
      </p:grpSp>
      <p:pic>
        <p:nvPicPr>
          <p:cNvPr id="18484" name="图片 61" descr="longhorn_cd_rom_icon_645.jpg"/>
          <p:cNvPicPr>
            <a:picLocks noChangeAspect="1" noChangeArrowheads="1"/>
          </p:cNvPicPr>
          <p:nvPr/>
        </p:nvPicPr>
        <p:blipFill>
          <a:blip r:embed="rId19" cstate="print"/>
          <a:srcRect/>
          <a:stretch>
            <a:fillRect/>
          </a:stretch>
        </p:blipFill>
        <p:spPr bwMode="auto">
          <a:xfrm>
            <a:off x="6858000" y="4381500"/>
            <a:ext cx="500063" cy="500063"/>
          </a:xfrm>
          <a:prstGeom prst="rect">
            <a:avLst/>
          </a:prstGeom>
          <a:noFill/>
          <a:ln w="9525">
            <a:noFill/>
            <a:miter lim="800000"/>
            <a:headEnd/>
            <a:tailEnd/>
          </a:ln>
        </p:spPr>
      </p:pic>
      <p:sp>
        <p:nvSpPr>
          <p:cNvPr id="18485" name="TextBox 62"/>
          <p:cNvSpPr txBox="1">
            <a:spLocks noChangeArrowheads="1"/>
          </p:cNvSpPr>
          <p:nvPr/>
        </p:nvSpPr>
        <p:spPr bwMode="auto">
          <a:xfrm>
            <a:off x="6786563" y="4756150"/>
            <a:ext cx="928687" cy="347663"/>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features</a:t>
            </a:r>
          </a:p>
        </p:txBody>
      </p:sp>
      <p:pic>
        <p:nvPicPr>
          <p:cNvPr id="18486" name="图片 60" descr="pins_set_1_ico.jpg"/>
          <p:cNvPicPr>
            <a:picLocks noChangeAspect="1" noChangeArrowheads="1"/>
          </p:cNvPicPr>
          <p:nvPr/>
        </p:nvPicPr>
        <p:blipFill>
          <a:blip r:embed="rId20" cstate="print"/>
          <a:srcRect/>
          <a:stretch>
            <a:fillRect/>
          </a:stretch>
        </p:blipFill>
        <p:spPr bwMode="auto">
          <a:xfrm>
            <a:off x="8075613" y="4446588"/>
            <a:ext cx="568325" cy="427037"/>
          </a:xfrm>
          <a:prstGeom prst="rect">
            <a:avLst/>
          </a:prstGeom>
          <a:noFill/>
          <a:ln w="9525">
            <a:noFill/>
            <a:miter lim="800000"/>
            <a:headEnd/>
            <a:tailEnd/>
          </a:ln>
        </p:spPr>
      </p:pic>
      <p:sp>
        <p:nvSpPr>
          <p:cNvPr id="18487" name="TextBox 63"/>
          <p:cNvSpPr txBox="1">
            <a:spLocks noChangeArrowheads="1"/>
          </p:cNvSpPr>
          <p:nvPr/>
        </p:nvSpPr>
        <p:spPr bwMode="auto">
          <a:xfrm>
            <a:off x="8072438" y="4786313"/>
            <a:ext cx="928687" cy="347662"/>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genres</a:t>
            </a:r>
          </a:p>
        </p:txBody>
      </p:sp>
      <p:cxnSp>
        <p:nvCxnSpPr>
          <p:cNvPr id="64536" name="直接箭头连接符 65"/>
          <p:cNvCxnSpPr>
            <a:cxnSpLocks noChangeShapeType="1"/>
          </p:cNvCxnSpPr>
          <p:nvPr/>
        </p:nvCxnSpPr>
        <p:spPr bwMode="auto">
          <a:xfrm>
            <a:off x="2071688" y="2000250"/>
            <a:ext cx="914400" cy="914400"/>
          </a:xfrm>
          <a:prstGeom prst="straightConnector1">
            <a:avLst/>
          </a:prstGeom>
          <a:noFill/>
          <a:ln w="9525">
            <a:noFill/>
            <a:round/>
            <a:headEnd/>
            <a:tailEnd/>
          </a:ln>
        </p:spPr>
      </p:cxnSp>
      <p:cxnSp>
        <p:nvCxnSpPr>
          <p:cNvPr id="64537" name="直接箭头连接符 67"/>
          <p:cNvCxnSpPr>
            <a:cxnSpLocks noChangeShapeType="1"/>
          </p:cNvCxnSpPr>
          <p:nvPr/>
        </p:nvCxnSpPr>
        <p:spPr bwMode="auto">
          <a:xfrm rot="5400000">
            <a:off x="1967706" y="2204244"/>
            <a:ext cx="185738" cy="406400"/>
          </a:xfrm>
          <a:prstGeom prst="straightConnector1">
            <a:avLst/>
          </a:prstGeom>
          <a:noFill/>
          <a:ln w="9525">
            <a:noFill/>
            <a:round/>
            <a:headEnd/>
            <a:tailEnd/>
          </a:ln>
        </p:spPr>
      </p:cxnSp>
      <p:cxnSp>
        <p:nvCxnSpPr>
          <p:cNvPr id="18490" name="直接箭头连接符 69"/>
          <p:cNvCxnSpPr>
            <a:cxnSpLocks noChangeShapeType="1"/>
          </p:cNvCxnSpPr>
          <p:nvPr/>
        </p:nvCxnSpPr>
        <p:spPr bwMode="auto">
          <a:xfrm rot="10800000" flipV="1">
            <a:off x="1500188" y="2071688"/>
            <a:ext cx="500062" cy="412750"/>
          </a:xfrm>
          <a:prstGeom prst="straightConnector1">
            <a:avLst/>
          </a:prstGeom>
          <a:noFill/>
          <a:ln w="19050">
            <a:solidFill>
              <a:srgbClr val="0070C0"/>
            </a:solidFill>
            <a:round/>
            <a:headEnd/>
            <a:tailEnd type="arrow" w="med" len="med"/>
          </a:ln>
        </p:spPr>
      </p:cxnSp>
      <p:cxnSp>
        <p:nvCxnSpPr>
          <p:cNvPr id="18491" name="直接箭头连接符 71"/>
          <p:cNvCxnSpPr>
            <a:cxnSpLocks noChangeShapeType="1"/>
          </p:cNvCxnSpPr>
          <p:nvPr/>
        </p:nvCxnSpPr>
        <p:spPr bwMode="auto">
          <a:xfrm>
            <a:off x="2357438" y="2071688"/>
            <a:ext cx="619125" cy="357187"/>
          </a:xfrm>
          <a:prstGeom prst="straightConnector1">
            <a:avLst/>
          </a:prstGeom>
          <a:noFill/>
          <a:ln w="19050">
            <a:solidFill>
              <a:srgbClr val="0070C0"/>
            </a:solidFill>
            <a:round/>
            <a:headEnd/>
            <a:tailEnd type="arrow" w="med" len="med"/>
          </a:ln>
        </p:spPr>
      </p:cxnSp>
      <p:cxnSp>
        <p:nvCxnSpPr>
          <p:cNvPr id="18492" name="直接箭头连接符 74"/>
          <p:cNvCxnSpPr>
            <a:cxnSpLocks noChangeShapeType="1"/>
            <a:stCxn id="64609" idx="2"/>
          </p:cNvCxnSpPr>
          <p:nvPr/>
        </p:nvCxnSpPr>
        <p:spPr bwMode="auto">
          <a:xfrm rot="5400000">
            <a:off x="1107281" y="3331369"/>
            <a:ext cx="649288" cy="279400"/>
          </a:xfrm>
          <a:prstGeom prst="straightConnector1">
            <a:avLst/>
          </a:prstGeom>
          <a:noFill/>
          <a:ln w="19050">
            <a:solidFill>
              <a:srgbClr val="0070C0"/>
            </a:solidFill>
            <a:round/>
            <a:headEnd/>
            <a:tailEnd type="arrow" w="med" len="med"/>
          </a:ln>
        </p:spPr>
      </p:cxnSp>
      <p:cxnSp>
        <p:nvCxnSpPr>
          <p:cNvPr id="18493" name="直接箭头连接符 77"/>
          <p:cNvCxnSpPr>
            <a:cxnSpLocks noChangeShapeType="1"/>
          </p:cNvCxnSpPr>
          <p:nvPr/>
        </p:nvCxnSpPr>
        <p:spPr bwMode="auto">
          <a:xfrm rot="16200000" flipH="1">
            <a:off x="1501775" y="3216275"/>
            <a:ext cx="639763" cy="500063"/>
          </a:xfrm>
          <a:prstGeom prst="straightConnector1">
            <a:avLst/>
          </a:prstGeom>
          <a:noFill/>
          <a:ln w="19050">
            <a:solidFill>
              <a:srgbClr val="0070C0"/>
            </a:solidFill>
            <a:round/>
            <a:headEnd/>
            <a:tailEnd type="arrow" w="med" len="med"/>
          </a:ln>
        </p:spPr>
      </p:cxnSp>
      <p:cxnSp>
        <p:nvCxnSpPr>
          <p:cNvPr id="18494" name="直接箭头连接符 82"/>
          <p:cNvCxnSpPr>
            <a:cxnSpLocks noChangeShapeType="1"/>
            <a:stCxn id="64603" idx="2"/>
          </p:cNvCxnSpPr>
          <p:nvPr/>
        </p:nvCxnSpPr>
        <p:spPr bwMode="auto">
          <a:xfrm rot="5400000">
            <a:off x="2393950" y="3189288"/>
            <a:ext cx="619125" cy="574675"/>
          </a:xfrm>
          <a:prstGeom prst="straightConnector1">
            <a:avLst/>
          </a:prstGeom>
          <a:noFill/>
          <a:ln w="19050">
            <a:solidFill>
              <a:srgbClr val="0070C0"/>
            </a:solidFill>
            <a:round/>
            <a:headEnd/>
            <a:tailEnd type="arrow" w="med" len="med"/>
          </a:ln>
        </p:spPr>
      </p:cxnSp>
      <p:cxnSp>
        <p:nvCxnSpPr>
          <p:cNvPr id="18495" name="直接箭头连接符 86"/>
          <p:cNvCxnSpPr>
            <a:cxnSpLocks noChangeShapeType="1"/>
            <a:stCxn id="64603" idx="2"/>
          </p:cNvCxnSpPr>
          <p:nvPr/>
        </p:nvCxnSpPr>
        <p:spPr bwMode="auto">
          <a:xfrm rot="16200000" flipH="1">
            <a:off x="2857500" y="3300413"/>
            <a:ext cx="549275" cy="282575"/>
          </a:xfrm>
          <a:prstGeom prst="straightConnector1">
            <a:avLst/>
          </a:prstGeom>
          <a:noFill/>
          <a:ln w="19050">
            <a:solidFill>
              <a:srgbClr val="0070C0"/>
            </a:solidFill>
            <a:round/>
            <a:headEnd/>
            <a:tailEnd type="arrow" w="med" len="med"/>
          </a:ln>
        </p:spPr>
      </p:cxnSp>
      <p:cxnSp>
        <p:nvCxnSpPr>
          <p:cNvPr id="18496" name="直接箭头连接符 89"/>
          <p:cNvCxnSpPr>
            <a:cxnSpLocks noChangeShapeType="1"/>
          </p:cNvCxnSpPr>
          <p:nvPr/>
        </p:nvCxnSpPr>
        <p:spPr bwMode="auto">
          <a:xfrm rot="5400000">
            <a:off x="5212556" y="1788319"/>
            <a:ext cx="341313" cy="479425"/>
          </a:xfrm>
          <a:prstGeom prst="straightConnector1">
            <a:avLst/>
          </a:prstGeom>
          <a:noFill/>
          <a:ln w="19050">
            <a:solidFill>
              <a:srgbClr val="FF0000"/>
            </a:solidFill>
            <a:round/>
            <a:headEnd/>
            <a:tailEnd type="arrow" w="med" len="med"/>
          </a:ln>
        </p:spPr>
      </p:cxnSp>
      <p:cxnSp>
        <p:nvCxnSpPr>
          <p:cNvPr id="18497" name="直接箭头连接符 90"/>
          <p:cNvCxnSpPr>
            <a:cxnSpLocks noChangeShapeType="1"/>
          </p:cNvCxnSpPr>
          <p:nvPr/>
        </p:nvCxnSpPr>
        <p:spPr bwMode="auto">
          <a:xfrm rot="5400000">
            <a:off x="5730081" y="2128044"/>
            <a:ext cx="257175" cy="1588"/>
          </a:xfrm>
          <a:prstGeom prst="straightConnector1">
            <a:avLst/>
          </a:prstGeom>
          <a:noFill/>
          <a:ln w="19050">
            <a:solidFill>
              <a:srgbClr val="FF0000"/>
            </a:solidFill>
            <a:round/>
            <a:headEnd/>
            <a:tailEnd type="arrow" w="med" len="med"/>
          </a:ln>
        </p:spPr>
      </p:cxnSp>
      <p:cxnSp>
        <p:nvCxnSpPr>
          <p:cNvPr id="18498" name="直接箭头连接符 97"/>
          <p:cNvCxnSpPr>
            <a:cxnSpLocks noChangeShapeType="1"/>
          </p:cNvCxnSpPr>
          <p:nvPr/>
        </p:nvCxnSpPr>
        <p:spPr bwMode="auto">
          <a:xfrm>
            <a:off x="6143625" y="1928813"/>
            <a:ext cx="547688" cy="285750"/>
          </a:xfrm>
          <a:prstGeom prst="straightConnector1">
            <a:avLst/>
          </a:prstGeom>
          <a:noFill/>
          <a:ln w="19050">
            <a:solidFill>
              <a:srgbClr val="FF0000"/>
            </a:solidFill>
            <a:round/>
            <a:headEnd/>
            <a:tailEnd type="arrow" w="med" len="med"/>
          </a:ln>
        </p:spPr>
      </p:cxnSp>
      <p:cxnSp>
        <p:nvCxnSpPr>
          <p:cNvPr id="18499" name="直接箭头连接符 98"/>
          <p:cNvCxnSpPr>
            <a:cxnSpLocks noChangeShapeType="1"/>
          </p:cNvCxnSpPr>
          <p:nvPr/>
        </p:nvCxnSpPr>
        <p:spPr bwMode="auto">
          <a:xfrm rot="5400000">
            <a:off x="4729956" y="3104357"/>
            <a:ext cx="257175" cy="1588"/>
          </a:xfrm>
          <a:prstGeom prst="straightConnector1">
            <a:avLst/>
          </a:prstGeom>
          <a:noFill/>
          <a:ln w="19050">
            <a:solidFill>
              <a:srgbClr val="FF0000"/>
            </a:solidFill>
            <a:round/>
            <a:headEnd/>
            <a:tailEnd type="arrow" w="med" len="med"/>
          </a:ln>
        </p:spPr>
      </p:cxnSp>
      <p:cxnSp>
        <p:nvCxnSpPr>
          <p:cNvPr id="18500" name="直接箭头连接符 99"/>
          <p:cNvCxnSpPr>
            <a:cxnSpLocks noChangeShapeType="1"/>
          </p:cNvCxnSpPr>
          <p:nvPr/>
        </p:nvCxnSpPr>
        <p:spPr bwMode="auto">
          <a:xfrm rot="5400000">
            <a:off x="6730206" y="3104357"/>
            <a:ext cx="257175" cy="1588"/>
          </a:xfrm>
          <a:prstGeom prst="straightConnector1">
            <a:avLst/>
          </a:prstGeom>
          <a:noFill/>
          <a:ln w="19050">
            <a:solidFill>
              <a:srgbClr val="FF0000"/>
            </a:solidFill>
            <a:round/>
            <a:headEnd/>
            <a:tailEnd type="arrow" w="med" len="med"/>
          </a:ln>
        </p:spPr>
      </p:cxnSp>
      <p:cxnSp>
        <p:nvCxnSpPr>
          <p:cNvPr id="18501" name="直接箭头连接符 100"/>
          <p:cNvCxnSpPr>
            <a:cxnSpLocks noChangeShapeType="1"/>
          </p:cNvCxnSpPr>
          <p:nvPr/>
        </p:nvCxnSpPr>
        <p:spPr bwMode="auto">
          <a:xfrm rot="5400000">
            <a:off x="6204744" y="2915444"/>
            <a:ext cx="357188" cy="336550"/>
          </a:xfrm>
          <a:prstGeom prst="straightConnector1">
            <a:avLst/>
          </a:prstGeom>
          <a:noFill/>
          <a:ln w="19050">
            <a:solidFill>
              <a:srgbClr val="FF0000"/>
            </a:solidFill>
            <a:round/>
            <a:headEnd/>
            <a:tailEnd type="arrow" w="med" len="med"/>
          </a:ln>
        </p:spPr>
      </p:cxnSp>
      <p:cxnSp>
        <p:nvCxnSpPr>
          <p:cNvPr id="18502" name="直接箭头连接符 101"/>
          <p:cNvCxnSpPr>
            <a:cxnSpLocks noChangeShapeType="1"/>
          </p:cNvCxnSpPr>
          <p:nvPr/>
        </p:nvCxnSpPr>
        <p:spPr bwMode="auto">
          <a:xfrm>
            <a:off x="7215188" y="2905125"/>
            <a:ext cx="428625" cy="357188"/>
          </a:xfrm>
          <a:prstGeom prst="straightConnector1">
            <a:avLst/>
          </a:prstGeom>
          <a:noFill/>
          <a:ln w="19050">
            <a:solidFill>
              <a:srgbClr val="FF0000"/>
            </a:solidFill>
            <a:round/>
            <a:headEnd/>
            <a:tailEnd type="arrow" w="med" len="med"/>
          </a:ln>
        </p:spPr>
      </p:cxnSp>
      <p:cxnSp>
        <p:nvCxnSpPr>
          <p:cNvPr id="18503" name="直接箭头连接符 102"/>
          <p:cNvCxnSpPr>
            <a:cxnSpLocks noChangeShapeType="1"/>
          </p:cNvCxnSpPr>
          <p:nvPr/>
        </p:nvCxnSpPr>
        <p:spPr bwMode="auto">
          <a:xfrm rot="5400000">
            <a:off x="4211638" y="3905250"/>
            <a:ext cx="341312" cy="477838"/>
          </a:xfrm>
          <a:prstGeom prst="straightConnector1">
            <a:avLst/>
          </a:prstGeom>
          <a:noFill/>
          <a:ln w="19050">
            <a:solidFill>
              <a:srgbClr val="FF0000"/>
            </a:solidFill>
            <a:round/>
            <a:headEnd/>
            <a:tailEnd type="arrow" w="med" len="med"/>
          </a:ln>
        </p:spPr>
      </p:cxnSp>
      <p:cxnSp>
        <p:nvCxnSpPr>
          <p:cNvPr id="18504" name="直接箭头连接符 103"/>
          <p:cNvCxnSpPr>
            <a:cxnSpLocks noChangeShapeType="1"/>
          </p:cNvCxnSpPr>
          <p:nvPr/>
        </p:nvCxnSpPr>
        <p:spPr bwMode="auto">
          <a:xfrm rot="5400000">
            <a:off x="4787107" y="4187031"/>
            <a:ext cx="285750" cy="1587"/>
          </a:xfrm>
          <a:prstGeom prst="straightConnector1">
            <a:avLst/>
          </a:prstGeom>
          <a:noFill/>
          <a:ln w="19050">
            <a:solidFill>
              <a:srgbClr val="FF0000"/>
            </a:solidFill>
            <a:round/>
            <a:headEnd/>
            <a:tailEnd type="arrow" w="med" len="med"/>
          </a:ln>
        </p:spPr>
      </p:cxnSp>
      <p:cxnSp>
        <p:nvCxnSpPr>
          <p:cNvPr id="18505" name="直接箭头连接符 106"/>
          <p:cNvCxnSpPr>
            <a:cxnSpLocks noChangeShapeType="1"/>
          </p:cNvCxnSpPr>
          <p:nvPr/>
        </p:nvCxnSpPr>
        <p:spPr bwMode="auto">
          <a:xfrm>
            <a:off x="5214938" y="4044950"/>
            <a:ext cx="547687" cy="285750"/>
          </a:xfrm>
          <a:prstGeom prst="straightConnector1">
            <a:avLst/>
          </a:prstGeom>
          <a:noFill/>
          <a:ln w="19050">
            <a:solidFill>
              <a:srgbClr val="FF0000"/>
            </a:solidFill>
            <a:round/>
            <a:headEnd/>
            <a:tailEnd type="arrow" w="med" len="med"/>
          </a:ln>
        </p:spPr>
      </p:cxnSp>
      <p:cxnSp>
        <p:nvCxnSpPr>
          <p:cNvPr id="18506" name="直接箭头连接符 107"/>
          <p:cNvCxnSpPr>
            <a:cxnSpLocks noChangeShapeType="1"/>
          </p:cNvCxnSpPr>
          <p:nvPr/>
        </p:nvCxnSpPr>
        <p:spPr bwMode="auto">
          <a:xfrm rot="5400000">
            <a:off x="5813425" y="4062413"/>
            <a:ext cx="339725" cy="250825"/>
          </a:xfrm>
          <a:prstGeom prst="straightConnector1">
            <a:avLst/>
          </a:prstGeom>
          <a:noFill/>
          <a:ln w="19050">
            <a:solidFill>
              <a:srgbClr val="FF0000"/>
            </a:solidFill>
            <a:round/>
            <a:headEnd/>
            <a:tailEnd type="arrow" w="med" len="med"/>
          </a:ln>
        </p:spPr>
      </p:cxnSp>
      <p:cxnSp>
        <p:nvCxnSpPr>
          <p:cNvPr id="18507" name="直接箭头连接符 112"/>
          <p:cNvCxnSpPr>
            <a:cxnSpLocks noChangeShapeType="1"/>
          </p:cNvCxnSpPr>
          <p:nvPr/>
        </p:nvCxnSpPr>
        <p:spPr bwMode="auto">
          <a:xfrm rot="5400000">
            <a:off x="7179469" y="3866357"/>
            <a:ext cx="428625" cy="357187"/>
          </a:xfrm>
          <a:prstGeom prst="straightConnector1">
            <a:avLst/>
          </a:prstGeom>
          <a:noFill/>
          <a:ln w="19050">
            <a:solidFill>
              <a:srgbClr val="FF0000"/>
            </a:solidFill>
            <a:round/>
            <a:headEnd/>
            <a:tailEnd type="arrow" w="med" len="med"/>
          </a:ln>
        </p:spPr>
      </p:cxnSp>
      <p:cxnSp>
        <p:nvCxnSpPr>
          <p:cNvPr id="18508" name="直接箭头连接符 114"/>
          <p:cNvCxnSpPr>
            <a:cxnSpLocks noChangeShapeType="1"/>
          </p:cNvCxnSpPr>
          <p:nvPr/>
        </p:nvCxnSpPr>
        <p:spPr bwMode="auto">
          <a:xfrm>
            <a:off x="8143875" y="3929063"/>
            <a:ext cx="338138" cy="407987"/>
          </a:xfrm>
          <a:prstGeom prst="straightConnector1">
            <a:avLst/>
          </a:prstGeom>
          <a:noFill/>
          <a:ln w="19050">
            <a:solidFill>
              <a:srgbClr val="FF0000"/>
            </a:solidFill>
            <a:round/>
            <a:headEnd/>
            <a:tailEnd type="arrow" w="med" len="med"/>
          </a:ln>
        </p:spPr>
      </p:cxnSp>
      <p:pic>
        <p:nvPicPr>
          <p:cNvPr id="18509" name="图片 117" descr="cd_ico.gif"/>
          <p:cNvPicPr>
            <a:picLocks noChangeAspect="1" noChangeArrowheads="1"/>
          </p:cNvPicPr>
          <p:nvPr/>
        </p:nvPicPr>
        <p:blipFill>
          <a:blip r:embed="rId21" cstate="print"/>
          <a:srcRect/>
          <a:stretch>
            <a:fillRect/>
          </a:stretch>
        </p:blipFill>
        <p:spPr bwMode="auto">
          <a:xfrm>
            <a:off x="7648575" y="5286375"/>
            <a:ext cx="495300" cy="398463"/>
          </a:xfrm>
          <a:prstGeom prst="rect">
            <a:avLst/>
          </a:prstGeom>
          <a:noFill/>
          <a:ln w="9525">
            <a:noFill/>
            <a:miter lim="800000"/>
            <a:headEnd/>
            <a:tailEnd/>
          </a:ln>
        </p:spPr>
      </p:pic>
      <p:sp>
        <p:nvSpPr>
          <p:cNvPr id="18510" name="TextBox 118"/>
          <p:cNvSpPr txBox="1">
            <a:spLocks noChangeArrowheads="1"/>
          </p:cNvSpPr>
          <p:nvPr/>
        </p:nvSpPr>
        <p:spPr bwMode="auto">
          <a:xfrm>
            <a:off x="7429500" y="5572125"/>
            <a:ext cx="928688" cy="347663"/>
          </a:xfrm>
          <a:prstGeom prst="rect">
            <a:avLst/>
          </a:prstGeom>
          <a:noFill/>
          <a:ln w="9525">
            <a:noFill/>
            <a:miter lim="800000"/>
            <a:headEnd/>
            <a:tailEnd/>
          </a:ln>
        </p:spPr>
        <p:txBody>
          <a:bodyPr>
            <a:spAutoFit/>
          </a:bodyPr>
          <a:lstStyle/>
          <a:p>
            <a:pPr>
              <a:lnSpc>
                <a:spcPct val="120000"/>
              </a:lnSpc>
              <a:spcBef>
                <a:spcPct val="10000"/>
              </a:spcBef>
              <a:buClr>
                <a:schemeClr val="accent1"/>
              </a:buClr>
              <a:buSzPct val="90000"/>
              <a:buFont typeface="Wingdings" pitchFamily="2" charset="2"/>
              <a:buNone/>
            </a:pPr>
            <a:r>
              <a:rPr lang="en-US" sz="1400"/>
              <a:t>albums</a:t>
            </a:r>
          </a:p>
        </p:txBody>
      </p:sp>
      <p:cxnSp>
        <p:nvCxnSpPr>
          <p:cNvPr id="18511" name="直接箭头连接符 120"/>
          <p:cNvCxnSpPr>
            <a:cxnSpLocks noChangeShapeType="1"/>
            <a:stCxn id="18485" idx="2"/>
          </p:cNvCxnSpPr>
          <p:nvPr/>
        </p:nvCxnSpPr>
        <p:spPr bwMode="auto">
          <a:xfrm rot="16200000" flipH="1">
            <a:off x="7257257" y="5098256"/>
            <a:ext cx="285750" cy="296863"/>
          </a:xfrm>
          <a:prstGeom prst="straightConnector1">
            <a:avLst/>
          </a:prstGeom>
          <a:noFill/>
          <a:ln w="19050">
            <a:solidFill>
              <a:srgbClr val="FF0000"/>
            </a:solidFill>
            <a:round/>
            <a:headEnd/>
            <a:tailEnd type="arrow" w="med" len="med"/>
          </a:ln>
        </p:spPr>
      </p:cxnSp>
      <p:cxnSp>
        <p:nvCxnSpPr>
          <p:cNvPr id="18512" name="直接箭头连接符 122"/>
          <p:cNvCxnSpPr>
            <a:cxnSpLocks noChangeShapeType="1"/>
          </p:cNvCxnSpPr>
          <p:nvPr/>
        </p:nvCxnSpPr>
        <p:spPr bwMode="auto">
          <a:xfrm rot="5400000">
            <a:off x="8179594" y="5107782"/>
            <a:ext cx="357187" cy="285750"/>
          </a:xfrm>
          <a:prstGeom prst="straightConnector1">
            <a:avLst/>
          </a:prstGeom>
          <a:noFill/>
          <a:ln w="19050">
            <a:solidFill>
              <a:srgbClr val="FF0000"/>
            </a:solidFill>
            <a:round/>
            <a:headEnd/>
            <a:tailEnd type="arrow" w="med" len="med"/>
          </a:ln>
        </p:spPr>
      </p:cxnSp>
      <p:sp>
        <p:nvSpPr>
          <p:cNvPr id="18513" name="TextBox 178"/>
          <p:cNvSpPr txBox="1">
            <a:spLocks noChangeArrowheads="1"/>
          </p:cNvSpPr>
          <p:nvPr/>
        </p:nvSpPr>
        <p:spPr bwMode="auto">
          <a:xfrm>
            <a:off x="1979613" y="4581525"/>
            <a:ext cx="439737" cy="382588"/>
          </a:xfrm>
          <a:prstGeom prst="rect">
            <a:avLst/>
          </a:prstGeom>
          <a:noFill/>
          <a:ln w="9525">
            <a:noFill/>
            <a:miter lim="800000"/>
            <a:headEnd/>
            <a:tailEnd/>
          </a:ln>
        </p:spPr>
        <p:txBody>
          <a:bodyPr wrap="none">
            <a:spAutoFit/>
          </a:bodyPr>
          <a:lstStyle/>
          <a:p>
            <a:pPr>
              <a:lnSpc>
                <a:spcPct val="120000"/>
              </a:lnSpc>
              <a:spcBef>
                <a:spcPct val="10000"/>
              </a:spcBef>
              <a:buClr>
                <a:schemeClr val="accent1"/>
              </a:buClr>
              <a:buSzPct val="90000"/>
              <a:buFont typeface="Wingdings" pitchFamily="2" charset="2"/>
              <a:buNone/>
            </a:pPr>
            <a:r>
              <a:rPr lang="en-US" sz="1400"/>
              <a:t>G</a:t>
            </a:r>
            <a:r>
              <a:rPr lang="en-US" sz="1400" baseline="-25000"/>
              <a:t>1</a:t>
            </a:r>
            <a:endParaRPr lang="zh-CN" altLang="en-US" sz="1400" baseline="-25000"/>
          </a:p>
        </p:txBody>
      </p:sp>
      <p:pic>
        <p:nvPicPr>
          <p:cNvPr id="18514" name="图片 93" descr="home_icon.gif"/>
          <p:cNvPicPr>
            <a:picLocks noChangeAspect="1" noChangeArrowheads="1"/>
          </p:cNvPicPr>
          <p:nvPr/>
        </p:nvPicPr>
        <p:blipFill>
          <a:blip r:embed="rId22" cstate="print"/>
          <a:srcRect/>
          <a:stretch>
            <a:fillRect/>
          </a:stretch>
        </p:blipFill>
        <p:spPr bwMode="auto">
          <a:xfrm>
            <a:off x="1979613" y="1557338"/>
            <a:ext cx="431800" cy="506412"/>
          </a:xfrm>
          <a:prstGeom prst="rect">
            <a:avLst/>
          </a:prstGeom>
          <a:noFill/>
          <a:ln w="9525">
            <a:noFill/>
            <a:miter lim="800000"/>
            <a:headEnd/>
            <a:tailEnd/>
          </a:ln>
        </p:spPr>
      </p:pic>
      <p:sp>
        <p:nvSpPr>
          <p:cNvPr id="18515" name="TextBox 178"/>
          <p:cNvSpPr txBox="1">
            <a:spLocks noChangeArrowheads="1"/>
          </p:cNvSpPr>
          <p:nvPr/>
        </p:nvSpPr>
        <p:spPr bwMode="auto">
          <a:xfrm>
            <a:off x="5546725" y="5445125"/>
            <a:ext cx="439738" cy="382588"/>
          </a:xfrm>
          <a:prstGeom prst="rect">
            <a:avLst/>
          </a:prstGeom>
          <a:noFill/>
          <a:ln w="9525">
            <a:noFill/>
            <a:miter lim="800000"/>
            <a:headEnd/>
            <a:tailEnd/>
          </a:ln>
        </p:spPr>
        <p:txBody>
          <a:bodyPr wrap="none">
            <a:spAutoFit/>
          </a:bodyPr>
          <a:lstStyle/>
          <a:p>
            <a:pPr>
              <a:lnSpc>
                <a:spcPct val="120000"/>
              </a:lnSpc>
              <a:spcBef>
                <a:spcPct val="10000"/>
              </a:spcBef>
              <a:buClr>
                <a:schemeClr val="accent1"/>
              </a:buClr>
              <a:buSzPct val="90000"/>
              <a:buFont typeface="Wingdings" pitchFamily="2" charset="2"/>
              <a:buNone/>
            </a:pPr>
            <a:r>
              <a:rPr lang="en-US" sz="1400"/>
              <a:t>G</a:t>
            </a:r>
            <a:r>
              <a:rPr lang="en-US" sz="1400" baseline="-25000"/>
              <a:t>2</a:t>
            </a:r>
            <a:endParaRPr lang="zh-CN" altLang="en-US" sz="1400" baseline="-25000"/>
          </a:p>
        </p:txBody>
      </p:sp>
      <p:cxnSp>
        <p:nvCxnSpPr>
          <p:cNvPr id="18516" name="直接箭头连接符 116"/>
          <p:cNvCxnSpPr>
            <a:cxnSpLocks noChangeShapeType="1"/>
          </p:cNvCxnSpPr>
          <p:nvPr/>
        </p:nvCxnSpPr>
        <p:spPr bwMode="auto">
          <a:xfrm rot="16200000" flipH="1">
            <a:off x="2854325" y="3300413"/>
            <a:ext cx="549275" cy="282575"/>
          </a:xfrm>
          <a:prstGeom prst="straightConnector1">
            <a:avLst/>
          </a:prstGeom>
          <a:noFill/>
          <a:ln w="38100">
            <a:solidFill>
              <a:srgbClr val="0000FF"/>
            </a:solidFill>
            <a:round/>
            <a:headEnd/>
            <a:tailEnd type="arrow" w="med" len="med"/>
          </a:ln>
        </p:spPr>
      </p:cxnSp>
      <p:cxnSp>
        <p:nvCxnSpPr>
          <p:cNvPr id="18517" name="直接箭头连接符 127"/>
          <p:cNvCxnSpPr>
            <a:cxnSpLocks noChangeShapeType="1"/>
          </p:cNvCxnSpPr>
          <p:nvPr/>
        </p:nvCxnSpPr>
        <p:spPr bwMode="auto">
          <a:xfrm>
            <a:off x="7235825" y="2924175"/>
            <a:ext cx="428625" cy="357188"/>
          </a:xfrm>
          <a:prstGeom prst="straightConnector1">
            <a:avLst/>
          </a:prstGeom>
          <a:noFill/>
          <a:ln w="38100">
            <a:solidFill>
              <a:srgbClr val="0000FF"/>
            </a:solidFill>
            <a:round/>
            <a:headEnd/>
            <a:tailEnd type="arrow" w="med" len="med"/>
          </a:ln>
        </p:spPr>
      </p:cxnSp>
      <p:cxnSp>
        <p:nvCxnSpPr>
          <p:cNvPr id="18518" name="直接箭头连接符 128"/>
          <p:cNvCxnSpPr>
            <a:cxnSpLocks noChangeShapeType="1"/>
          </p:cNvCxnSpPr>
          <p:nvPr/>
        </p:nvCxnSpPr>
        <p:spPr bwMode="auto">
          <a:xfrm>
            <a:off x="8164513" y="3948113"/>
            <a:ext cx="338137" cy="407987"/>
          </a:xfrm>
          <a:prstGeom prst="straightConnector1">
            <a:avLst/>
          </a:prstGeom>
          <a:noFill/>
          <a:ln w="38100">
            <a:solidFill>
              <a:srgbClr val="0000FF"/>
            </a:solidFill>
            <a:round/>
            <a:headEnd/>
            <a:tailEnd type="arrow" w="med" len="med"/>
          </a:ln>
        </p:spPr>
      </p:cxnSp>
      <p:cxnSp>
        <p:nvCxnSpPr>
          <p:cNvPr id="18519" name="直接箭头连接符 129"/>
          <p:cNvCxnSpPr>
            <a:cxnSpLocks noChangeShapeType="1"/>
          </p:cNvCxnSpPr>
          <p:nvPr/>
        </p:nvCxnSpPr>
        <p:spPr bwMode="auto">
          <a:xfrm rot="5400000">
            <a:off x="8136731" y="5126832"/>
            <a:ext cx="357187" cy="285750"/>
          </a:xfrm>
          <a:prstGeom prst="straightConnector1">
            <a:avLst/>
          </a:prstGeom>
          <a:noFill/>
          <a:ln w="38100">
            <a:solidFill>
              <a:srgbClr val="0000FF"/>
            </a:solidFill>
            <a:round/>
            <a:headEnd/>
            <a:tailEnd type="arrow" w="med" len="med"/>
          </a:ln>
        </p:spPr>
      </p:cxnSp>
      <p:cxnSp>
        <p:nvCxnSpPr>
          <p:cNvPr id="18520" name="形状 135"/>
          <p:cNvCxnSpPr>
            <a:cxnSpLocks noChangeShapeType="1"/>
          </p:cNvCxnSpPr>
          <p:nvPr/>
        </p:nvCxnSpPr>
        <p:spPr bwMode="auto">
          <a:xfrm rot="5400000" flipH="1" flipV="1">
            <a:off x="4706144" y="448469"/>
            <a:ext cx="285750" cy="3798888"/>
          </a:xfrm>
          <a:prstGeom prst="curvedConnector3">
            <a:avLst>
              <a:gd name="adj1" fmla="val 180000"/>
            </a:avLst>
          </a:prstGeom>
          <a:noFill/>
          <a:ln w="38100">
            <a:solidFill>
              <a:srgbClr val="FF0000"/>
            </a:solidFill>
            <a:prstDash val="dash"/>
            <a:round/>
            <a:headEnd/>
            <a:tailEnd type="triangle" w="lg" len="lg"/>
          </a:ln>
        </p:spPr>
      </p:cxnSp>
      <p:cxnSp>
        <p:nvCxnSpPr>
          <p:cNvPr id="18521" name="形状 135"/>
          <p:cNvCxnSpPr>
            <a:cxnSpLocks noChangeShapeType="1"/>
          </p:cNvCxnSpPr>
          <p:nvPr/>
        </p:nvCxnSpPr>
        <p:spPr bwMode="auto">
          <a:xfrm rot="16200000" flipH="1">
            <a:off x="4684712" y="3117851"/>
            <a:ext cx="1184275" cy="4000500"/>
          </a:xfrm>
          <a:prstGeom prst="curvedConnector2">
            <a:avLst/>
          </a:prstGeom>
          <a:noFill/>
          <a:ln w="38100">
            <a:solidFill>
              <a:srgbClr val="FF0000"/>
            </a:solidFill>
            <a:prstDash val="dash"/>
            <a:round/>
            <a:headEnd/>
            <a:tailEnd type="triangle" w="lg" len="lg"/>
          </a:ln>
        </p:spPr>
      </p:cxnSp>
      <p:sp>
        <p:nvSpPr>
          <p:cNvPr id="18522" name="矩形标注 137"/>
          <p:cNvSpPr>
            <a:spLocks noChangeArrowheads="1"/>
          </p:cNvSpPr>
          <p:nvPr/>
        </p:nvSpPr>
        <p:spPr bwMode="auto">
          <a:xfrm>
            <a:off x="6402388" y="1373188"/>
            <a:ext cx="2286000" cy="836612"/>
          </a:xfrm>
          <a:prstGeom prst="wedgeRectCallout">
            <a:avLst>
              <a:gd name="adj1" fmla="val 3472"/>
              <a:gd name="adj2" fmla="val 217685"/>
            </a:avLst>
          </a:prstGeom>
          <a:solidFill>
            <a:srgbClr val="92D050">
              <a:alpha val="70979"/>
            </a:srgbClr>
          </a:solidFill>
          <a:ln w="19050">
            <a:solidFill>
              <a:srgbClr val="00B050"/>
            </a:solidFill>
            <a:miter lim="800000"/>
            <a:headEnd/>
            <a:tailEnd/>
          </a:ln>
        </p:spPr>
        <p:txBody>
          <a:bodyPr lIns="97182" tIns="48591" rIns="97182" bIns="48591"/>
          <a:lstStyle/>
          <a:p>
            <a:pPr marL="365125" indent="-365125" defTabSz="971550">
              <a:lnSpc>
                <a:spcPct val="120000"/>
              </a:lnSpc>
              <a:spcBef>
                <a:spcPct val="10000"/>
              </a:spcBef>
              <a:buClr>
                <a:schemeClr val="accent1"/>
              </a:buClr>
              <a:buSzPct val="90000"/>
              <a:buFont typeface="Wingdings" pitchFamily="2" charset="2"/>
              <a:buNone/>
            </a:pPr>
            <a:r>
              <a:rPr lang="en-US" b="1">
                <a:solidFill>
                  <a:srgbClr val="FF0000"/>
                </a:solidFill>
              </a:rPr>
              <a:t>edge-to-path</a:t>
            </a:r>
          </a:p>
          <a:p>
            <a:pPr marL="365125" indent="-365125" defTabSz="971550">
              <a:lnSpc>
                <a:spcPct val="120000"/>
              </a:lnSpc>
              <a:spcBef>
                <a:spcPct val="10000"/>
              </a:spcBef>
              <a:buClr>
                <a:schemeClr val="accent1"/>
              </a:buClr>
              <a:buSzPct val="90000"/>
              <a:buFont typeface="Wingdings" pitchFamily="2" charset="2"/>
              <a:buNone/>
            </a:pPr>
            <a:r>
              <a:rPr lang="en-US" b="1">
                <a:solidFill>
                  <a:srgbClr val="FF0000"/>
                </a:solidFill>
              </a:rPr>
              <a:t>mappings</a:t>
            </a:r>
            <a:endParaRPr lang="zh-CN" altLang="en-US" b="1">
              <a:solidFill>
                <a:srgbClr val="FF0000"/>
              </a:solidFill>
            </a:endParaRPr>
          </a:p>
        </p:txBody>
      </p:sp>
      <p:cxnSp>
        <p:nvCxnSpPr>
          <p:cNvPr id="18523" name="曲线连接符 96"/>
          <p:cNvCxnSpPr>
            <a:cxnSpLocks noChangeShapeType="1"/>
          </p:cNvCxnSpPr>
          <p:nvPr/>
        </p:nvCxnSpPr>
        <p:spPr bwMode="auto">
          <a:xfrm rot="5400000" flipH="1" flipV="1">
            <a:off x="3134519" y="686594"/>
            <a:ext cx="88900" cy="3430588"/>
          </a:xfrm>
          <a:prstGeom prst="curvedConnector3">
            <a:avLst>
              <a:gd name="adj1" fmla="val 357144"/>
            </a:avLst>
          </a:prstGeom>
          <a:noFill/>
          <a:ln w="31750">
            <a:solidFill>
              <a:srgbClr val="00863D"/>
            </a:solidFill>
            <a:prstDash val="dash"/>
            <a:round/>
            <a:headEnd/>
            <a:tailEnd type="stealth" w="lg" len="lg"/>
          </a:ln>
        </p:spPr>
      </p:cxnSp>
      <p:cxnSp>
        <p:nvCxnSpPr>
          <p:cNvPr id="18524" name="曲线连接符 97"/>
          <p:cNvCxnSpPr>
            <a:cxnSpLocks noChangeShapeType="1"/>
          </p:cNvCxnSpPr>
          <p:nvPr/>
        </p:nvCxnSpPr>
        <p:spPr bwMode="auto">
          <a:xfrm rot="16200000" flipH="1">
            <a:off x="4018757" y="-248444"/>
            <a:ext cx="14288" cy="3660775"/>
          </a:xfrm>
          <a:prstGeom prst="curvedConnector3">
            <a:avLst>
              <a:gd name="adj1" fmla="val -1600056"/>
            </a:avLst>
          </a:prstGeom>
          <a:noFill/>
          <a:ln w="31750">
            <a:solidFill>
              <a:srgbClr val="00863D"/>
            </a:solidFill>
            <a:prstDash val="dash"/>
            <a:round/>
            <a:headEnd/>
            <a:tailEnd type="stealth" w="lg" len="lg"/>
          </a:ln>
        </p:spPr>
      </p:cxnSp>
      <p:cxnSp>
        <p:nvCxnSpPr>
          <p:cNvPr id="18525" name="曲线连接符 100"/>
          <p:cNvCxnSpPr>
            <a:cxnSpLocks noChangeShapeType="1"/>
          </p:cNvCxnSpPr>
          <p:nvPr/>
        </p:nvCxnSpPr>
        <p:spPr bwMode="auto">
          <a:xfrm rot="5400000" flipH="1" flipV="1">
            <a:off x="4704557" y="445293"/>
            <a:ext cx="285750" cy="3808413"/>
          </a:xfrm>
          <a:prstGeom prst="curvedConnector3">
            <a:avLst>
              <a:gd name="adj1" fmla="val 180000"/>
            </a:avLst>
          </a:prstGeom>
          <a:noFill/>
          <a:ln w="31750">
            <a:solidFill>
              <a:srgbClr val="00863D"/>
            </a:solidFill>
            <a:prstDash val="dash"/>
            <a:round/>
            <a:headEnd/>
            <a:tailEnd type="stealth" w="lg" len="lg"/>
          </a:ln>
        </p:spPr>
      </p:cxnSp>
      <p:cxnSp>
        <p:nvCxnSpPr>
          <p:cNvPr id="18526" name="曲线连接符 104"/>
          <p:cNvCxnSpPr>
            <a:cxnSpLocks noChangeShapeType="1"/>
          </p:cNvCxnSpPr>
          <p:nvPr/>
        </p:nvCxnSpPr>
        <p:spPr bwMode="auto">
          <a:xfrm rot="16200000" flipH="1">
            <a:off x="2923381" y="3083720"/>
            <a:ext cx="561975" cy="3592512"/>
          </a:xfrm>
          <a:prstGeom prst="curvedConnector3">
            <a:avLst>
              <a:gd name="adj1" fmla="val 140676"/>
            </a:avLst>
          </a:prstGeom>
          <a:noFill/>
          <a:ln w="31750">
            <a:solidFill>
              <a:srgbClr val="00863D"/>
            </a:solidFill>
            <a:prstDash val="dash"/>
            <a:round/>
            <a:headEnd/>
            <a:tailEnd type="stealth" w="lg" len="lg"/>
          </a:ln>
        </p:spPr>
      </p:cxnSp>
      <p:cxnSp>
        <p:nvCxnSpPr>
          <p:cNvPr id="18527" name="曲线连接符 108"/>
          <p:cNvCxnSpPr>
            <a:cxnSpLocks noChangeShapeType="1"/>
          </p:cNvCxnSpPr>
          <p:nvPr/>
        </p:nvCxnSpPr>
        <p:spPr bwMode="auto">
          <a:xfrm rot="16200000" flipH="1">
            <a:off x="3890169" y="2978944"/>
            <a:ext cx="600075" cy="3763963"/>
          </a:xfrm>
          <a:prstGeom prst="curvedConnector3">
            <a:avLst>
              <a:gd name="adj1" fmla="val 138097"/>
            </a:avLst>
          </a:prstGeom>
          <a:noFill/>
          <a:ln w="31750">
            <a:solidFill>
              <a:srgbClr val="00863D"/>
            </a:solidFill>
            <a:prstDash val="dash"/>
            <a:round/>
            <a:headEnd/>
            <a:tailEnd type="stealth" w="lg" len="lg"/>
          </a:ln>
        </p:spPr>
      </p:cxnSp>
      <p:cxnSp>
        <p:nvCxnSpPr>
          <p:cNvPr id="18528" name="曲线连接符 123"/>
          <p:cNvCxnSpPr>
            <a:cxnSpLocks noChangeShapeType="1"/>
          </p:cNvCxnSpPr>
          <p:nvPr/>
        </p:nvCxnSpPr>
        <p:spPr bwMode="auto">
          <a:xfrm rot="16200000" flipH="1">
            <a:off x="4887119" y="2942431"/>
            <a:ext cx="1400175" cy="4614863"/>
          </a:xfrm>
          <a:prstGeom prst="curvedConnector3">
            <a:avLst>
              <a:gd name="adj1" fmla="val 100907"/>
            </a:avLst>
          </a:prstGeom>
          <a:noFill/>
          <a:ln w="31750">
            <a:solidFill>
              <a:srgbClr val="00863D"/>
            </a:solidFill>
            <a:prstDash val="dash"/>
            <a:round/>
            <a:headEnd/>
            <a:tailEnd type="stealth" w="lg" len="lg"/>
          </a:ln>
        </p:spPr>
      </p:cxnSp>
      <p:sp>
        <p:nvSpPr>
          <p:cNvPr id="18530" name="Rectangle 89"/>
          <p:cNvSpPr>
            <a:spLocks noChangeArrowheads="1"/>
          </p:cNvSpPr>
          <p:nvPr/>
        </p:nvSpPr>
        <p:spPr bwMode="auto">
          <a:xfrm>
            <a:off x="914400" y="6202363"/>
            <a:ext cx="7242175" cy="503237"/>
          </a:xfrm>
          <a:prstGeom prst="rect">
            <a:avLst/>
          </a:prstGeom>
          <a:solidFill>
            <a:srgbClr val="EAEAEA"/>
          </a:solidFill>
          <a:ln w="9525">
            <a:noFill/>
            <a:miter lim="800000"/>
            <a:headEnd/>
            <a:tailEnd/>
          </a:ln>
        </p:spPr>
        <p:txBody>
          <a:bodyPr/>
          <a:lstStyle/>
          <a:p>
            <a:pPr marL="365125" indent="-365125" algn="ctr" defTabSz="971550">
              <a:lnSpc>
                <a:spcPct val="120000"/>
              </a:lnSpc>
              <a:spcBef>
                <a:spcPct val="10000"/>
              </a:spcBef>
              <a:buClr>
                <a:schemeClr val="accent1"/>
              </a:buClr>
              <a:buSzPct val="90000"/>
              <a:buFont typeface="Wingdings" pitchFamily="2" charset="2"/>
              <a:buNone/>
            </a:pPr>
            <a:r>
              <a:rPr lang="en-US" i="1" dirty="0">
                <a:solidFill>
                  <a:srgbClr val="FF0000"/>
                </a:solidFill>
              </a:rPr>
              <a:t>Graph homomorphism (subgraph isomorphism) </a:t>
            </a:r>
            <a:r>
              <a:rPr lang="en-US" i="1" dirty="0" smtClean="0">
                <a:solidFill>
                  <a:srgbClr val="FF0000"/>
                </a:solidFill>
              </a:rPr>
              <a:t> is an overkill</a:t>
            </a:r>
            <a:endParaRPr lang="en-US" i="1" dirty="0">
              <a:solidFill>
                <a:srgbClr val="FF0000"/>
              </a:solidFill>
            </a:endParaRPr>
          </a:p>
        </p:txBody>
      </p:sp>
      <p:sp>
        <p:nvSpPr>
          <p:cNvPr id="64579" name="Slide Number Placeholder 10"/>
          <p:cNvSpPr txBox="1">
            <a:spLocks noGrp="1" noChangeArrowheads="1"/>
          </p:cNvSpPr>
          <p:nvPr/>
        </p:nvSpPr>
        <p:spPr bwMode="auto">
          <a:xfrm>
            <a:off x="6707188" y="5868988"/>
            <a:ext cx="1905000" cy="457200"/>
          </a:xfrm>
          <a:prstGeom prst="rect">
            <a:avLst/>
          </a:prstGeom>
          <a:noFill/>
          <a:ln w="9525">
            <a:noFill/>
            <a:miter lim="800000"/>
            <a:headEnd/>
            <a:tailEnd/>
          </a:ln>
        </p:spPr>
        <p:txBody>
          <a:bodyPr/>
          <a:lstStyle/>
          <a:p>
            <a:pPr algn="r">
              <a:spcBef>
                <a:spcPct val="50000"/>
              </a:spcBef>
            </a:pPr>
            <a:fld id="{98815491-D218-4D62-87B0-DB219021C65E}" type="slidenum">
              <a:rPr lang="zh-CN" altLang="en-US" sz="1400">
                <a:solidFill>
                  <a:schemeClr val="bg2"/>
                </a:solidFill>
              </a:rPr>
              <a:pPr algn="r">
                <a:spcBef>
                  <a:spcPct val="50000"/>
                </a:spcBef>
              </a:pPr>
              <a:t>55</a:t>
            </a:fld>
            <a:endParaRPr lang="en-US" sz="1400">
              <a:solidFill>
                <a:schemeClr val="bg2"/>
              </a:solidFill>
            </a:endParaRPr>
          </a:p>
        </p:txBody>
      </p:sp>
      <p:pic>
        <p:nvPicPr>
          <p:cNvPr id="100" name="Picture 7"/>
          <p:cNvPicPr>
            <a:picLocks noChangeAspect="1" noChangeArrowheads="1"/>
          </p:cNvPicPr>
          <p:nvPr/>
        </p:nvPicPr>
        <p:blipFill>
          <a:blip r:embed="rId2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14"/>
                                        </p:tgtEl>
                                        <p:attrNameLst>
                                          <p:attrName>style.visibility</p:attrName>
                                        </p:attrNameLst>
                                      </p:cBhvr>
                                      <p:to>
                                        <p:strVal val="visible"/>
                                      </p:to>
                                    </p:set>
                                    <p:animEffect transition="in" filter="fade">
                                      <p:cBhvr>
                                        <p:cTn id="7" dur="500"/>
                                        <p:tgtEl>
                                          <p:spTgt spid="18514"/>
                                        </p:tgtEl>
                                      </p:cBhvr>
                                    </p:animEffect>
                                  </p:childTnLst>
                                </p:cTn>
                              </p:par>
                              <p:par>
                                <p:cTn id="8" presetID="10" presetClass="entr" presetSubtype="0" fill="hold" nodeType="withEffect">
                                  <p:stCondLst>
                                    <p:cond delay="0"/>
                                  </p:stCondLst>
                                  <p:childTnLst>
                                    <p:set>
                                      <p:cBhvr>
                                        <p:cTn id="9" dur="1" fill="hold">
                                          <p:stCondLst>
                                            <p:cond delay="0"/>
                                          </p:stCondLst>
                                        </p:cTn>
                                        <p:tgtEl>
                                          <p:spTgt spid="18490"/>
                                        </p:tgtEl>
                                        <p:attrNameLst>
                                          <p:attrName>style.visibility</p:attrName>
                                        </p:attrNameLst>
                                      </p:cBhvr>
                                      <p:to>
                                        <p:strVal val="visible"/>
                                      </p:to>
                                    </p:set>
                                    <p:animEffect transition="in" filter="fade">
                                      <p:cBhvr>
                                        <p:cTn id="10" dur="500"/>
                                        <p:tgtEl>
                                          <p:spTgt spid="18490"/>
                                        </p:tgtEl>
                                      </p:cBhvr>
                                    </p:animEffect>
                                  </p:childTnLst>
                                </p:cTn>
                              </p:par>
                              <p:par>
                                <p:cTn id="11" presetID="10" presetClass="entr" presetSubtype="0" fill="hold" nodeType="withEffect">
                                  <p:stCondLst>
                                    <p:cond delay="0"/>
                                  </p:stCondLst>
                                  <p:childTnLst>
                                    <p:set>
                                      <p:cBhvr>
                                        <p:cTn id="12" dur="1" fill="hold">
                                          <p:stCondLst>
                                            <p:cond delay="0"/>
                                          </p:stCondLst>
                                        </p:cTn>
                                        <p:tgtEl>
                                          <p:spTgt spid="18491"/>
                                        </p:tgtEl>
                                        <p:attrNameLst>
                                          <p:attrName>style.visibility</p:attrName>
                                        </p:attrNameLst>
                                      </p:cBhvr>
                                      <p:to>
                                        <p:strVal val="visible"/>
                                      </p:to>
                                    </p:set>
                                    <p:animEffect transition="in" filter="fade">
                                      <p:cBhvr>
                                        <p:cTn id="13" dur="500"/>
                                        <p:tgtEl>
                                          <p:spTgt spid="1849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8492"/>
                                        </p:tgtEl>
                                        <p:attrNameLst>
                                          <p:attrName>style.visibility</p:attrName>
                                        </p:attrNameLst>
                                      </p:cBhvr>
                                      <p:to>
                                        <p:strVal val="visible"/>
                                      </p:to>
                                    </p:set>
                                    <p:animEffect transition="in" filter="fade">
                                      <p:cBhvr>
                                        <p:cTn id="22" dur="500"/>
                                        <p:tgtEl>
                                          <p:spTgt spid="18492"/>
                                        </p:tgtEl>
                                      </p:cBhvr>
                                    </p:animEffect>
                                  </p:childTnLst>
                                </p:cTn>
                              </p:par>
                              <p:par>
                                <p:cTn id="23" presetID="10" presetClass="entr" presetSubtype="0" fill="hold" nodeType="withEffect">
                                  <p:stCondLst>
                                    <p:cond delay="0"/>
                                  </p:stCondLst>
                                  <p:childTnLst>
                                    <p:set>
                                      <p:cBhvr>
                                        <p:cTn id="24" dur="1" fill="hold">
                                          <p:stCondLst>
                                            <p:cond delay="0"/>
                                          </p:stCondLst>
                                        </p:cTn>
                                        <p:tgtEl>
                                          <p:spTgt spid="18493"/>
                                        </p:tgtEl>
                                        <p:attrNameLst>
                                          <p:attrName>style.visibility</p:attrName>
                                        </p:attrNameLst>
                                      </p:cBhvr>
                                      <p:to>
                                        <p:strVal val="visible"/>
                                      </p:to>
                                    </p:set>
                                    <p:animEffect transition="in" filter="fade">
                                      <p:cBhvr>
                                        <p:cTn id="25" dur="500"/>
                                        <p:tgtEl>
                                          <p:spTgt spid="18493"/>
                                        </p:tgtEl>
                                      </p:cBhvr>
                                    </p:animEffect>
                                  </p:childTnLst>
                                </p:cTn>
                              </p:par>
                              <p:par>
                                <p:cTn id="26" presetID="10" presetClass="entr" presetSubtype="0" fill="hold" nodeType="withEffect">
                                  <p:stCondLst>
                                    <p:cond delay="0"/>
                                  </p:stCondLst>
                                  <p:childTnLst>
                                    <p:set>
                                      <p:cBhvr>
                                        <p:cTn id="27" dur="1" fill="hold">
                                          <p:stCondLst>
                                            <p:cond delay="0"/>
                                          </p:stCondLst>
                                        </p:cTn>
                                        <p:tgtEl>
                                          <p:spTgt spid="18494"/>
                                        </p:tgtEl>
                                        <p:attrNameLst>
                                          <p:attrName>style.visibility</p:attrName>
                                        </p:attrNameLst>
                                      </p:cBhvr>
                                      <p:to>
                                        <p:strVal val="visible"/>
                                      </p:to>
                                    </p:set>
                                    <p:animEffect transition="in" filter="fade">
                                      <p:cBhvr>
                                        <p:cTn id="28" dur="500"/>
                                        <p:tgtEl>
                                          <p:spTgt spid="18494"/>
                                        </p:tgtEl>
                                      </p:cBhvr>
                                    </p:animEffect>
                                  </p:childTnLst>
                                </p:cTn>
                              </p:par>
                              <p:par>
                                <p:cTn id="29" presetID="10" presetClass="entr" presetSubtype="0" fill="hold" nodeType="withEffect">
                                  <p:stCondLst>
                                    <p:cond delay="0"/>
                                  </p:stCondLst>
                                  <p:childTnLst>
                                    <p:set>
                                      <p:cBhvr>
                                        <p:cTn id="30" dur="1" fill="hold">
                                          <p:stCondLst>
                                            <p:cond delay="0"/>
                                          </p:stCondLst>
                                        </p:cTn>
                                        <p:tgtEl>
                                          <p:spTgt spid="18495"/>
                                        </p:tgtEl>
                                        <p:attrNameLst>
                                          <p:attrName>style.visibility</p:attrName>
                                        </p:attrNameLst>
                                      </p:cBhvr>
                                      <p:to>
                                        <p:strVal val="visible"/>
                                      </p:to>
                                    </p:set>
                                    <p:animEffect transition="in" filter="fade">
                                      <p:cBhvr>
                                        <p:cTn id="31" dur="500"/>
                                        <p:tgtEl>
                                          <p:spTgt spid="18495"/>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513"/>
                                        </p:tgtEl>
                                        <p:attrNameLst>
                                          <p:attrName>style.visibility</p:attrName>
                                        </p:attrNameLst>
                                      </p:cBhvr>
                                      <p:to>
                                        <p:strVal val="visible"/>
                                      </p:to>
                                    </p:set>
                                    <p:animEffect transition="in" filter="fade">
                                      <p:cBhvr>
                                        <p:cTn id="43" dur="500"/>
                                        <p:tgtEl>
                                          <p:spTgt spid="185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435"/>
                                        </p:tgtEl>
                                        <p:attrNameLst>
                                          <p:attrName>style.visibility</p:attrName>
                                        </p:attrNameLst>
                                      </p:cBhvr>
                                      <p:to>
                                        <p:strVal val="visible"/>
                                      </p:to>
                                    </p:set>
                                    <p:animEffect transition="in" filter="fade">
                                      <p:cBhvr>
                                        <p:cTn id="46" dur="500"/>
                                        <p:tgtEl>
                                          <p:spTgt spid="18435"/>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nodeType="withEffect">
                                  <p:stCondLst>
                                    <p:cond delay="0"/>
                                  </p:stCondLst>
                                  <p:childTnLst>
                                    <p:set>
                                      <p:cBhvr>
                                        <p:cTn id="51" dur="1" fill="hold">
                                          <p:stCondLst>
                                            <p:cond delay="0"/>
                                          </p:stCondLst>
                                        </p:cTn>
                                        <p:tgtEl>
                                          <p:spTgt spid="18496"/>
                                        </p:tgtEl>
                                        <p:attrNameLst>
                                          <p:attrName>style.visibility</p:attrName>
                                        </p:attrNameLst>
                                      </p:cBhvr>
                                      <p:to>
                                        <p:strVal val="visible"/>
                                      </p:to>
                                    </p:set>
                                    <p:animEffect transition="in" filter="fade">
                                      <p:cBhvr>
                                        <p:cTn id="52" dur="500"/>
                                        <p:tgtEl>
                                          <p:spTgt spid="18496"/>
                                        </p:tgtEl>
                                      </p:cBhvr>
                                    </p:animEffect>
                                  </p:childTnLst>
                                </p:cTn>
                              </p:par>
                              <p:par>
                                <p:cTn id="53" presetID="10" presetClass="entr" presetSubtype="0" fill="hold" nodeType="withEffect">
                                  <p:stCondLst>
                                    <p:cond delay="0"/>
                                  </p:stCondLst>
                                  <p:childTnLst>
                                    <p:set>
                                      <p:cBhvr>
                                        <p:cTn id="54" dur="1" fill="hold">
                                          <p:stCondLst>
                                            <p:cond delay="0"/>
                                          </p:stCondLst>
                                        </p:cTn>
                                        <p:tgtEl>
                                          <p:spTgt spid="18497"/>
                                        </p:tgtEl>
                                        <p:attrNameLst>
                                          <p:attrName>style.visibility</p:attrName>
                                        </p:attrNameLst>
                                      </p:cBhvr>
                                      <p:to>
                                        <p:strVal val="visible"/>
                                      </p:to>
                                    </p:set>
                                    <p:animEffect transition="in" filter="fade">
                                      <p:cBhvr>
                                        <p:cTn id="55" dur="500"/>
                                        <p:tgtEl>
                                          <p:spTgt spid="18497"/>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nodeType="withEffect">
                                  <p:stCondLst>
                                    <p:cond delay="0"/>
                                  </p:stCondLst>
                                  <p:childTnLst>
                                    <p:set>
                                      <p:cBhvr>
                                        <p:cTn id="66" dur="1" fill="hold">
                                          <p:stCondLst>
                                            <p:cond delay="0"/>
                                          </p:stCondLst>
                                        </p:cTn>
                                        <p:tgtEl>
                                          <p:spTgt spid="18499"/>
                                        </p:tgtEl>
                                        <p:attrNameLst>
                                          <p:attrName>style.visibility</p:attrName>
                                        </p:attrNameLst>
                                      </p:cBhvr>
                                      <p:to>
                                        <p:strVal val="visible"/>
                                      </p:to>
                                    </p:set>
                                    <p:animEffect transition="in" filter="fade">
                                      <p:cBhvr>
                                        <p:cTn id="67" dur="500"/>
                                        <p:tgtEl>
                                          <p:spTgt spid="18499"/>
                                        </p:tgtEl>
                                      </p:cBhvr>
                                    </p:animEffect>
                                  </p:childTnLst>
                                </p:cTn>
                              </p:par>
                              <p:par>
                                <p:cTn id="68" presetID="10" presetClass="entr" presetSubtype="0" fill="hold" nodeType="withEffect">
                                  <p:stCondLst>
                                    <p:cond delay="0"/>
                                  </p:stCondLst>
                                  <p:childTnLst>
                                    <p:set>
                                      <p:cBhvr>
                                        <p:cTn id="69" dur="1" fill="hold">
                                          <p:stCondLst>
                                            <p:cond delay="0"/>
                                          </p:stCondLst>
                                        </p:cTn>
                                        <p:tgtEl>
                                          <p:spTgt spid="18501"/>
                                        </p:tgtEl>
                                        <p:attrNameLst>
                                          <p:attrName>style.visibility</p:attrName>
                                        </p:attrNameLst>
                                      </p:cBhvr>
                                      <p:to>
                                        <p:strVal val="visible"/>
                                      </p:to>
                                    </p:set>
                                    <p:animEffect transition="in" filter="fade">
                                      <p:cBhvr>
                                        <p:cTn id="70" dur="500"/>
                                        <p:tgtEl>
                                          <p:spTgt spid="18501"/>
                                        </p:tgtEl>
                                      </p:cBhvr>
                                    </p:animEffect>
                                  </p:childTnLst>
                                </p:cTn>
                              </p:par>
                              <p:par>
                                <p:cTn id="71" presetID="10" presetClass="entr" presetSubtype="0" fill="hold" nodeType="withEffect">
                                  <p:stCondLst>
                                    <p:cond delay="0"/>
                                  </p:stCondLst>
                                  <p:childTnLst>
                                    <p:set>
                                      <p:cBhvr>
                                        <p:cTn id="72" dur="1" fill="hold">
                                          <p:stCondLst>
                                            <p:cond delay="0"/>
                                          </p:stCondLst>
                                        </p:cTn>
                                        <p:tgtEl>
                                          <p:spTgt spid="18500"/>
                                        </p:tgtEl>
                                        <p:attrNameLst>
                                          <p:attrName>style.visibility</p:attrName>
                                        </p:attrNameLst>
                                      </p:cBhvr>
                                      <p:to>
                                        <p:strVal val="visible"/>
                                      </p:to>
                                    </p:set>
                                    <p:animEffect transition="in" filter="fade">
                                      <p:cBhvr>
                                        <p:cTn id="73" dur="500"/>
                                        <p:tgtEl>
                                          <p:spTgt spid="18500"/>
                                        </p:tgtEl>
                                      </p:cBhvr>
                                    </p:animEffect>
                                  </p:childTnLst>
                                </p:cTn>
                              </p:par>
                              <p:par>
                                <p:cTn id="74" presetID="10" presetClass="entr" presetSubtype="0" fill="hold" nodeType="withEffect">
                                  <p:stCondLst>
                                    <p:cond delay="0"/>
                                  </p:stCondLst>
                                  <p:childTnLst>
                                    <p:set>
                                      <p:cBhvr>
                                        <p:cTn id="75" dur="1" fill="hold">
                                          <p:stCondLst>
                                            <p:cond delay="0"/>
                                          </p:stCondLst>
                                        </p:cTn>
                                        <p:tgtEl>
                                          <p:spTgt spid="18502"/>
                                        </p:tgtEl>
                                        <p:attrNameLst>
                                          <p:attrName>style.visibility</p:attrName>
                                        </p:attrNameLst>
                                      </p:cBhvr>
                                      <p:to>
                                        <p:strVal val="visible"/>
                                      </p:to>
                                    </p:set>
                                    <p:animEffect transition="in" filter="fade">
                                      <p:cBhvr>
                                        <p:cTn id="76" dur="500"/>
                                        <p:tgtEl>
                                          <p:spTgt spid="18502"/>
                                        </p:tgtEl>
                                      </p:cBhvr>
                                    </p:animEffect>
                                  </p:childTnLst>
                                </p:cTn>
                              </p:par>
                              <p:par>
                                <p:cTn id="77" presetID="10"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par>
                                <p:cTn id="83" presetID="10"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par>
                                <p:cTn id="86" presetID="10"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nodeType="withEffect">
                                  <p:stCondLst>
                                    <p:cond delay="0"/>
                                  </p:stCondLst>
                                  <p:childTnLst>
                                    <p:set>
                                      <p:cBhvr>
                                        <p:cTn id="90" dur="1" fill="hold">
                                          <p:stCondLst>
                                            <p:cond delay="0"/>
                                          </p:stCondLst>
                                        </p:cTn>
                                        <p:tgtEl>
                                          <p:spTgt spid="18503"/>
                                        </p:tgtEl>
                                        <p:attrNameLst>
                                          <p:attrName>style.visibility</p:attrName>
                                        </p:attrNameLst>
                                      </p:cBhvr>
                                      <p:to>
                                        <p:strVal val="visible"/>
                                      </p:to>
                                    </p:set>
                                    <p:animEffect transition="in" filter="fade">
                                      <p:cBhvr>
                                        <p:cTn id="91" dur="500"/>
                                        <p:tgtEl>
                                          <p:spTgt spid="18503"/>
                                        </p:tgtEl>
                                      </p:cBhvr>
                                    </p:animEffect>
                                  </p:childTnLst>
                                </p:cTn>
                              </p:par>
                              <p:par>
                                <p:cTn id="92" presetID="10" presetClass="entr" presetSubtype="0" fill="hold" nodeType="withEffect">
                                  <p:stCondLst>
                                    <p:cond delay="0"/>
                                  </p:stCondLst>
                                  <p:childTnLst>
                                    <p:set>
                                      <p:cBhvr>
                                        <p:cTn id="93" dur="1" fill="hold">
                                          <p:stCondLst>
                                            <p:cond delay="0"/>
                                          </p:stCondLst>
                                        </p:cTn>
                                        <p:tgtEl>
                                          <p:spTgt spid="18504"/>
                                        </p:tgtEl>
                                        <p:attrNameLst>
                                          <p:attrName>style.visibility</p:attrName>
                                        </p:attrNameLst>
                                      </p:cBhvr>
                                      <p:to>
                                        <p:strVal val="visible"/>
                                      </p:to>
                                    </p:set>
                                    <p:animEffect transition="in" filter="fade">
                                      <p:cBhvr>
                                        <p:cTn id="94" dur="500"/>
                                        <p:tgtEl>
                                          <p:spTgt spid="18504"/>
                                        </p:tgtEl>
                                      </p:cBhvr>
                                    </p:animEffect>
                                  </p:childTnLst>
                                </p:cTn>
                              </p:par>
                              <p:par>
                                <p:cTn id="95" presetID="10" presetClass="entr" presetSubtype="0" fill="hold" nodeType="withEffect">
                                  <p:stCondLst>
                                    <p:cond delay="0"/>
                                  </p:stCondLst>
                                  <p:childTnLst>
                                    <p:set>
                                      <p:cBhvr>
                                        <p:cTn id="96" dur="1" fill="hold">
                                          <p:stCondLst>
                                            <p:cond delay="0"/>
                                          </p:stCondLst>
                                        </p:cTn>
                                        <p:tgtEl>
                                          <p:spTgt spid="18505"/>
                                        </p:tgtEl>
                                        <p:attrNameLst>
                                          <p:attrName>style.visibility</p:attrName>
                                        </p:attrNameLst>
                                      </p:cBhvr>
                                      <p:to>
                                        <p:strVal val="visible"/>
                                      </p:to>
                                    </p:set>
                                    <p:animEffect transition="in" filter="fade">
                                      <p:cBhvr>
                                        <p:cTn id="97" dur="500"/>
                                        <p:tgtEl>
                                          <p:spTgt spid="18505"/>
                                        </p:tgtEl>
                                      </p:cBhvr>
                                    </p:animEffect>
                                  </p:childTnLst>
                                </p:cTn>
                              </p:par>
                              <p:par>
                                <p:cTn id="98" presetID="10" presetClass="entr" presetSubtype="0" fill="hold" nodeType="withEffect">
                                  <p:stCondLst>
                                    <p:cond delay="0"/>
                                  </p:stCondLst>
                                  <p:childTnLst>
                                    <p:set>
                                      <p:cBhvr>
                                        <p:cTn id="99" dur="1" fill="hold">
                                          <p:stCondLst>
                                            <p:cond delay="0"/>
                                          </p:stCondLst>
                                        </p:cTn>
                                        <p:tgtEl>
                                          <p:spTgt spid="18506"/>
                                        </p:tgtEl>
                                        <p:attrNameLst>
                                          <p:attrName>style.visibility</p:attrName>
                                        </p:attrNameLst>
                                      </p:cBhvr>
                                      <p:to>
                                        <p:strVal val="visible"/>
                                      </p:to>
                                    </p:set>
                                    <p:animEffect transition="in" filter="fade">
                                      <p:cBhvr>
                                        <p:cTn id="100" dur="500"/>
                                        <p:tgtEl>
                                          <p:spTgt spid="18506"/>
                                        </p:tgtEl>
                                      </p:cBhvr>
                                    </p:animEffect>
                                  </p:childTnLst>
                                </p:cTn>
                              </p:par>
                              <p:par>
                                <p:cTn id="101" presetID="10" presetClass="entr" presetSubtype="0" fill="hold" nodeType="withEffect">
                                  <p:stCondLst>
                                    <p:cond delay="0"/>
                                  </p:stCondLst>
                                  <p:childTnLst>
                                    <p:set>
                                      <p:cBhvr>
                                        <p:cTn id="102" dur="1" fill="hold">
                                          <p:stCondLst>
                                            <p:cond delay="0"/>
                                          </p:stCondLst>
                                        </p:cTn>
                                        <p:tgtEl>
                                          <p:spTgt spid="18507"/>
                                        </p:tgtEl>
                                        <p:attrNameLst>
                                          <p:attrName>style.visibility</p:attrName>
                                        </p:attrNameLst>
                                      </p:cBhvr>
                                      <p:to>
                                        <p:strVal val="visible"/>
                                      </p:to>
                                    </p:set>
                                    <p:animEffect transition="in" filter="fade">
                                      <p:cBhvr>
                                        <p:cTn id="103" dur="500"/>
                                        <p:tgtEl>
                                          <p:spTgt spid="18507"/>
                                        </p:tgtEl>
                                      </p:cBhvr>
                                    </p:animEffect>
                                  </p:childTnLst>
                                </p:cTn>
                              </p:par>
                              <p:par>
                                <p:cTn id="104" presetID="10" presetClass="entr" presetSubtype="0" fill="hold" nodeType="withEffect">
                                  <p:stCondLst>
                                    <p:cond delay="0"/>
                                  </p:stCondLst>
                                  <p:childTnLst>
                                    <p:set>
                                      <p:cBhvr>
                                        <p:cTn id="105" dur="1" fill="hold">
                                          <p:stCondLst>
                                            <p:cond delay="0"/>
                                          </p:stCondLst>
                                        </p:cTn>
                                        <p:tgtEl>
                                          <p:spTgt spid="18508"/>
                                        </p:tgtEl>
                                        <p:attrNameLst>
                                          <p:attrName>style.visibility</p:attrName>
                                        </p:attrNameLst>
                                      </p:cBhvr>
                                      <p:to>
                                        <p:strVal val="visible"/>
                                      </p:to>
                                    </p:set>
                                    <p:animEffect transition="in" filter="fade">
                                      <p:cBhvr>
                                        <p:cTn id="106" dur="500"/>
                                        <p:tgtEl>
                                          <p:spTgt spid="18508"/>
                                        </p:tgtEl>
                                      </p:cBhvr>
                                    </p:animEffect>
                                  </p:childTnLst>
                                </p:cTn>
                              </p:par>
                              <p:par>
                                <p:cTn id="107" presetID="10" presetClass="entr" presetSubtype="0" fill="hold"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par>
                                <p:cTn id="113" presetID="10" presetClass="entr" presetSubtype="0" fill="hold" nodeType="with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par>
                                <p:cTn id="116" presetID="10" presetClass="entr" presetSubtype="0" fill="hold" nodeType="withEffect">
                                  <p:stCondLst>
                                    <p:cond delay="0"/>
                                  </p:stCondLst>
                                  <p:childTnLst>
                                    <p:set>
                                      <p:cBhvr>
                                        <p:cTn id="117" dur="1" fill="hold">
                                          <p:stCondLst>
                                            <p:cond delay="0"/>
                                          </p:stCondLst>
                                        </p:cTn>
                                        <p:tgtEl>
                                          <p:spTgt spid="18484"/>
                                        </p:tgtEl>
                                        <p:attrNameLst>
                                          <p:attrName>style.visibility</p:attrName>
                                        </p:attrNameLst>
                                      </p:cBhvr>
                                      <p:to>
                                        <p:strVal val="visible"/>
                                      </p:to>
                                    </p:set>
                                    <p:animEffect transition="in" filter="fade">
                                      <p:cBhvr>
                                        <p:cTn id="118" dur="500"/>
                                        <p:tgtEl>
                                          <p:spTgt spid="18484"/>
                                        </p:tgtEl>
                                      </p:cBhvr>
                                    </p:animEffect>
                                  </p:childTnLst>
                                </p:cTn>
                              </p:par>
                              <p:par>
                                <p:cTn id="119" presetID="10" presetClass="entr" presetSubtype="0" fill="hold" nodeType="withEffect">
                                  <p:stCondLst>
                                    <p:cond delay="0"/>
                                  </p:stCondLst>
                                  <p:childTnLst>
                                    <p:set>
                                      <p:cBhvr>
                                        <p:cTn id="120" dur="1" fill="hold">
                                          <p:stCondLst>
                                            <p:cond delay="0"/>
                                          </p:stCondLst>
                                        </p:cTn>
                                        <p:tgtEl>
                                          <p:spTgt spid="18486"/>
                                        </p:tgtEl>
                                        <p:attrNameLst>
                                          <p:attrName>style.visibility</p:attrName>
                                        </p:attrNameLst>
                                      </p:cBhvr>
                                      <p:to>
                                        <p:strVal val="visible"/>
                                      </p:to>
                                    </p:set>
                                    <p:animEffect transition="in" filter="fade">
                                      <p:cBhvr>
                                        <p:cTn id="121" dur="500"/>
                                        <p:tgtEl>
                                          <p:spTgt spid="18486"/>
                                        </p:tgtEl>
                                      </p:cBhvr>
                                    </p:animEffect>
                                  </p:childTnLst>
                                </p:cTn>
                              </p:par>
                              <p:par>
                                <p:cTn id="122" presetID="10" presetClass="entr" presetSubtype="0" fill="hold" nodeType="withEffect">
                                  <p:stCondLst>
                                    <p:cond delay="0"/>
                                  </p:stCondLst>
                                  <p:childTnLst>
                                    <p:set>
                                      <p:cBhvr>
                                        <p:cTn id="123" dur="1" fill="hold">
                                          <p:stCondLst>
                                            <p:cond delay="0"/>
                                          </p:stCondLst>
                                        </p:cTn>
                                        <p:tgtEl>
                                          <p:spTgt spid="18511"/>
                                        </p:tgtEl>
                                        <p:attrNameLst>
                                          <p:attrName>style.visibility</p:attrName>
                                        </p:attrNameLst>
                                      </p:cBhvr>
                                      <p:to>
                                        <p:strVal val="visible"/>
                                      </p:to>
                                    </p:set>
                                    <p:animEffect transition="in" filter="fade">
                                      <p:cBhvr>
                                        <p:cTn id="124" dur="500"/>
                                        <p:tgtEl>
                                          <p:spTgt spid="18511"/>
                                        </p:tgtEl>
                                      </p:cBhvr>
                                    </p:animEffect>
                                  </p:childTnLst>
                                </p:cTn>
                              </p:par>
                              <p:par>
                                <p:cTn id="125" presetID="10" presetClass="entr" presetSubtype="0" fill="hold" nodeType="withEffect">
                                  <p:stCondLst>
                                    <p:cond delay="0"/>
                                  </p:stCondLst>
                                  <p:childTnLst>
                                    <p:set>
                                      <p:cBhvr>
                                        <p:cTn id="126" dur="1" fill="hold">
                                          <p:stCondLst>
                                            <p:cond delay="0"/>
                                          </p:stCondLst>
                                        </p:cTn>
                                        <p:tgtEl>
                                          <p:spTgt spid="18512"/>
                                        </p:tgtEl>
                                        <p:attrNameLst>
                                          <p:attrName>style.visibility</p:attrName>
                                        </p:attrNameLst>
                                      </p:cBhvr>
                                      <p:to>
                                        <p:strVal val="visible"/>
                                      </p:to>
                                    </p:set>
                                    <p:animEffect transition="in" filter="fade">
                                      <p:cBhvr>
                                        <p:cTn id="127" dur="500"/>
                                        <p:tgtEl>
                                          <p:spTgt spid="18512"/>
                                        </p:tgtEl>
                                      </p:cBhvr>
                                    </p:animEffect>
                                  </p:childTnLst>
                                </p:cTn>
                              </p:par>
                              <p:par>
                                <p:cTn id="128" presetID="10" presetClass="entr" presetSubtype="0" fill="hold" nodeType="withEffect">
                                  <p:stCondLst>
                                    <p:cond delay="0"/>
                                  </p:stCondLst>
                                  <p:childTnLst>
                                    <p:set>
                                      <p:cBhvr>
                                        <p:cTn id="129" dur="1" fill="hold">
                                          <p:stCondLst>
                                            <p:cond delay="0"/>
                                          </p:stCondLst>
                                        </p:cTn>
                                        <p:tgtEl>
                                          <p:spTgt spid="18509"/>
                                        </p:tgtEl>
                                        <p:attrNameLst>
                                          <p:attrName>style.visibility</p:attrName>
                                        </p:attrNameLst>
                                      </p:cBhvr>
                                      <p:to>
                                        <p:strVal val="visible"/>
                                      </p:to>
                                    </p:set>
                                    <p:animEffect transition="in" filter="fade">
                                      <p:cBhvr>
                                        <p:cTn id="130" dur="500"/>
                                        <p:tgtEl>
                                          <p:spTgt spid="1850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515"/>
                                        </p:tgtEl>
                                        <p:attrNameLst>
                                          <p:attrName>style.visibility</p:attrName>
                                        </p:attrNameLst>
                                      </p:cBhvr>
                                      <p:to>
                                        <p:strVal val="visible"/>
                                      </p:to>
                                    </p:set>
                                    <p:animEffect transition="in" filter="fade">
                                      <p:cBhvr>
                                        <p:cTn id="133" dur="500"/>
                                        <p:tgtEl>
                                          <p:spTgt spid="18515"/>
                                        </p:tgtEl>
                                      </p:cBhvr>
                                    </p:animEffect>
                                  </p:childTnLst>
                                </p:cTn>
                              </p:par>
                              <p:par>
                                <p:cTn id="134" presetID="10" presetClass="entr" presetSubtype="0" fill="hold" nodeType="withEffect">
                                  <p:stCondLst>
                                    <p:cond delay="0"/>
                                  </p:stCondLst>
                                  <p:childTnLst>
                                    <p:set>
                                      <p:cBhvr>
                                        <p:cTn id="135" dur="1" fill="hold">
                                          <p:stCondLst>
                                            <p:cond delay="0"/>
                                          </p:stCondLst>
                                        </p:cTn>
                                        <p:tgtEl>
                                          <p:spTgt spid="18498"/>
                                        </p:tgtEl>
                                        <p:attrNameLst>
                                          <p:attrName>style.visibility</p:attrName>
                                        </p:attrNameLst>
                                      </p:cBhvr>
                                      <p:to>
                                        <p:strVal val="visible"/>
                                      </p:to>
                                    </p:set>
                                    <p:animEffect transition="in" filter="fade">
                                      <p:cBhvr>
                                        <p:cTn id="136" dur="500"/>
                                        <p:tgtEl>
                                          <p:spTgt spid="1849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8485"/>
                                        </p:tgtEl>
                                        <p:attrNameLst>
                                          <p:attrName>style.visibility</p:attrName>
                                        </p:attrNameLst>
                                      </p:cBhvr>
                                      <p:to>
                                        <p:strVal val="visible"/>
                                      </p:to>
                                    </p:set>
                                    <p:animEffect transition="in" filter="fade">
                                      <p:cBhvr>
                                        <p:cTn id="139" dur="500"/>
                                        <p:tgtEl>
                                          <p:spTgt spid="1848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8487"/>
                                        </p:tgtEl>
                                        <p:attrNameLst>
                                          <p:attrName>style.visibility</p:attrName>
                                        </p:attrNameLst>
                                      </p:cBhvr>
                                      <p:to>
                                        <p:strVal val="visible"/>
                                      </p:to>
                                    </p:set>
                                    <p:animEffect transition="in" filter="fade">
                                      <p:cBhvr>
                                        <p:cTn id="142" dur="500"/>
                                        <p:tgtEl>
                                          <p:spTgt spid="1848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8510"/>
                                        </p:tgtEl>
                                        <p:attrNameLst>
                                          <p:attrName>style.visibility</p:attrName>
                                        </p:attrNameLst>
                                      </p:cBhvr>
                                      <p:to>
                                        <p:strVal val="visible"/>
                                      </p:to>
                                    </p:set>
                                    <p:animEffect transition="in" filter="fade">
                                      <p:cBhvr>
                                        <p:cTn id="145" dur="500"/>
                                        <p:tgtEl>
                                          <p:spTgt spid="1851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8524"/>
                                        </p:tgtEl>
                                        <p:attrNameLst>
                                          <p:attrName>style.visibility</p:attrName>
                                        </p:attrNameLst>
                                      </p:cBhvr>
                                      <p:to>
                                        <p:strVal val="visible"/>
                                      </p:to>
                                    </p:set>
                                    <p:animEffect transition="in" filter="fade">
                                      <p:cBhvr>
                                        <p:cTn id="150" dur="500"/>
                                        <p:tgtEl>
                                          <p:spTgt spid="18524"/>
                                        </p:tgtEl>
                                      </p:cBhvr>
                                    </p:animEffect>
                                  </p:childTnLst>
                                </p:cTn>
                              </p:par>
                              <p:par>
                                <p:cTn id="151" presetID="10" presetClass="entr" presetSubtype="0" fill="hold" nodeType="withEffect">
                                  <p:stCondLst>
                                    <p:cond delay="0"/>
                                  </p:stCondLst>
                                  <p:childTnLst>
                                    <p:set>
                                      <p:cBhvr>
                                        <p:cTn id="152" dur="1" fill="hold">
                                          <p:stCondLst>
                                            <p:cond delay="0"/>
                                          </p:stCondLst>
                                        </p:cTn>
                                        <p:tgtEl>
                                          <p:spTgt spid="18523"/>
                                        </p:tgtEl>
                                        <p:attrNameLst>
                                          <p:attrName>style.visibility</p:attrName>
                                        </p:attrNameLst>
                                      </p:cBhvr>
                                      <p:to>
                                        <p:strVal val="visible"/>
                                      </p:to>
                                    </p:set>
                                    <p:animEffect transition="in" filter="fade">
                                      <p:cBhvr>
                                        <p:cTn id="153" dur="500"/>
                                        <p:tgtEl>
                                          <p:spTgt spid="18523"/>
                                        </p:tgtEl>
                                      </p:cBhvr>
                                    </p:animEffect>
                                  </p:childTnLst>
                                </p:cTn>
                              </p:par>
                              <p:par>
                                <p:cTn id="154" presetID="10" presetClass="entr" presetSubtype="0" fill="hold" nodeType="withEffect">
                                  <p:stCondLst>
                                    <p:cond delay="0"/>
                                  </p:stCondLst>
                                  <p:childTnLst>
                                    <p:set>
                                      <p:cBhvr>
                                        <p:cTn id="155" dur="1" fill="hold">
                                          <p:stCondLst>
                                            <p:cond delay="0"/>
                                          </p:stCondLst>
                                        </p:cTn>
                                        <p:tgtEl>
                                          <p:spTgt spid="18525"/>
                                        </p:tgtEl>
                                        <p:attrNameLst>
                                          <p:attrName>style.visibility</p:attrName>
                                        </p:attrNameLst>
                                      </p:cBhvr>
                                      <p:to>
                                        <p:strVal val="visible"/>
                                      </p:to>
                                    </p:set>
                                    <p:animEffect transition="in" filter="fade">
                                      <p:cBhvr>
                                        <p:cTn id="156" dur="500"/>
                                        <p:tgtEl>
                                          <p:spTgt spid="18525"/>
                                        </p:tgtEl>
                                      </p:cBhvr>
                                    </p:animEffect>
                                  </p:childTnLst>
                                </p:cTn>
                              </p:par>
                              <p:par>
                                <p:cTn id="157" presetID="10" presetClass="entr" presetSubtype="0" fill="hold" nodeType="withEffect">
                                  <p:stCondLst>
                                    <p:cond delay="0"/>
                                  </p:stCondLst>
                                  <p:childTnLst>
                                    <p:set>
                                      <p:cBhvr>
                                        <p:cTn id="158" dur="1" fill="hold">
                                          <p:stCondLst>
                                            <p:cond delay="0"/>
                                          </p:stCondLst>
                                        </p:cTn>
                                        <p:tgtEl>
                                          <p:spTgt spid="18526"/>
                                        </p:tgtEl>
                                        <p:attrNameLst>
                                          <p:attrName>style.visibility</p:attrName>
                                        </p:attrNameLst>
                                      </p:cBhvr>
                                      <p:to>
                                        <p:strVal val="visible"/>
                                      </p:to>
                                    </p:set>
                                    <p:animEffect transition="in" filter="fade">
                                      <p:cBhvr>
                                        <p:cTn id="159" dur="500"/>
                                        <p:tgtEl>
                                          <p:spTgt spid="18526"/>
                                        </p:tgtEl>
                                      </p:cBhvr>
                                    </p:animEffect>
                                  </p:childTnLst>
                                </p:cTn>
                              </p:par>
                              <p:par>
                                <p:cTn id="160" presetID="10" presetClass="entr" presetSubtype="0" fill="hold" nodeType="withEffect">
                                  <p:stCondLst>
                                    <p:cond delay="0"/>
                                  </p:stCondLst>
                                  <p:childTnLst>
                                    <p:set>
                                      <p:cBhvr>
                                        <p:cTn id="161" dur="1" fill="hold">
                                          <p:stCondLst>
                                            <p:cond delay="0"/>
                                          </p:stCondLst>
                                        </p:cTn>
                                        <p:tgtEl>
                                          <p:spTgt spid="18527"/>
                                        </p:tgtEl>
                                        <p:attrNameLst>
                                          <p:attrName>style.visibility</p:attrName>
                                        </p:attrNameLst>
                                      </p:cBhvr>
                                      <p:to>
                                        <p:strVal val="visible"/>
                                      </p:to>
                                    </p:set>
                                    <p:animEffect transition="in" filter="fade">
                                      <p:cBhvr>
                                        <p:cTn id="162" dur="500"/>
                                        <p:tgtEl>
                                          <p:spTgt spid="18527"/>
                                        </p:tgtEl>
                                      </p:cBhvr>
                                    </p:animEffect>
                                  </p:childTnLst>
                                </p:cTn>
                              </p:par>
                              <p:par>
                                <p:cTn id="163" presetID="10" presetClass="entr" presetSubtype="0" fill="hold" nodeType="withEffect">
                                  <p:stCondLst>
                                    <p:cond delay="0"/>
                                  </p:stCondLst>
                                  <p:childTnLst>
                                    <p:set>
                                      <p:cBhvr>
                                        <p:cTn id="164" dur="1" fill="hold">
                                          <p:stCondLst>
                                            <p:cond delay="0"/>
                                          </p:stCondLst>
                                        </p:cTn>
                                        <p:tgtEl>
                                          <p:spTgt spid="18528"/>
                                        </p:tgtEl>
                                        <p:attrNameLst>
                                          <p:attrName>style.visibility</p:attrName>
                                        </p:attrNameLst>
                                      </p:cBhvr>
                                      <p:to>
                                        <p:strVal val="visible"/>
                                      </p:to>
                                    </p:set>
                                    <p:animEffect transition="in" filter="fade">
                                      <p:cBhvr>
                                        <p:cTn id="165" dur="500"/>
                                        <p:tgtEl>
                                          <p:spTgt spid="1852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18524"/>
                                        </p:tgtEl>
                                      </p:cBhvr>
                                    </p:animEffect>
                                    <p:set>
                                      <p:cBhvr>
                                        <p:cTn id="170" dur="1" fill="hold">
                                          <p:stCondLst>
                                            <p:cond delay="499"/>
                                          </p:stCondLst>
                                        </p:cTn>
                                        <p:tgtEl>
                                          <p:spTgt spid="18524"/>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8523"/>
                                        </p:tgtEl>
                                      </p:cBhvr>
                                    </p:animEffect>
                                    <p:set>
                                      <p:cBhvr>
                                        <p:cTn id="173" dur="1" fill="hold">
                                          <p:stCondLst>
                                            <p:cond delay="499"/>
                                          </p:stCondLst>
                                        </p:cTn>
                                        <p:tgtEl>
                                          <p:spTgt spid="18523"/>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18525"/>
                                        </p:tgtEl>
                                      </p:cBhvr>
                                    </p:animEffect>
                                    <p:set>
                                      <p:cBhvr>
                                        <p:cTn id="176" dur="1" fill="hold">
                                          <p:stCondLst>
                                            <p:cond delay="499"/>
                                          </p:stCondLst>
                                        </p:cTn>
                                        <p:tgtEl>
                                          <p:spTgt spid="18525"/>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8526"/>
                                        </p:tgtEl>
                                      </p:cBhvr>
                                    </p:animEffect>
                                    <p:set>
                                      <p:cBhvr>
                                        <p:cTn id="179" dur="1" fill="hold">
                                          <p:stCondLst>
                                            <p:cond delay="499"/>
                                          </p:stCondLst>
                                        </p:cTn>
                                        <p:tgtEl>
                                          <p:spTgt spid="18526"/>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18527"/>
                                        </p:tgtEl>
                                      </p:cBhvr>
                                    </p:animEffect>
                                    <p:set>
                                      <p:cBhvr>
                                        <p:cTn id="182" dur="1" fill="hold">
                                          <p:stCondLst>
                                            <p:cond delay="499"/>
                                          </p:stCondLst>
                                        </p:cTn>
                                        <p:tgtEl>
                                          <p:spTgt spid="18527"/>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18528"/>
                                        </p:tgtEl>
                                      </p:cBhvr>
                                    </p:animEffect>
                                    <p:set>
                                      <p:cBhvr>
                                        <p:cTn id="185" dur="1" fill="hold">
                                          <p:stCondLst>
                                            <p:cond delay="499"/>
                                          </p:stCondLst>
                                        </p:cTn>
                                        <p:tgtEl>
                                          <p:spTgt spid="18528"/>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8495"/>
                                        </p:tgtEl>
                                        <p:attrNameLst>
                                          <p:attrName>style.visibility</p:attrName>
                                        </p:attrNameLst>
                                      </p:cBhvr>
                                      <p:to>
                                        <p:strVal val="hidden"/>
                                      </p:to>
                                    </p:set>
                                  </p:childTnLst>
                                </p:cTn>
                              </p:par>
                              <p:par>
                                <p:cTn id="188" presetID="10" presetClass="entr" presetSubtype="0" fill="hold" nodeType="withEffect">
                                  <p:stCondLst>
                                    <p:cond delay="0"/>
                                  </p:stCondLst>
                                  <p:childTnLst>
                                    <p:set>
                                      <p:cBhvr>
                                        <p:cTn id="189" dur="1" fill="hold">
                                          <p:stCondLst>
                                            <p:cond delay="0"/>
                                          </p:stCondLst>
                                        </p:cTn>
                                        <p:tgtEl>
                                          <p:spTgt spid="18516"/>
                                        </p:tgtEl>
                                        <p:attrNameLst>
                                          <p:attrName>style.visibility</p:attrName>
                                        </p:attrNameLst>
                                      </p:cBhvr>
                                      <p:to>
                                        <p:strVal val="visible"/>
                                      </p:to>
                                    </p:set>
                                    <p:animEffect transition="in" filter="fade">
                                      <p:cBhvr>
                                        <p:cTn id="190" dur="500"/>
                                        <p:tgtEl>
                                          <p:spTgt spid="18516"/>
                                        </p:tgtEl>
                                      </p:cBhvr>
                                    </p:animEffect>
                                  </p:childTnLst>
                                </p:cTn>
                              </p:par>
                              <p:par>
                                <p:cTn id="191" presetID="10" presetClass="exit" presetSubtype="0" fill="hold" nodeType="withEffect">
                                  <p:stCondLst>
                                    <p:cond delay="0"/>
                                  </p:stCondLst>
                                  <p:childTnLst>
                                    <p:animEffect transition="out" filter="fade">
                                      <p:cBhvr>
                                        <p:cTn id="192" dur="500"/>
                                        <p:tgtEl>
                                          <p:spTgt spid="18502"/>
                                        </p:tgtEl>
                                      </p:cBhvr>
                                    </p:animEffect>
                                    <p:set>
                                      <p:cBhvr>
                                        <p:cTn id="193" dur="1" fill="hold">
                                          <p:stCondLst>
                                            <p:cond delay="499"/>
                                          </p:stCondLst>
                                        </p:cTn>
                                        <p:tgtEl>
                                          <p:spTgt spid="18502"/>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8508"/>
                                        </p:tgtEl>
                                      </p:cBhvr>
                                    </p:animEffect>
                                    <p:set>
                                      <p:cBhvr>
                                        <p:cTn id="196" dur="1" fill="hold">
                                          <p:stCondLst>
                                            <p:cond delay="499"/>
                                          </p:stCondLst>
                                        </p:cTn>
                                        <p:tgtEl>
                                          <p:spTgt spid="18508"/>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8512"/>
                                        </p:tgtEl>
                                      </p:cBhvr>
                                    </p:animEffect>
                                    <p:set>
                                      <p:cBhvr>
                                        <p:cTn id="199" dur="1" fill="hold">
                                          <p:stCondLst>
                                            <p:cond delay="499"/>
                                          </p:stCondLst>
                                        </p:cTn>
                                        <p:tgtEl>
                                          <p:spTgt spid="18512"/>
                                        </p:tgtEl>
                                        <p:attrNameLst>
                                          <p:attrName>style.visibility</p:attrName>
                                        </p:attrNameLst>
                                      </p:cBhvr>
                                      <p:to>
                                        <p:strVal val="hidden"/>
                                      </p:to>
                                    </p:set>
                                  </p:childTnLst>
                                </p:cTn>
                              </p:par>
                              <p:par>
                                <p:cTn id="200" presetID="10" presetClass="entr" presetSubtype="0" fill="hold" nodeType="withEffect">
                                  <p:stCondLst>
                                    <p:cond delay="0"/>
                                  </p:stCondLst>
                                  <p:childTnLst>
                                    <p:set>
                                      <p:cBhvr>
                                        <p:cTn id="201" dur="1" fill="hold">
                                          <p:stCondLst>
                                            <p:cond delay="0"/>
                                          </p:stCondLst>
                                        </p:cTn>
                                        <p:tgtEl>
                                          <p:spTgt spid="18517"/>
                                        </p:tgtEl>
                                        <p:attrNameLst>
                                          <p:attrName>style.visibility</p:attrName>
                                        </p:attrNameLst>
                                      </p:cBhvr>
                                      <p:to>
                                        <p:strVal val="visible"/>
                                      </p:to>
                                    </p:set>
                                    <p:animEffect transition="in" filter="fade">
                                      <p:cBhvr>
                                        <p:cTn id="202" dur="500"/>
                                        <p:tgtEl>
                                          <p:spTgt spid="18517"/>
                                        </p:tgtEl>
                                      </p:cBhvr>
                                    </p:animEffect>
                                  </p:childTnLst>
                                </p:cTn>
                              </p:par>
                              <p:par>
                                <p:cTn id="203" presetID="10" presetClass="entr" presetSubtype="0" fill="hold" nodeType="withEffect">
                                  <p:stCondLst>
                                    <p:cond delay="0"/>
                                  </p:stCondLst>
                                  <p:childTnLst>
                                    <p:set>
                                      <p:cBhvr>
                                        <p:cTn id="204" dur="1" fill="hold">
                                          <p:stCondLst>
                                            <p:cond delay="0"/>
                                          </p:stCondLst>
                                        </p:cTn>
                                        <p:tgtEl>
                                          <p:spTgt spid="18518"/>
                                        </p:tgtEl>
                                        <p:attrNameLst>
                                          <p:attrName>style.visibility</p:attrName>
                                        </p:attrNameLst>
                                      </p:cBhvr>
                                      <p:to>
                                        <p:strVal val="visible"/>
                                      </p:to>
                                    </p:set>
                                    <p:animEffect transition="in" filter="fade">
                                      <p:cBhvr>
                                        <p:cTn id="205" dur="500"/>
                                        <p:tgtEl>
                                          <p:spTgt spid="18518"/>
                                        </p:tgtEl>
                                      </p:cBhvr>
                                    </p:animEffect>
                                  </p:childTnLst>
                                </p:cTn>
                              </p:par>
                              <p:par>
                                <p:cTn id="206" presetID="10" presetClass="entr" presetSubtype="0" fill="hold" nodeType="withEffect">
                                  <p:stCondLst>
                                    <p:cond delay="0"/>
                                  </p:stCondLst>
                                  <p:childTnLst>
                                    <p:set>
                                      <p:cBhvr>
                                        <p:cTn id="207" dur="1" fill="hold">
                                          <p:stCondLst>
                                            <p:cond delay="0"/>
                                          </p:stCondLst>
                                        </p:cTn>
                                        <p:tgtEl>
                                          <p:spTgt spid="18519"/>
                                        </p:tgtEl>
                                        <p:attrNameLst>
                                          <p:attrName>style.visibility</p:attrName>
                                        </p:attrNameLst>
                                      </p:cBhvr>
                                      <p:to>
                                        <p:strVal val="visible"/>
                                      </p:to>
                                    </p:set>
                                    <p:animEffect transition="in" filter="fade">
                                      <p:cBhvr>
                                        <p:cTn id="208" dur="500"/>
                                        <p:tgtEl>
                                          <p:spTgt spid="18519"/>
                                        </p:tgtEl>
                                      </p:cBhvr>
                                    </p:animEffect>
                                  </p:childTnLst>
                                </p:cTn>
                              </p:par>
                              <p:par>
                                <p:cTn id="209" presetID="10" presetClass="entr" presetSubtype="0" fill="hold" nodeType="withEffect">
                                  <p:stCondLst>
                                    <p:cond delay="0"/>
                                  </p:stCondLst>
                                  <p:childTnLst>
                                    <p:set>
                                      <p:cBhvr>
                                        <p:cTn id="210" dur="1" fill="hold">
                                          <p:stCondLst>
                                            <p:cond delay="0"/>
                                          </p:stCondLst>
                                        </p:cTn>
                                        <p:tgtEl>
                                          <p:spTgt spid="18520"/>
                                        </p:tgtEl>
                                        <p:attrNameLst>
                                          <p:attrName>style.visibility</p:attrName>
                                        </p:attrNameLst>
                                      </p:cBhvr>
                                      <p:to>
                                        <p:strVal val="visible"/>
                                      </p:to>
                                    </p:set>
                                    <p:animEffect transition="in" filter="fade">
                                      <p:cBhvr>
                                        <p:cTn id="211" dur="500"/>
                                        <p:tgtEl>
                                          <p:spTgt spid="18520"/>
                                        </p:tgtEl>
                                      </p:cBhvr>
                                    </p:animEffect>
                                  </p:childTnLst>
                                </p:cTn>
                              </p:par>
                              <p:par>
                                <p:cTn id="212" presetID="10" presetClass="entr" presetSubtype="0" fill="hold" nodeType="withEffect">
                                  <p:stCondLst>
                                    <p:cond delay="0"/>
                                  </p:stCondLst>
                                  <p:childTnLst>
                                    <p:set>
                                      <p:cBhvr>
                                        <p:cTn id="213" dur="1" fill="hold">
                                          <p:stCondLst>
                                            <p:cond delay="0"/>
                                          </p:stCondLst>
                                        </p:cTn>
                                        <p:tgtEl>
                                          <p:spTgt spid="18521"/>
                                        </p:tgtEl>
                                        <p:attrNameLst>
                                          <p:attrName>style.visibility</p:attrName>
                                        </p:attrNameLst>
                                      </p:cBhvr>
                                      <p:to>
                                        <p:strVal val="visible"/>
                                      </p:to>
                                    </p:set>
                                    <p:animEffect transition="in" filter="fade">
                                      <p:cBhvr>
                                        <p:cTn id="214" dur="500"/>
                                        <p:tgtEl>
                                          <p:spTgt spid="1852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8522"/>
                                        </p:tgtEl>
                                        <p:attrNameLst>
                                          <p:attrName>style.visibility</p:attrName>
                                        </p:attrNameLst>
                                      </p:cBhvr>
                                      <p:to>
                                        <p:strVal val="visible"/>
                                      </p:to>
                                    </p:set>
                                    <p:animEffect transition="in" filter="fade">
                                      <p:cBhvr>
                                        <p:cTn id="217" dur="500"/>
                                        <p:tgtEl>
                                          <p:spTgt spid="18522"/>
                                        </p:tgtEl>
                                      </p:cBhvr>
                                    </p:animEffect>
                                  </p:childTnLst>
                                </p:cTn>
                              </p:par>
                            </p:childTnLst>
                          </p:cTn>
                        </p:par>
                      </p:childTnLst>
                    </p:cTn>
                  </p:par>
                  <p:par>
                    <p:cTn id="218" fill="hold">
                      <p:stCondLst>
                        <p:cond delay="indefinite"/>
                      </p:stCondLst>
                      <p:childTnLst>
                        <p:par>
                          <p:cTn id="219" fill="hold">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8530"/>
                                        </p:tgtEl>
                                        <p:attrNameLst>
                                          <p:attrName>style.visibility</p:attrName>
                                        </p:attrNameLst>
                                      </p:cBhvr>
                                      <p:to>
                                        <p:strVal val="visible"/>
                                      </p:to>
                                    </p:set>
                                    <p:anim calcmode="lin" valueType="num">
                                      <p:cBhvr additive="base">
                                        <p:cTn id="222" dur="500" fill="hold"/>
                                        <p:tgtEl>
                                          <p:spTgt spid="18530"/>
                                        </p:tgtEl>
                                        <p:attrNameLst>
                                          <p:attrName>ppt_x</p:attrName>
                                        </p:attrNameLst>
                                      </p:cBhvr>
                                      <p:tavLst>
                                        <p:tav tm="0">
                                          <p:val>
                                            <p:strVal val="#ppt_x"/>
                                          </p:val>
                                        </p:tav>
                                        <p:tav tm="100000">
                                          <p:val>
                                            <p:strVal val="#ppt_x"/>
                                          </p:val>
                                        </p:tav>
                                      </p:tavLst>
                                    </p:anim>
                                    <p:anim calcmode="lin" valueType="num">
                                      <p:cBhvr additive="base">
                                        <p:cTn id="223" dur="500" fill="hold"/>
                                        <p:tgtEl>
                                          <p:spTgt spid="18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85" grpId="0" autoUpdateAnimBg="0"/>
      <p:bldP spid="18487" grpId="0" autoUpdateAnimBg="0"/>
      <p:bldP spid="18510" grpId="0" autoUpdateAnimBg="0"/>
      <p:bldP spid="18513" grpId="0" autoUpdateAnimBg="0"/>
      <p:bldP spid="18515" grpId="0" autoUpdateAnimBg="0"/>
      <p:bldP spid="18522" grpId="0" bldLvl="0" animBg="1" autoUpdateAnimBg="0"/>
      <p:bldP spid="18530" grpId="0" bldLvl="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0"/>
          </p:nvPr>
        </p:nvSpPr>
        <p:spPr>
          <a:noFill/>
        </p:spPr>
        <p:txBody>
          <a:bodyPr/>
          <a:lstStyle/>
          <a:p>
            <a:fld id="{3BA5EBF9-CAD2-4F02-ACBD-0953692AD26D}" type="slidenum">
              <a:rPr lang="en-US" altLang="en-US" smtClean="0"/>
              <a:pPr/>
              <a:t>56</a:t>
            </a:fld>
            <a:endParaRPr lang="en-US" sz="1800" b="0" smtClean="0">
              <a:solidFill>
                <a:schemeClr val="tx1"/>
              </a:solidFill>
            </a:endParaRPr>
          </a:p>
        </p:txBody>
      </p:sp>
      <p:sp>
        <p:nvSpPr>
          <p:cNvPr id="62468" name="标题 1"/>
          <p:cNvSpPr>
            <a:spLocks noGrp="1" noChangeArrowheads="1"/>
          </p:cNvSpPr>
          <p:nvPr>
            <p:ph type="title" idx="4294967295"/>
          </p:nvPr>
        </p:nvSpPr>
        <p:spPr>
          <a:xfrm>
            <a:off x="457200" y="0"/>
            <a:ext cx="7467600" cy="868362"/>
          </a:xfrm>
        </p:spPr>
        <p:txBody>
          <a:bodyPr/>
          <a:lstStyle/>
          <a:p>
            <a:pPr algn="ctr" eaLnBrk="1" hangingPunct="1"/>
            <a:r>
              <a:rPr lang="en-US" altLang="en-US" sz="2300" b="1" dirty="0" smtClean="0"/>
              <a:t>Outline </a:t>
            </a:r>
            <a:br>
              <a:rPr lang="en-US" altLang="en-US" sz="2300" b="1" dirty="0" smtClean="0"/>
            </a:br>
            <a:r>
              <a:rPr lang="en-US" altLang="en-US" sz="2300" b="1" dirty="0" smtClean="0"/>
              <a:t>(Graph Pattern Matching)</a:t>
            </a:r>
            <a:endParaRPr lang="zh-CN" altLang="en-US" sz="2200" dirty="0" smtClean="0">
              <a:ea typeface="宋体" pitchFamily="2" charset="-122"/>
            </a:endParaRPr>
          </a:p>
        </p:txBody>
      </p:sp>
      <p:sp>
        <p:nvSpPr>
          <p:cNvPr id="62469" name="内容占位符 2"/>
          <p:cNvSpPr>
            <a:spLocks noGrp="1" noChangeArrowheads="1"/>
          </p:cNvSpPr>
          <p:nvPr>
            <p:ph idx="1"/>
          </p:nvPr>
        </p:nvSpPr>
        <p:spPr>
          <a:xfrm>
            <a:off x="457200" y="1219200"/>
            <a:ext cx="7467600" cy="4873625"/>
          </a:xfrm>
        </p:spPr>
        <p:txBody>
          <a:bodyPr/>
          <a:lstStyle/>
          <a:p>
            <a:pPr marL="274638" indent="-274638" algn="l" eaLnBrk="1" hangingPunct="1">
              <a:buFont typeface="Wingdings" pitchFamily="2" charset="2"/>
              <a:buChar char="v"/>
            </a:pPr>
            <a:r>
              <a:rPr lang="en-GB" altLang="en-US" b="1" dirty="0" smtClean="0"/>
              <a:t> Extended homomorphism/isomorphism</a:t>
            </a:r>
            <a:endParaRPr lang="en-US" altLang="en-US" b="1"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GB" altLang="en-US" dirty="0" smtClean="0"/>
              <a:t> Extended simulation</a:t>
            </a:r>
            <a:endParaRPr lang="en-US" altLang="en-US"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US" altLang="en-US" dirty="0" smtClean="0"/>
              <a:t>Graph Queries</a:t>
            </a:r>
          </a:p>
          <a:p>
            <a:pPr marL="274638" indent="-274638" algn="l" eaLnBrk="1" hangingPunct="1">
              <a:buFont typeface="Wingdings" pitchFamily="2" charset="2"/>
              <a:buChar char="v"/>
            </a:pPr>
            <a:endParaRPr lang="en-US" altLang="en-US" b="1" dirty="0" smtClean="0"/>
          </a:p>
          <a:p>
            <a:pPr marL="274638" indent="-274638" algn="l" eaLnBrk="1" hangingPunct="1">
              <a:buFont typeface="Wingdings" pitchFamily="2" charset="2"/>
              <a:buChar char="v"/>
            </a:pPr>
            <a:r>
              <a:rPr lang="en-US" dirty="0" smtClean="0"/>
              <a:t>Incremental Graph Pattern Matching</a:t>
            </a:r>
          </a:p>
          <a:p>
            <a:pPr marL="274638" indent="-274638" algn="l" eaLnBrk="1" hangingPunct="1">
              <a:buFont typeface="Wingdings" pitchFamily="2" charset="2"/>
              <a:buChar char="v"/>
            </a:pPr>
            <a:endParaRPr lang="en-US" dirty="0" smtClean="0"/>
          </a:p>
          <a:p>
            <a:pPr marL="274638" indent="-274638" algn="l" eaLnBrk="1" hangingPunct="1">
              <a:buFont typeface="Wingdings" pitchFamily="2" charset="2"/>
              <a:buChar char="v"/>
            </a:pPr>
            <a:r>
              <a:rPr lang="en-US" altLang="en-US" dirty="0" smtClean="0"/>
              <a:t>Conclusion</a:t>
            </a:r>
            <a:endParaRPr lang="zh-CN" altLang="en-US"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3400" y="0"/>
            <a:ext cx="7772400" cy="828675"/>
          </a:xfrm>
          <a:prstGeom prst="rect">
            <a:avLst/>
          </a:prstGeom>
        </p:spPr>
        <p:txBody>
          <a:bodyPr vert="horz" lIns="97182" tIns="48591" rIns="97182" bIns="48591" rtlCol="0" anchor="ctr">
            <a:normAutofit fontScale="90000"/>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altLang="en-US" sz="2800" b="0" i="0" u="none" strike="noStrike" kern="1200" cap="none" spc="0" normalizeH="0" baseline="0" noProof="0" dirty="0" smtClean="0">
                <a:ln>
                  <a:noFill/>
                </a:ln>
                <a:solidFill>
                  <a:schemeClr val="bg1"/>
                </a:solidFill>
                <a:effectLst/>
                <a:uLnTx/>
                <a:uFillTx/>
                <a:latin typeface="Arial Black" pitchFamily="34" charset="0"/>
                <a:ea typeface="宋体" pitchFamily="2" charset="-122"/>
                <a:cs typeface="+mj-cs"/>
              </a:rPr>
              <a:t>Extensions of</a:t>
            </a:r>
            <a:r>
              <a:rPr kumimoji="0" lang="en-US" altLang="en-US" sz="2800" b="0" i="0" u="none" strike="noStrike" kern="1200" cap="none" spc="0" normalizeH="0" noProof="0" dirty="0" smtClean="0">
                <a:ln>
                  <a:noFill/>
                </a:ln>
                <a:solidFill>
                  <a:schemeClr val="bg1"/>
                </a:solidFill>
                <a:effectLst/>
                <a:uLnTx/>
                <a:uFillTx/>
                <a:latin typeface="Arial Black" pitchFamily="34" charset="0"/>
                <a:ea typeface="宋体" pitchFamily="2" charset="-122"/>
                <a:cs typeface="+mj-cs"/>
              </a:rPr>
              <a:t> Homomorphism/Isomorphism</a:t>
            </a:r>
            <a:endParaRPr kumimoji="0" lang="zh-CN" altLang="en-US" sz="2800" b="0" i="0" u="none" strike="noStrike" kern="1200" cap="none" spc="0" normalizeH="0" baseline="0" noProof="0" dirty="0" smtClean="0">
              <a:ln>
                <a:noFill/>
              </a:ln>
              <a:solidFill>
                <a:schemeClr val="bg1"/>
              </a:solidFill>
              <a:effectLst/>
              <a:uLnTx/>
              <a:uFillTx/>
              <a:latin typeface="Arial Black" pitchFamily="34" charset="0"/>
              <a:ea typeface="宋体" pitchFamily="2" charset="-122"/>
              <a:cs typeface="+mj-cs"/>
            </a:endParaRPr>
          </a:p>
        </p:txBody>
      </p:sp>
      <p:sp>
        <p:nvSpPr>
          <p:cNvPr id="3" name="内容占位符 2"/>
          <p:cNvSpPr txBox="1">
            <a:spLocks/>
          </p:cNvSpPr>
          <p:nvPr/>
        </p:nvSpPr>
        <p:spPr>
          <a:xfrm>
            <a:off x="1000125" y="1285875"/>
            <a:ext cx="7707313" cy="4786313"/>
          </a:xfrm>
          <a:prstGeom prst="rect">
            <a:avLst/>
          </a:prstGeom>
        </p:spPr>
        <p:txBody>
          <a:bodyPr lIns="97182" tIns="48591" rIns="97182" bIns="48591"/>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Extensions by allowing edge-paths matching</a:t>
            </a:r>
          </a:p>
          <a:p>
            <a:pPr marL="800100" lvl="1" indent="-342900">
              <a:spcBef>
                <a:spcPct val="20000"/>
              </a:spcBef>
              <a:buFont typeface="Arial" pitchFamily="34" charset="0"/>
              <a:buChar char="•"/>
            </a:pPr>
            <a:r>
              <a:rPr lang="en-GB" sz="3200" dirty="0" smtClean="0"/>
              <a:t>Trees –[</a:t>
            </a:r>
            <a:r>
              <a:rPr lang="en-GB" sz="3200" dirty="0" err="1" smtClean="0"/>
              <a:t>Sanz</a:t>
            </a:r>
            <a:r>
              <a:rPr lang="en-GB" sz="3200" dirty="0" smtClean="0"/>
              <a:t> et.al., KDE ’08]</a:t>
            </a:r>
          </a:p>
          <a:p>
            <a:pPr marL="800100" lvl="1" indent="-342900">
              <a:spcBef>
                <a:spcPct val="20000"/>
              </a:spcBef>
              <a:buFont typeface="Arial" pitchFamily="34" charset="0"/>
              <a:buChar char="•"/>
            </a:pPr>
            <a:r>
              <a:rPr lang="en-GB" sz="3200" dirty="0" smtClean="0"/>
              <a:t>DAGs – [Chen et.al., VLDB ’05]</a:t>
            </a:r>
          </a:p>
          <a:p>
            <a:pPr marL="800100" lvl="1" indent="-342900">
              <a:spcBef>
                <a:spcPct val="20000"/>
              </a:spcBef>
              <a:buFont typeface="Arial" pitchFamily="34" charset="0"/>
              <a:buChar char="•"/>
            </a:pPr>
            <a:r>
              <a:rPr lang="en-GB" sz="3200" dirty="0" smtClean="0"/>
              <a:t>general graphs </a:t>
            </a:r>
          </a:p>
          <a:p>
            <a:pPr marL="1257300" lvl="2" indent="-342900">
              <a:spcBef>
                <a:spcPct val="20000"/>
              </a:spcBef>
              <a:buFontTx/>
              <a:buChar char="-"/>
            </a:pPr>
            <a:r>
              <a:rPr lang="en-GB" sz="3200" dirty="0" smtClean="0"/>
              <a:t>[Cheng et.al., ICDE ’08], [Fan et.al., TODS ’08], [</a:t>
            </a:r>
            <a:r>
              <a:rPr lang="en-GB" sz="3200" dirty="0" err="1" smtClean="0"/>
              <a:t>Zou</a:t>
            </a:r>
            <a:r>
              <a:rPr lang="en-GB" sz="3200" dirty="0" smtClean="0"/>
              <a:t> et.al., VLDB ’09], </a:t>
            </a:r>
            <a:r>
              <a:rPr lang="en-US" sz="3200" dirty="0" smtClean="0">
                <a:ea typeface="宋体" pitchFamily="2" charset="-122"/>
              </a:rPr>
              <a:t>[</a:t>
            </a:r>
            <a:r>
              <a:rPr lang="en-US" altLang="en-US" sz="3200" dirty="0" smtClean="0">
                <a:ea typeface="宋体" pitchFamily="2" charset="-122"/>
              </a:rPr>
              <a:t>Fan et.al SIGMOD ’10]</a:t>
            </a: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90575" marR="0" lvl="2" indent="-365125" algn="l" defTabSz="914400" rtl="0" eaLnBrk="1" fontAlgn="auto" latinLnBrk="0" hangingPunct="1">
              <a:lnSpc>
                <a:spcPct val="100000"/>
              </a:lnSpc>
              <a:spcBef>
                <a:spcPct val="20000"/>
              </a:spcBef>
              <a:spcAft>
                <a:spcPts val="0"/>
              </a:spcAft>
              <a:buClrTx/>
              <a:buSzPct val="90000"/>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idx="4294967295"/>
          </p:nvPr>
        </p:nvSpPr>
        <p:spPr>
          <a:xfrm>
            <a:off x="228600" y="0"/>
            <a:ext cx="7772400" cy="828675"/>
          </a:xfrm>
        </p:spPr>
        <p:txBody>
          <a:bodyPr lIns="97182" tIns="48591" rIns="97182" bIns="48591" anchor="ctr">
            <a:normAutofit/>
          </a:bodyPr>
          <a:lstStyle/>
          <a:p>
            <a:pPr eaLnBrk="1" hangingPunct="1"/>
            <a:r>
              <a:rPr lang="en-US" altLang="en-US" sz="2400" dirty="0" smtClean="0">
                <a:ea typeface="宋体" pitchFamily="2" charset="-122"/>
              </a:rPr>
              <a:t>P-Homomorphism (Fan et.al SIGMOD ‘10)</a:t>
            </a:r>
            <a:endParaRPr lang="zh-CN" altLang="en-US" sz="2400" dirty="0" smtClean="0">
              <a:ea typeface="宋体" pitchFamily="2" charset="-122"/>
            </a:endParaRPr>
          </a:p>
        </p:txBody>
      </p:sp>
      <p:sp>
        <p:nvSpPr>
          <p:cNvPr id="19459" name="内容占位符 2"/>
          <p:cNvSpPr>
            <a:spLocks noGrp="1"/>
          </p:cNvSpPr>
          <p:nvPr>
            <p:ph idx="4294967295"/>
          </p:nvPr>
        </p:nvSpPr>
        <p:spPr>
          <a:xfrm>
            <a:off x="1000125" y="1285875"/>
            <a:ext cx="7707313" cy="4786313"/>
          </a:xfrm>
          <a:prstGeom prst="rect">
            <a:avLst/>
          </a:prstGeom>
        </p:spPr>
        <p:txBody>
          <a:bodyPr lIns="97182" tIns="48591" rIns="97182" bIns="48591"/>
          <a:lstStyle/>
          <a:p>
            <a:pPr eaLnBrk="1" hangingPunct="1"/>
            <a:r>
              <a:rPr lang="en-US" dirty="0" smtClean="0"/>
              <a:t>P-homomorphism from G</a:t>
            </a:r>
            <a:r>
              <a:rPr lang="en-US" baseline="-25000" dirty="0" smtClean="0"/>
              <a:t>1</a:t>
            </a:r>
            <a:r>
              <a:rPr lang="en-US" dirty="0" smtClean="0"/>
              <a:t> to G</a:t>
            </a:r>
            <a:r>
              <a:rPr lang="en-US" baseline="-25000" dirty="0" smtClean="0"/>
              <a:t>2</a:t>
            </a:r>
            <a:r>
              <a:rPr lang="en-US" dirty="0" smtClean="0"/>
              <a:t>: a total mapping from V</a:t>
            </a:r>
            <a:r>
              <a:rPr lang="en-US" baseline="-25000" dirty="0" smtClean="0"/>
              <a:t>1 </a:t>
            </a:r>
            <a:r>
              <a:rPr lang="en-US" dirty="0" smtClean="0"/>
              <a:t>to V</a:t>
            </a:r>
            <a:r>
              <a:rPr lang="en-US" baseline="-25000" dirty="0" smtClean="0"/>
              <a:t>2</a:t>
            </a:r>
            <a:endParaRPr lang="en-US" dirty="0" smtClean="0"/>
          </a:p>
          <a:p>
            <a:pPr lvl="1" eaLnBrk="1" hangingPunct="1"/>
            <a:r>
              <a:rPr lang="en-US" sz="2000" dirty="0" smtClean="0"/>
              <a:t>preserves node similarity (</a:t>
            </a:r>
            <a:r>
              <a:rPr lang="en-US" sz="2000" dirty="0" err="1" smtClean="0"/>
              <a:t>w.r.t</a:t>
            </a:r>
            <a:r>
              <a:rPr lang="en-US" sz="2000" dirty="0" smtClean="0"/>
              <a:t> a similarity matrix M and threshold </a:t>
            </a:r>
            <a:r>
              <a:rPr lang="el-GR" altLang="en-US" sz="2000" dirty="0" smtClean="0"/>
              <a:t>ξ</a:t>
            </a:r>
            <a:r>
              <a:rPr lang="en-GB" altLang="en-US" sz="2000" dirty="0" smtClean="0"/>
              <a:t>)</a:t>
            </a:r>
            <a:endParaRPr lang="en-US" sz="2000" dirty="0" smtClean="0"/>
          </a:p>
          <a:p>
            <a:pPr lvl="1" eaLnBrk="1" hangingPunct="1"/>
            <a:r>
              <a:rPr lang="en-US" sz="2000" dirty="0" smtClean="0"/>
              <a:t>map </a:t>
            </a:r>
            <a:r>
              <a:rPr lang="en-US" sz="2000" dirty="0" smtClean="0">
                <a:solidFill>
                  <a:srgbClr val="FF0000"/>
                </a:solidFill>
              </a:rPr>
              <a:t>edges</a:t>
            </a:r>
            <a:r>
              <a:rPr lang="en-US" sz="2000" dirty="0" smtClean="0"/>
              <a:t> to nonempty </a:t>
            </a:r>
            <a:r>
              <a:rPr lang="en-US" sz="2000" dirty="0" smtClean="0">
                <a:solidFill>
                  <a:srgbClr val="FF0000"/>
                </a:solidFill>
              </a:rPr>
              <a:t>paths</a:t>
            </a:r>
            <a:endParaRPr lang="en-US" sz="2000" dirty="0" smtClean="0"/>
          </a:p>
          <a:p>
            <a:pPr lvl="1" eaLnBrk="1" hangingPunct="1"/>
            <a:endParaRPr lang="en-US" dirty="0" smtClean="0"/>
          </a:p>
          <a:p>
            <a:pPr eaLnBrk="1" hangingPunct="1"/>
            <a:r>
              <a:rPr lang="en-US" dirty="0" smtClean="0"/>
              <a:t>P-homomorphism </a:t>
            </a:r>
            <a:r>
              <a:rPr lang="en-US" dirty="0" err="1" smtClean="0"/>
              <a:t>v.s</a:t>
            </a:r>
            <a:r>
              <a:rPr lang="en-US" dirty="0" smtClean="0"/>
              <a:t> graph homomorphism</a:t>
            </a:r>
          </a:p>
          <a:p>
            <a:pPr lvl="1" eaLnBrk="1" hangingPunct="1"/>
            <a:r>
              <a:rPr lang="en-US" sz="2000" dirty="0" smtClean="0"/>
              <a:t>node similarity </a:t>
            </a:r>
            <a:r>
              <a:rPr lang="en-US" sz="2000" dirty="0" err="1" smtClean="0"/>
              <a:t>v.s</a:t>
            </a:r>
            <a:r>
              <a:rPr lang="en-US" sz="2000" dirty="0" smtClean="0"/>
              <a:t> label equality</a:t>
            </a:r>
          </a:p>
          <a:p>
            <a:pPr lvl="1" eaLnBrk="1" hangingPunct="1"/>
            <a:r>
              <a:rPr lang="en-US" sz="2000" dirty="0" smtClean="0"/>
              <a:t>edge-to-path mapping </a:t>
            </a:r>
            <a:r>
              <a:rPr lang="en-US" sz="2000" dirty="0" err="1" smtClean="0"/>
              <a:t>v.s</a:t>
            </a:r>
            <a:r>
              <a:rPr lang="en-US" sz="2000" dirty="0" smtClean="0"/>
              <a:t> edge-to-edge mapping </a:t>
            </a:r>
          </a:p>
          <a:p>
            <a:pPr eaLnBrk="1" hangingPunct="1"/>
            <a:endParaRPr lang="en-US" dirty="0" smtClean="0"/>
          </a:p>
          <a:p>
            <a:pPr lvl="1" eaLnBrk="1" hangingPunct="1"/>
            <a:endParaRPr lang="en-US" dirty="0" smtClean="0"/>
          </a:p>
          <a:p>
            <a:pPr lvl="1" eaLnBrk="1" hangingPunct="1"/>
            <a:endParaRPr lang="en-US" dirty="0" smtClean="0"/>
          </a:p>
          <a:p>
            <a:pPr lvl="1" eaLnBrk="1" hangingPunct="1">
              <a:buFont typeface="Wingdings 2" pitchFamily="18" charset="2"/>
              <a:buNone/>
            </a:pPr>
            <a:endParaRPr lang="en-US" dirty="0" smtClean="0"/>
          </a:p>
          <a:p>
            <a:pPr lvl="1" eaLnBrk="1" hangingPunct="1"/>
            <a:endParaRPr lang="en-US" dirty="0" smtClean="0"/>
          </a:p>
          <a:p>
            <a:pPr marL="790575" lvl="2" indent="-365125" eaLnBrk="1" hangingPunct="1">
              <a:buSzPct val="90000"/>
              <a:buFont typeface="Wingdings" pitchFamily="2" charset="2"/>
              <a:buNone/>
            </a:pPr>
            <a:endParaRPr lang="en-US" dirty="0" smtClean="0"/>
          </a:p>
          <a:p>
            <a:pPr eaLnBrk="1" hangingPunct="1"/>
            <a:endParaRPr lang="en-US" altLang="en-US" dirty="0" smtClean="0"/>
          </a:p>
        </p:txBody>
      </p:sp>
      <p:sp>
        <p:nvSpPr>
          <p:cNvPr id="19460" name="Rectangle 89"/>
          <p:cNvSpPr>
            <a:spLocks noChangeArrowheads="1"/>
          </p:cNvSpPr>
          <p:nvPr/>
        </p:nvSpPr>
        <p:spPr bwMode="auto">
          <a:xfrm>
            <a:off x="1144588" y="5661025"/>
            <a:ext cx="7243762" cy="503238"/>
          </a:xfrm>
          <a:prstGeom prst="rect">
            <a:avLst/>
          </a:prstGeom>
          <a:solidFill>
            <a:srgbClr val="EAEAEA"/>
          </a:solidFill>
          <a:ln w="9525">
            <a:noFill/>
            <a:miter lim="800000"/>
            <a:headEnd/>
            <a:tailEnd/>
          </a:ln>
        </p:spPr>
        <p:txBody>
          <a:bodyPr/>
          <a:lstStyle/>
          <a:p>
            <a:pPr marL="365125" indent="-365125" algn="ctr" defTabSz="971550">
              <a:lnSpc>
                <a:spcPct val="120000"/>
              </a:lnSpc>
              <a:spcBef>
                <a:spcPct val="10000"/>
              </a:spcBef>
              <a:buClr>
                <a:schemeClr val="accent1"/>
              </a:buClr>
              <a:buSzPct val="90000"/>
              <a:buFont typeface="Wingdings" pitchFamily="2" charset="2"/>
              <a:buNone/>
            </a:pPr>
            <a:r>
              <a:rPr lang="en-US" i="1" dirty="0">
                <a:solidFill>
                  <a:srgbClr val="FF0000"/>
                </a:solidFill>
              </a:rPr>
              <a:t>Graph homomorphism is a special case of P-homomorphism</a:t>
            </a:r>
          </a:p>
        </p:txBody>
      </p:sp>
      <p:grpSp>
        <p:nvGrpSpPr>
          <p:cNvPr id="2" name="Group 5"/>
          <p:cNvGrpSpPr>
            <a:grpSpLocks/>
          </p:cNvGrpSpPr>
          <p:nvPr/>
        </p:nvGrpSpPr>
        <p:grpSpPr bwMode="auto">
          <a:xfrm>
            <a:off x="966787" y="3646488"/>
            <a:ext cx="7580313" cy="3059112"/>
            <a:chOff x="0" y="0"/>
            <a:chExt cx="7579650" cy="3059913"/>
          </a:xfrm>
        </p:grpSpPr>
        <p:cxnSp>
          <p:nvCxnSpPr>
            <p:cNvPr id="65593" name="形状 135"/>
            <p:cNvCxnSpPr>
              <a:cxnSpLocks noChangeShapeType="1"/>
              <a:stCxn id="65598" idx="0"/>
              <a:endCxn id="65611" idx="0"/>
            </p:cNvCxnSpPr>
            <p:nvPr/>
          </p:nvCxnSpPr>
          <p:spPr bwMode="auto">
            <a:xfrm rot="5400000" flipH="1" flipV="1">
              <a:off x="3845631" y="-1554060"/>
              <a:ext cx="71456" cy="4405448"/>
            </a:xfrm>
            <a:prstGeom prst="curvedConnector3">
              <a:avLst>
                <a:gd name="adj1" fmla="val 420000"/>
              </a:avLst>
            </a:prstGeom>
            <a:noFill/>
            <a:ln w="25400">
              <a:solidFill>
                <a:srgbClr val="00B050"/>
              </a:solidFill>
              <a:prstDash val="dash"/>
              <a:round/>
              <a:headEnd/>
              <a:tailEnd type="triangle" w="lg" len="lg"/>
            </a:ln>
          </p:spPr>
        </p:cxnSp>
        <p:cxnSp>
          <p:nvCxnSpPr>
            <p:cNvPr id="65594" name="形状 135"/>
            <p:cNvCxnSpPr>
              <a:cxnSpLocks noChangeShapeType="1"/>
              <a:stCxn id="65597" idx="0"/>
              <a:endCxn id="65609" idx="0"/>
            </p:cNvCxnSpPr>
            <p:nvPr/>
          </p:nvCxnSpPr>
          <p:spPr bwMode="auto">
            <a:xfrm rot="5400000" flipH="1" flipV="1">
              <a:off x="2245732" y="-922621"/>
              <a:ext cx="72008" cy="3142240"/>
            </a:xfrm>
            <a:prstGeom prst="curvedConnector3">
              <a:avLst>
                <a:gd name="adj1" fmla="val 435102"/>
              </a:avLst>
            </a:prstGeom>
            <a:noFill/>
            <a:ln w="25400">
              <a:solidFill>
                <a:srgbClr val="00B050"/>
              </a:solidFill>
              <a:prstDash val="dash"/>
              <a:round/>
              <a:headEnd/>
              <a:tailEnd type="triangle" w="lg" len="lg"/>
            </a:ln>
          </p:spPr>
        </p:cxnSp>
        <p:cxnSp>
          <p:nvCxnSpPr>
            <p:cNvPr id="65595" name="形状 135"/>
            <p:cNvCxnSpPr>
              <a:cxnSpLocks noChangeShapeType="1"/>
            </p:cNvCxnSpPr>
            <p:nvPr/>
          </p:nvCxnSpPr>
          <p:spPr bwMode="auto">
            <a:xfrm rot="5400000" flipH="1" flipV="1">
              <a:off x="2980705" y="-1720138"/>
              <a:ext cx="285750" cy="3798888"/>
            </a:xfrm>
            <a:prstGeom prst="curvedConnector3">
              <a:avLst>
                <a:gd name="adj1" fmla="val 215556"/>
              </a:avLst>
            </a:prstGeom>
            <a:noFill/>
            <a:ln w="25400">
              <a:solidFill>
                <a:srgbClr val="00B050"/>
              </a:solidFill>
              <a:prstDash val="dash"/>
              <a:round/>
              <a:headEnd/>
              <a:tailEnd type="triangle" w="lg" len="lg"/>
            </a:ln>
          </p:spPr>
        </p:cxnSp>
        <p:sp>
          <p:nvSpPr>
            <p:cNvPr id="65596" name="矩形 82"/>
            <p:cNvSpPr>
              <a:spLocks noChangeArrowheads="1"/>
            </p:cNvSpPr>
            <p:nvPr/>
          </p:nvSpPr>
          <p:spPr bwMode="auto">
            <a:xfrm>
              <a:off x="792093" y="36522"/>
              <a:ext cx="863525" cy="323935"/>
            </a:xfrm>
            <a:prstGeom prst="rect">
              <a:avLst/>
            </a:prstGeom>
            <a:solidFill>
              <a:schemeClr val="accent1"/>
            </a:solidFill>
            <a:ln w="31750">
              <a:solidFill>
                <a:srgbClr val="0000FF"/>
              </a:solidFill>
              <a:miter lim="800000"/>
              <a:headEnd/>
              <a:tailEnd/>
            </a:ln>
          </p:spPr>
          <p:txBody>
            <a:bodyPr anchor="ctr"/>
            <a:lstStyle/>
            <a:p>
              <a:pPr algn="ctr"/>
              <a:r>
                <a:rPr lang="en-US" sz="1400" dirty="0" err="1">
                  <a:solidFill>
                    <a:schemeClr val="bg1"/>
                  </a:solidFill>
                </a:rPr>
                <a:t>A.home</a:t>
              </a:r>
              <a:endParaRPr lang="zh-CN" altLang="en-US" sz="1400" dirty="0">
                <a:solidFill>
                  <a:schemeClr val="bg1"/>
                </a:solidFill>
              </a:endParaRPr>
            </a:p>
          </p:txBody>
        </p:sp>
        <p:sp>
          <p:nvSpPr>
            <p:cNvPr id="65597" name="矩形 83"/>
            <p:cNvSpPr>
              <a:spLocks noChangeArrowheads="1"/>
            </p:cNvSpPr>
            <p:nvPr/>
          </p:nvSpPr>
          <p:spPr bwMode="auto">
            <a:xfrm>
              <a:off x="360331" y="684391"/>
              <a:ext cx="701614" cy="323935"/>
            </a:xfrm>
            <a:prstGeom prst="rect">
              <a:avLst/>
            </a:prstGeom>
            <a:solidFill>
              <a:schemeClr val="accent1"/>
            </a:solidFill>
            <a:ln w="31750">
              <a:solidFill>
                <a:srgbClr val="FF0000"/>
              </a:solidFill>
              <a:miter lim="800000"/>
              <a:headEnd/>
              <a:tailEnd/>
            </a:ln>
          </p:spPr>
          <p:txBody>
            <a:bodyPr anchor="ctr"/>
            <a:lstStyle/>
            <a:p>
              <a:pPr algn="ctr"/>
              <a:r>
                <a:rPr lang="en-US" sz="1400" dirty="0">
                  <a:solidFill>
                    <a:schemeClr val="bg1"/>
                  </a:solidFill>
                </a:rPr>
                <a:t>books</a:t>
              </a:r>
              <a:endParaRPr lang="zh-CN" altLang="en-US" sz="1400" dirty="0">
                <a:solidFill>
                  <a:schemeClr val="bg1"/>
                </a:solidFill>
              </a:endParaRPr>
            </a:p>
          </p:txBody>
        </p:sp>
        <p:sp>
          <p:nvSpPr>
            <p:cNvPr id="65598" name="矩形 84"/>
            <p:cNvSpPr>
              <a:spLocks noChangeArrowheads="1"/>
            </p:cNvSpPr>
            <p:nvPr/>
          </p:nvSpPr>
          <p:spPr bwMode="auto">
            <a:xfrm>
              <a:off x="1296874" y="684391"/>
              <a:ext cx="763521" cy="323935"/>
            </a:xfrm>
            <a:prstGeom prst="rect">
              <a:avLst/>
            </a:prstGeom>
            <a:solidFill>
              <a:schemeClr val="accent1"/>
            </a:solidFill>
            <a:ln w="31750">
              <a:solidFill>
                <a:srgbClr val="7030A0"/>
              </a:solidFill>
              <a:miter lim="800000"/>
              <a:headEnd/>
              <a:tailEnd/>
            </a:ln>
          </p:spPr>
          <p:txBody>
            <a:bodyPr anchor="ctr"/>
            <a:lstStyle/>
            <a:p>
              <a:pPr algn="ctr"/>
              <a:r>
                <a:rPr lang="en-US" sz="1400" dirty="0">
                  <a:solidFill>
                    <a:schemeClr val="bg1"/>
                  </a:solidFill>
                </a:rPr>
                <a:t>audio</a:t>
              </a:r>
              <a:endParaRPr lang="zh-CN" altLang="en-US" sz="1400" dirty="0">
                <a:solidFill>
                  <a:schemeClr val="bg1"/>
                </a:solidFill>
              </a:endParaRPr>
            </a:p>
          </p:txBody>
        </p:sp>
        <p:sp>
          <p:nvSpPr>
            <p:cNvPr id="65599" name="矩形 85"/>
            <p:cNvSpPr>
              <a:spLocks noChangeArrowheads="1"/>
            </p:cNvSpPr>
            <p:nvPr/>
          </p:nvSpPr>
          <p:spPr bwMode="auto">
            <a:xfrm>
              <a:off x="0" y="1476762"/>
              <a:ext cx="936543" cy="323935"/>
            </a:xfrm>
            <a:prstGeom prst="rect">
              <a:avLst/>
            </a:prstGeom>
            <a:solidFill>
              <a:schemeClr val="accent1"/>
            </a:solidFill>
            <a:ln w="31750">
              <a:solidFill>
                <a:srgbClr val="00B050"/>
              </a:solidFill>
              <a:miter lim="800000"/>
              <a:headEnd/>
              <a:tailEnd/>
            </a:ln>
          </p:spPr>
          <p:txBody>
            <a:bodyPr anchor="ctr"/>
            <a:lstStyle/>
            <a:p>
              <a:pPr algn="ctr"/>
              <a:r>
                <a:rPr lang="en-US" sz="1400" dirty="0">
                  <a:solidFill>
                    <a:schemeClr val="bg1"/>
                  </a:solidFill>
                </a:rPr>
                <a:t>textbook</a:t>
              </a:r>
              <a:endParaRPr lang="zh-CN" altLang="en-US" sz="1400" dirty="0">
                <a:solidFill>
                  <a:schemeClr val="bg1"/>
                </a:solidFill>
              </a:endParaRPr>
            </a:p>
          </p:txBody>
        </p:sp>
        <p:sp>
          <p:nvSpPr>
            <p:cNvPr id="65600" name="矩形 86"/>
            <p:cNvSpPr>
              <a:spLocks noChangeArrowheads="1"/>
            </p:cNvSpPr>
            <p:nvPr/>
          </p:nvSpPr>
          <p:spPr bwMode="auto">
            <a:xfrm>
              <a:off x="863525" y="2124631"/>
              <a:ext cx="701614" cy="323935"/>
            </a:xfrm>
            <a:prstGeom prst="rect">
              <a:avLst/>
            </a:prstGeom>
            <a:solidFill>
              <a:schemeClr val="accent1"/>
            </a:solidFill>
            <a:ln w="31750">
              <a:solidFill>
                <a:srgbClr val="BB5501"/>
              </a:solidFill>
              <a:miter lim="800000"/>
              <a:headEnd/>
              <a:tailEnd/>
            </a:ln>
          </p:spPr>
          <p:txBody>
            <a:bodyPr anchor="ctr"/>
            <a:lstStyle/>
            <a:p>
              <a:pPr algn="ctr"/>
              <a:r>
                <a:rPr lang="en-US" sz="1400" dirty="0" err="1">
                  <a:solidFill>
                    <a:schemeClr val="bg1"/>
                  </a:solidFill>
                </a:rPr>
                <a:t>abook</a:t>
              </a:r>
              <a:endParaRPr lang="zh-CN" altLang="en-US" sz="1400" dirty="0">
                <a:solidFill>
                  <a:schemeClr val="bg1"/>
                </a:solidFill>
              </a:endParaRPr>
            </a:p>
          </p:txBody>
        </p:sp>
        <p:sp>
          <p:nvSpPr>
            <p:cNvPr id="65601" name="矩形 87"/>
            <p:cNvSpPr>
              <a:spLocks noChangeArrowheads="1"/>
            </p:cNvSpPr>
            <p:nvPr/>
          </p:nvSpPr>
          <p:spPr bwMode="auto">
            <a:xfrm>
              <a:off x="1684191" y="1516459"/>
              <a:ext cx="701614" cy="323935"/>
            </a:xfrm>
            <a:prstGeom prst="rect">
              <a:avLst/>
            </a:prstGeom>
            <a:solidFill>
              <a:schemeClr val="accent1"/>
            </a:solidFill>
            <a:ln w="31750">
              <a:solidFill>
                <a:srgbClr val="3E0000"/>
              </a:solidFill>
              <a:miter lim="800000"/>
              <a:headEnd/>
              <a:tailEnd/>
            </a:ln>
          </p:spPr>
          <p:txBody>
            <a:bodyPr anchor="ctr"/>
            <a:lstStyle/>
            <a:p>
              <a:pPr algn="ctr"/>
              <a:r>
                <a:rPr lang="en-US" sz="1400" dirty="0">
                  <a:solidFill>
                    <a:schemeClr val="bg1"/>
                  </a:solidFill>
                </a:rPr>
                <a:t>album</a:t>
              </a:r>
              <a:endParaRPr lang="zh-CN" altLang="en-US" sz="1400" dirty="0">
                <a:solidFill>
                  <a:schemeClr val="bg1"/>
                </a:solidFill>
              </a:endParaRPr>
            </a:p>
          </p:txBody>
        </p:sp>
        <p:cxnSp>
          <p:nvCxnSpPr>
            <p:cNvPr id="65602" name="直接箭头连接符 88"/>
            <p:cNvCxnSpPr>
              <a:cxnSpLocks noChangeShapeType="1"/>
              <a:stCxn id="65596" idx="2"/>
              <a:endCxn id="65597" idx="0"/>
            </p:cNvCxnSpPr>
            <p:nvPr/>
          </p:nvCxnSpPr>
          <p:spPr bwMode="auto">
            <a:xfrm rot="5400000">
              <a:off x="805528" y="266064"/>
              <a:ext cx="323935" cy="512717"/>
            </a:xfrm>
            <a:prstGeom prst="straightConnector1">
              <a:avLst/>
            </a:prstGeom>
            <a:noFill/>
            <a:ln w="19050">
              <a:solidFill>
                <a:schemeClr val="tx1"/>
              </a:solidFill>
              <a:round/>
              <a:headEnd/>
              <a:tailEnd type="arrow" w="med" len="med"/>
            </a:ln>
          </p:spPr>
        </p:cxnSp>
        <p:cxnSp>
          <p:nvCxnSpPr>
            <p:cNvPr id="65603" name="直接箭头连接符 89"/>
            <p:cNvCxnSpPr>
              <a:cxnSpLocks noChangeShapeType="1"/>
              <a:stCxn id="65596" idx="2"/>
              <a:endCxn id="65598" idx="0"/>
            </p:cNvCxnSpPr>
            <p:nvPr/>
          </p:nvCxnSpPr>
          <p:spPr bwMode="auto">
            <a:xfrm rot="16200000" flipH="1">
              <a:off x="1288880" y="295430"/>
              <a:ext cx="323935" cy="453985"/>
            </a:xfrm>
            <a:prstGeom prst="straightConnector1">
              <a:avLst/>
            </a:prstGeom>
            <a:noFill/>
            <a:ln w="19050">
              <a:solidFill>
                <a:schemeClr val="tx1"/>
              </a:solidFill>
              <a:round/>
              <a:headEnd/>
              <a:tailEnd type="arrow" w="med" len="med"/>
            </a:ln>
          </p:spPr>
        </p:cxnSp>
        <p:cxnSp>
          <p:nvCxnSpPr>
            <p:cNvPr id="65604" name="直接箭头连接符 90"/>
            <p:cNvCxnSpPr>
              <a:cxnSpLocks noChangeShapeType="1"/>
              <a:stCxn id="65597" idx="2"/>
              <a:endCxn id="65599" idx="0"/>
            </p:cNvCxnSpPr>
            <p:nvPr/>
          </p:nvCxnSpPr>
          <p:spPr bwMode="auto">
            <a:xfrm rot="5400000">
              <a:off x="355485" y="1121110"/>
              <a:ext cx="468436" cy="242867"/>
            </a:xfrm>
            <a:prstGeom prst="straightConnector1">
              <a:avLst/>
            </a:prstGeom>
            <a:noFill/>
            <a:ln w="19050">
              <a:solidFill>
                <a:schemeClr val="tx1"/>
              </a:solidFill>
              <a:round/>
              <a:headEnd/>
              <a:tailEnd type="arrow" w="med" len="med"/>
            </a:ln>
          </p:spPr>
        </p:cxnSp>
        <p:cxnSp>
          <p:nvCxnSpPr>
            <p:cNvPr id="65605" name="直接箭头连接符 91"/>
            <p:cNvCxnSpPr>
              <a:cxnSpLocks noChangeShapeType="1"/>
              <a:stCxn id="65597" idx="2"/>
              <a:endCxn id="65600" idx="0"/>
            </p:cNvCxnSpPr>
            <p:nvPr/>
          </p:nvCxnSpPr>
          <p:spPr bwMode="auto">
            <a:xfrm rot="16200000" flipH="1">
              <a:off x="404581" y="1314881"/>
              <a:ext cx="1116305" cy="503193"/>
            </a:xfrm>
            <a:prstGeom prst="straightConnector1">
              <a:avLst/>
            </a:prstGeom>
            <a:noFill/>
            <a:ln w="19050">
              <a:solidFill>
                <a:schemeClr val="tx1"/>
              </a:solidFill>
              <a:round/>
              <a:headEnd/>
              <a:tailEnd type="arrow" w="med" len="med"/>
            </a:ln>
          </p:spPr>
        </p:cxnSp>
        <p:cxnSp>
          <p:nvCxnSpPr>
            <p:cNvPr id="65606" name="直接箭头连接符 92"/>
            <p:cNvCxnSpPr>
              <a:cxnSpLocks noChangeShapeType="1"/>
              <a:stCxn id="65598" idx="2"/>
              <a:endCxn id="65601" idx="0"/>
            </p:cNvCxnSpPr>
            <p:nvPr/>
          </p:nvCxnSpPr>
          <p:spPr bwMode="auto">
            <a:xfrm>
              <a:off x="1678631" y="1008326"/>
              <a:ext cx="356367" cy="508133"/>
            </a:xfrm>
            <a:prstGeom prst="straightConnector1">
              <a:avLst/>
            </a:prstGeom>
            <a:noFill/>
            <a:ln w="19050">
              <a:solidFill>
                <a:schemeClr val="tx1"/>
              </a:solidFill>
              <a:round/>
              <a:headEnd/>
              <a:tailEnd type="arrow" w="med" len="med"/>
            </a:ln>
          </p:spPr>
        </p:cxnSp>
        <p:cxnSp>
          <p:nvCxnSpPr>
            <p:cNvPr id="65607" name="直接箭头连接符 93"/>
            <p:cNvCxnSpPr>
              <a:cxnSpLocks noChangeShapeType="1"/>
              <a:stCxn id="65598" idx="2"/>
              <a:endCxn id="65600" idx="0"/>
            </p:cNvCxnSpPr>
            <p:nvPr/>
          </p:nvCxnSpPr>
          <p:spPr bwMode="auto">
            <a:xfrm rot="5400000">
              <a:off x="887932" y="1334723"/>
              <a:ext cx="1116305" cy="463510"/>
            </a:xfrm>
            <a:prstGeom prst="straightConnector1">
              <a:avLst/>
            </a:prstGeom>
            <a:noFill/>
            <a:ln w="19050">
              <a:solidFill>
                <a:schemeClr val="tx1"/>
              </a:solidFill>
              <a:round/>
              <a:headEnd/>
              <a:tailEnd type="arrow" w="med" len="med"/>
            </a:ln>
          </p:spPr>
        </p:cxnSp>
        <p:sp>
          <p:nvSpPr>
            <p:cNvPr id="65608" name="矩形 94"/>
            <p:cNvSpPr>
              <a:spLocks noChangeArrowheads="1"/>
            </p:cNvSpPr>
            <p:nvPr/>
          </p:nvSpPr>
          <p:spPr bwMode="auto">
            <a:xfrm>
              <a:off x="4538266" y="0"/>
              <a:ext cx="861938" cy="323935"/>
            </a:xfrm>
            <a:prstGeom prst="rect">
              <a:avLst/>
            </a:prstGeom>
            <a:solidFill>
              <a:srgbClr val="92D050"/>
            </a:solidFill>
            <a:ln w="31750">
              <a:solidFill>
                <a:srgbClr val="0000FF"/>
              </a:solidFill>
              <a:miter lim="800000"/>
              <a:headEnd/>
              <a:tailEnd/>
            </a:ln>
          </p:spPr>
          <p:txBody>
            <a:bodyPr anchor="ctr"/>
            <a:lstStyle/>
            <a:p>
              <a:pPr algn="ctr"/>
              <a:r>
                <a:rPr lang="en-US" sz="1400">
                  <a:solidFill>
                    <a:srgbClr val="2A2806"/>
                  </a:solidFill>
                </a:rPr>
                <a:t>B.index</a:t>
              </a:r>
              <a:endParaRPr lang="zh-CN" altLang="en-US" sz="1400">
                <a:solidFill>
                  <a:srgbClr val="2A2806"/>
                </a:solidFill>
              </a:endParaRPr>
            </a:p>
          </p:txBody>
        </p:sp>
        <p:sp>
          <p:nvSpPr>
            <p:cNvPr id="65609" name="矩形 95"/>
            <p:cNvSpPr>
              <a:spLocks noChangeArrowheads="1"/>
            </p:cNvSpPr>
            <p:nvPr/>
          </p:nvSpPr>
          <p:spPr bwMode="auto">
            <a:xfrm>
              <a:off x="3528704" y="612935"/>
              <a:ext cx="647643" cy="323935"/>
            </a:xfrm>
            <a:prstGeom prst="rect">
              <a:avLst/>
            </a:prstGeom>
            <a:solidFill>
              <a:srgbClr val="92D050"/>
            </a:solidFill>
            <a:ln w="31750">
              <a:solidFill>
                <a:srgbClr val="FF0000"/>
              </a:solidFill>
              <a:miter lim="800000"/>
              <a:headEnd/>
              <a:tailEnd/>
            </a:ln>
          </p:spPr>
          <p:txBody>
            <a:bodyPr anchor="ctr"/>
            <a:lstStyle/>
            <a:p>
              <a:pPr algn="ctr"/>
              <a:r>
                <a:rPr lang="en-US" sz="1400">
                  <a:solidFill>
                    <a:srgbClr val="2A2806"/>
                  </a:solidFill>
                </a:rPr>
                <a:t>book</a:t>
              </a:r>
              <a:endParaRPr lang="zh-CN" altLang="en-US" sz="1400">
                <a:solidFill>
                  <a:srgbClr val="2A2806"/>
                </a:solidFill>
              </a:endParaRPr>
            </a:p>
          </p:txBody>
        </p:sp>
        <p:sp>
          <p:nvSpPr>
            <p:cNvPr id="65610" name="矩形 96"/>
            <p:cNvSpPr>
              <a:spLocks noChangeArrowheads="1"/>
            </p:cNvSpPr>
            <p:nvPr/>
          </p:nvSpPr>
          <p:spPr bwMode="auto">
            <a:xfrm>
              <a:off x="4536679" y="612935"/>
              <a:ext cx="863525"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sports</a:t>
              </a:r>
              <a:endParaRPr lang="zh-CN" altLang="en-US" sz="1400">
                <a:solidFill>
                  <a:srgbClr val="2A2806"/>
                </a:solidFill>
              </a:endParaRPr>
            </a:p>
          </p:txBody>
        </p:sp>
        <p:sp>
          <p:nvSpPr>
            <p:cNvPr id="65611" name="矩形 97"/>
            <p:cNvSpPr>
              <a:spLocks noChangeArrowheads="1"/>
            </p:cNvSpPr>
            <p:nvPr/>
          </p:nvSpPr>
          <p:spPr bwMode="auto">
            <a:xfrm>
              <a:off x="5688755" y="612935"/>
              <a:ext cx="790654" cy="323935"/>
            </a:xfrm>
            <a:prstGeom prst="rect">
              <a:avLst/>
            </a:prstGeom>
            <a:solidFill>
              <a:srgbClr val="92D050"/>
            </a:solidFill>
            <a:ln w="31750">
              <a:solidFill>
                <a:srgbClr val="7030A0"/>
              </a:solidFill>
              <a:miter lim="800000"/>
              <a:headEnd/>
              <a:tailEnd/>
            </a:ln>
          </p:spPr>
          <p:txBody>
            <a:bodyPr anchor="ctr"/>
            <a:lstStyle/>
            <a:p>
              <a:pPr algn="ctr"/>
              <a:r>
                <a:rPr lang="en-US" sz="1400">
                  <a:solidFill>
                    <a:srgbClr val="2A2806"/>
                  </a:solidFill>
                </a:rPr>
                <a:t>digital</a:t>
              </a:r>
              <a:endParaRPr lang="zh-CN" altLang="en-US" sz="1400">
                <a:solidFill>
                  <a:srgbClr val="2A2806"/>
                </a:solidFill>
              </a:endParaRPr>
            </a:p>
          </p:txBody>
        </p:sp>
        <p:sp>
          <p:nvSpPr>
            <p:cNvPr id="65612" name="矩形 98"/>
            <p:cNvSpPr>
              <a:spLocks noChangeArrowheads="1"/>
            </p:cNvSpPr>
            <p:nvPr/>
          </p:nvSpPr>
          <p:spPr bwMode="auto">
            <a:xfrm>
              <a:off x="3323935" y="1224282"/>
              <a:ext cx="1068294"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categories</a:t>
              </a:r>
              <a:endParaRPr lang="zh-CN" altLang="en-US" sz="1400">
                <a:solidFill>
                  <a:srgbClr val="2A2806"/>
                </a:solidFill>
              </a:endParaRPr>
            </a:p>
          </p:txBody>
        </p:sp>
        <p:sp>
          <p:nvSpPr>
            <p:cNvPr id="65613" name="矩形 99"/>
            <p:cNvSpPr>
              <a:spLocks noChangeArrowheads="1"/>
            </p:cNvSpPr>
            <p:nvPr/>
          </p:nvSpPr>
          <p:spPr bwMode="auto">
            <a:xfrm>
              <a:off x="2447711" y="2088109"/>
              <a:ext cx="863525"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arts</a:t>
              </a:r>
              <a:endParaRPr lang="zh-CN" altLang="en-US" sz="1400">
                <a:solidFill>
                  <a:srgbClr val="2A2806"/>
                </a:solidFill>
              </a:endParaRPr>
            </a:p>
          </p:txBody>
        </p:sp>
        <p:sp>
          <p:nvSpPr>
            <p:cNvPr id="65614" name="矩形 100"/>
            <p:cNvSpPr>
              <a:spLocks noChangeArrowheads="1"/>
            </p:cNvSpPr>
            <p:nvPr/>
          </p:nvSpPr>
          <p:spPr bwMode="auto">
            <a:xfrm>
              <a:off x="3384254" y="2088109"/>
              <a:ext cx="936543" cy="323935"/>
            </a:xfrm>
            <a:prstGeom prst="rect">
              <a:avLst/>
            </a:prstGeom>
            <a:solidFill>
              <a:srgbClr val="92D050"/>
            </a:solidFill>
            <a:ln w="31750">
              <a:solidFill>
                <a:srgbClr val="00B050"/>
              </a:solidFill>
              <a:miter lim="800000"/>
              <a:headEnd/>
              <a:tailEnd/>
            </a:ln>
          </p:spPr>
          <p:txBody>
            <a:bodyPr anchor="ctr"/>
            <a:lstStyle/>
            <a:p>
              <a:pPr algn="ctr"/>
              <a:r>
                <a:rPr lang="en-US" sz="1400">
                  <a:solidFill>
                    <a:srgbClr val="2A2806"/>
                  </a:solidFill>
                </a:rPr>
                <a:t>school</a:t>
              </a:r>
              <a:endParaRPr lang="zh-CN" altLang="en-US" sz="1400">
                <a:solidFill>
                  <a:srgbClr val="2A2806"/>
                </a:solidFill>
              </a:endParaRPr>
            </a:p>
          </p:txBody>
        </p:sp>
        <p:sp>
          <p:nvSpPr>
            <p:cNvPr id="65615" name="矩形 101"/>
            <p:cNvSpPr>
              <a:spLocks noChangeArrowheads="1"/>
            </p:cNvSpPr>
            <p:nvPr/>
          </p:nvSpPr>
          <p:spPr bwMode="auto">
            <a:xfrm>
              <a:off x="4392228" y="2088109"/>
              <a:ext cx="1144488" cy="323935"/>
            </a:xfrm>
            <a:prstGeom prst="rect">
              <a:avLst/>
            </a:prstGeom>
            <a:solidFill>
              <a:srgbClr val="92D050"/>
            </a:solidFill>
            <a:ln w="31750">
              <a:solidFill>
                <a:srgbClr val="BB5501"/>
              </a:solidFill>
              <a:miter lim="800000"/>
              <a:headEnd/>
              <a:tailEnd/>
            </a:ln>
          </p:spPr>
          <p:txBody>
            <a:bodyPr anchor="ctr"/>
            <a:lstStyle/>
            <a:p>
              <a:pPr algn="ctr"/>
              <a:r>
                <a:rPr lang="en-US" sz="1400">
                  <a:solidFill>
                    <a:srgbClr val="2A2806"/>
                  </a:solidFill>
                </a:rPr>
                <a:t>audiobooks</a:t>
              </a:r>
              <a:endParaRPr lang="zh-CN" altLang="en-US" sz="1400">
                <a:solidFill>
                  <a:srgbClr val="2A2806"/>
                </a:solidFill>
              </a:endParaRPr>
            </a:p>
          </p:txBody>
        </p:sp>
        <p:sp>
          <p:nvSpPr>
            <p:cNvPr id="65616" name="矩形 102"/>
            <p:cNvSpPr>
              <a:spLocks noChangeArrowheads="1"/>
            </p:cNvSpPr>
            <p:nvPr/>
          </p:nvSpPr>
          <p:spPr bwMode="auto">
            <a:xfrm>
              <a:off x="4608110" y="1224282"/>
              <a:ext cx="863525" cy="323935"/>
            </a:xfrm>
            <a:prstGeom prst="rect">
              <a:avLst/>
            </a:prstGeom>
            <a:solidFill>
              <a:srgbClr val="92D050"/>
            </a:solidFill>
            <a:ln w="31750">
              <a:solidFill>
                <a:srgbClr val="FF0000"/>
              </a:solidFill>
              <a:miter lim="800000"/>
              <a:headEnd/>
              <a:tailEnd/>
            </a:ln>
          </p:spPr>
          <p:txBody>
            <a:bodyPr anchor="ctr"/>
            <a:lstStyle/>
            <a:p>
              <a:pPr algn="ctr"/>
              <a:r>
                <a:rPr lang="en-US" sz="1400">
                  <a:solidFill>
                    <a:srgbClr val="2A2806"/>
                  </a:solidFill>
                </a:rPr>
                <a:t>bookset</a:t>
              </a:r>
              <a:endParaRPr lang="zh-CN" altLang="en-US" sz="1400">
                <a:solidFill>
                  <a:srgbClr val="2A2806"/>
                </a:solidFill>
              </a:endParaRPr>
            </a:p>
          </p:txBody>
        </p:sp>
        <p:sp>
          <p:nvSpPr>
            <p:cNvPr id="65617" name="矩形 103"/>
            <p:cNvSpPr>
              <a:spLocks noChangeArrowheads="1"/>
            </p:cNvSpPr>
            <p:nvPr/>
          </p:nvSpPr>
          <p:spPr bwMode="auto">
            <a:xfrm>
              <a:off x="6841527" y="1224282"/>
              <a:ext cx="738123"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DVD</a:t>
              </a:r>
              <a:endParaRPr lang="zh-CN" altLang="en-US" sz="1400">
                <a:solidFill>
                  <a:srgbClr val="2A2806"/>
                </a:solidFill>
              </a:endParaRPr>
            </a:p>
          </p:txBody>
        </p:sp>
        <p:sp>
          <p:nvSpPr>
            <p:cNvPr id="65618" name="矩形 104"/>
            <p:cNvSpPr>
              <a:spLocks noChangeArrowheads="1"/>
            </p:cNvSpPr>
            <p:nvPr/>
          </p:nvSpPr>
          <p:spPr bwMode="auto">
            <a:xfrm>
              <a:off x="5760534" y="1224282"/>
              <a:ext cx="660342"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CD</a:t>
              </a:r>
              <a:endParaRPr lang="zh-CN" altLang="en-US" sz="1400">
                <a:solidFill>
                  <a:srgbClr val="2A2806"/>
                </a:solidFill>
              </a:endParaRPr>
            </a:p>
          </p:txBody>
        </p:sp>
        <p:sp>
          <p:nvSpPr>
            <p:cNvPr id="65619" name="矩形 105"/>
            <p:cNvSpPr>
              <a:spLocks noChangeArrowheads="1"/>
            </p:cNvSpPr>
            <p:nvPr/>
          </p:nvSpPr>
          <p:spPr bwMode="auto">
            <a:xfrm>
              <a:off x="5616084" y="2088109"/>
              <a:ext cx="936543"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features</a:t>
              </a:r>
              <a:endParaRPr lang="zh-CN" altLang="en-US" sz="1400">
                <a:solidFill>
                  <a:srgbClr val="2A2806"/>
                </a:solidFill>
              </a:endParaRPr>
            </a:p>
          </p:txBody>
        </p:sp>
        <p:sp>
          <p:nvSpPr>
            <p:cNvPr id="65620" name="矩形 106"/>
            <p:cNvSpPr>
              <a:spLocks noChangeArrowheads="1"/>
            </p:cNvSpPr>
            <p:nvPr/>
          </p:nvSpPr>
          <p:spPr bwMode="auto">
            <a:xfrm>
              <a:off x="6733587" y="2088109"/>
              <a:ext cx="755584" cy="323935"/>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genres</a:t>
              </a:r>
              <a:endParaRPr lang="zh-CN" altLang="en-US" sz="1400">
                <a:solidFill>
                  <a:srgbClr val="2A2806"/>
                </a:solidFill>
              </a:endParaRPr>
            </a:p>
          </p:txBody>
        </p:sp>
        <p:sp>
          <p:nvSpPr>
            <p:cNvPr id="65621" name="矩形 107"/>
            <p:cNvSpPr>
              <a:spLocks noChangeArrowheads="1"/>
            </p:cNvSpPr>
            <p:nvPr/>
          </p:nvSpPr>
          <p:spPr bwMode="auto">
            <a:xfrm>
              <a:off x="5689103" y="2735978"/>
              <a:ext cx="792093" cy="323935"/>
            </a:xfrm>
            <a:prstGeom prst="rect">
              <a:avLst/>
            </a:prstGeom>
            <a:solidFill>
              <a:srgbClr val="92D050"/>
            </a:solidFill>
            <a:ln w="31750">
              <a:solidFill>
                <a:srgbClr val="3E0000"/>
              </a:solidFill>
              <a:miter lim="800000"/>
              <a:headEnd/>
              <a:tailEnd/>
            </a:ln>
          </p:spPr>
          <p:txBody>
            <a:bodyPr anchor="ctr"/>
            <a:lstStyle/>
            <a:p>
              <a:pPr algn="ctr"/>
              <a:r>
                <a:rPr lang="en-US" sz="1400">
                  <a:solidFill>
                    <a:srgbClr val="2A2806"/>
                  </a:solidFill>
                </a:rPr>
                <a:t>albums</a:t>
              </a:r>
              <a:endParaRPr lang="zh-CN" altLang="en-US" sz="1400">
                <a:solidFill>
                  <a:srgbClr val="2A2806"/>
                </a:solidFill>
              </a:endParaRPr>
            </a:p>
          </p:txBody>
        </p:sp>
        <p:cxnSp>
          <p:nvCxnSpPr>
            <p:cNvPr id="65622" name="直接箭头连接符 108"/>
            <p:cNvCxnSpPr>
              <a:cxnSpLocks noChangeShapeType="1"/>
              <a:stCxn id="65608" idx="2"/>
              <a:endCxn id="65609" idx="0"/>
            </p:cNvCxnSpPr>
            <p:nvPr/>
          </p:nvCxnSpPr>
          <p:spPr bwMode="auto">
            <a:xfrm rot="5400000">
              <a:off x="4265982" y="-89523"/>
              <a:ext cx="289001" cy="1115916"/>
            </a:xfrm>
            <a:prstGeom prst="straightConnector1">
              <a:avLst/>
            </a:prstGeom>
            <a:noFill/>
            <a:ln w="19050">
              <a:solidFill>
                <a:srgbClr val="6D3600"/>
              </a:solidFill>
              <a:round/>
              <a:headEnd/>
              <a:tailEnd type="arrow" w="med" len="med"/>
            </a:ln>
          </p:spPr>
        </p:cxnSp>
        <p:cxnSp>
          <p:nvCxnSpPr>
            <p:cNvPr id="65623" name="直接箭头连接符 109"/>
            <p:cNvCxnSpPr>
              <a:cxnSpLocks noChangeShapeType="1"/>
              <a:stCxn id="65608" idx="2"/>
              <a:endCxn id="65610" idx="0"/>
            </p:cNvCxnSpPr>
            <p:nvPr/>
          </p:nvCxnSpPr>
          <p:spPr bwMode="auto">
            <a:xfrm rot="5400000">
              <a:off x="4823939" y="468435"/>
              <a:ext cx="289001" cy="0"/>
            </a:xfrm>
            <a:prstGeom prst="straightConnector1">
              <a:avLst/>
            </a:prstGeom>
            <a:noFill/>
            <a:ln w="19050">
              <a:solidFill>
                <a:srgbClr val="6D3600"/>
              </a:solidFill>
              <a:round/>
              <a:headEnd/>
              <a:tailEnd type="arrow" w="med" len="med"/>
            </a:ln>
          </p:spPr>
        </p:cxnSp>
        <p:cxnSp>
          <p:nvCxnSpPr>
            <p:cNvPr id="65624" name="直接箭头连接符 110"/>
            <p:cNvCxnSpPr>
              <a:cxnSpLocks noChangeShapeType="1"/>
              <a:stCxn id="65608" idx="2"/>
              <a:endCxn id="65611" idx="0"/>
            </p:cNvCxnSpPr>
            <p:nvPr/>
          </p:nvCxnSpPr>
          <p:spPr bwMode="auto">
            <a:xfrm rot="16200000" flipH="1">
              <a:off x="5382157" y="-88990"/>
              <a:ext cx="289001" cy="1114848"/>
            </a:xfrm>
            <a:prstGeom prst="straightConnector1">
              <a:avLst/>
            </a:prstGeom>
            <a:noFill/>
            <a:ln w="19050">
              <a:solidFill>
                <a:srgbClr val="6D3600"/>
              </a:solidFill>
              <a:round/>
              <a:headEnd/>
              <a:tailEnd type="arrow" w="med" len="med"/>
            </a:ln>
          </p:spPr>
        </p:cxnSp>
        <p:cxnSp>
          <p:nvCxnSpPr>
            <p:cNvPr id="65625" name="直接箭头连接符 111"/>
            <p:cNvCxnSpPr>
              <a:cxnSpLocks noChangeShapeType="1"/>
              <a:stCxn id="65609" idx="2"/>
              <a:endCxn id="65612" idx="0"/>
            </p:cNvCxnSpPr>
            <p:nvPr/>
          </p:nvCxnSpPr>
          <p:spPr bwMode="auto">
            <a:xfrm rot="16200000" flipH="1">
              <a:off x="3711993" y="1077401"/>
              <a:ext cx="287412" cy="6349"/>
            </a:xfrm>
            <a:prstGeom prst="straightConnector1">
              <a:avLst/>
            </a:prstGeom>
            <a:noFill/>
            <a:ln w="19050">
              <a:solidFill>
                <a:srgbClr val="6D3600"/>
              </a:solidFill>
              <a:round/>
              <a:headEnd/>
              <a:tailEnd type="arrow" w="med" len="med"/>
            </a:ln>
          </p:spPr>
        </p:cxnSp>
        <p:cxnSp>
          <p:nvCxnSpPr>
            <p:cNvPr id="65626" name="直接箭头连接符 112"/>
            <p:cNvCxnSpPr>
              <a:cxnSpLocks noChangeShapeType="1"/>
              <a:stCxn id="65612" idx="2"/>
              <a:endCxn id="65613" idx="0"/>
            </p:cNvCxnSpPr>
            <p:nvPr/>
          </p:nvCxnSpPr>
          <p:spPr bwMode="auto">
            <a:xfrm rot="5400000">
              <a:off x="3099228" y="1328461"/>
              <a:ext cx="539891" cy="979401"/>
            </a:xfrm>
            <a:prstGeom prst="straightConnector1">
              <a:avLst/>
            </a:prstGeom>
            <a:noFill/>
            <a:ln w="19050">
              <a:solidFill>
                <a:srgbClr val="6D3600"/>
              </a:solidFill>
              <a:round/>
              <a:headEnd/>
              <a:tailEnd type="arrow" w="med" len="med"/>
            </a:ln>
          </p:spPr>
        </p:cxnSp>
        <p:cxnSp>
          <p:nvCxnSpPr>
            <p:cNvPr id="65627" name="直接箭头连接符 113"/>
            <p:cNvCxnSpPr>
              <a:cxnSpLocks noChangeShapeType="1"/>
              <a:stCxn id="65612" idx="2"/>
              <a:endCxn id="65614" idx="0"/>
            </p:cNvCxnSpPr>
            <p:nvPr/>
          </p:nvCxnSpPr>
          <p:spPr bwMode="auto">
            <a:xfrm rot="5400000">
              <a:off x="3585754" y="1814987"/>
              <a:ext cx="539891" cy="6349"/>
            </a:xfrm>
            <a:prstGeom prst="straightConnector1">
              <a:avLst/>
            </a:prstGeom>
            <a:noFill/>
            <a:ln w="19050">
              <a:solidFill>
                <a:srgbClr val="6D3600"/>
              </a:solidFill>
              <a:round/>
              <a:headEnd/>
              <a:tailEnd type="arrow" w="med" len="med"/>
            </a:ln>
          </p:spPr>
        </p:cxnSp>
        <p:cxnSp>
          <p:nvCxnSpPr>
            <p:cNvPr id="65628" name="直接箭头连接符 114"/>
            <p:cNvCxnSpPr>
              <a:cxnSpLocks noChangeShapeType="1"/>
              <a:stCxn id="65612" idx="2"/>
              <a:endCxn id="65615" idx="0"/>
            </p:cNvCxnSpPr>
            <p:nvPr/>
          </p:nvCxnSpPr>
          <p:spPr bwMode="auto">
            <a:xfrm rot="16200000" flipH="1">
              <a:off x="4141330" y="1265760"/>
              <a:ext cx="539891" cy="1104804"/>
            </a:xfrm>
            <a:prstGeom prst="straightConnector1">
              <a:avLst/>
            </a:prstGeom>
            <a:noFill/>
            <a:ln w="19050">
              <a:solidFill>
                <a:srgbClr val="6D3600"/>
              </a:solidFill>
              <a:round/>
              <a:headEnd/>
              <a:tailEnd type="arrow" w="med" len="med"/>
            </a:ln>
          </p:spPr>
        </p:cxnSp>
        <p:cxnSp>
          <p:nvCxnSpPr>
            <p:cNvPr id="65629" name="直接箭头连接符 115"/>
            <p:cNvCxnSpPr>
              <a:cxnSpLocks noChangeShapeType="1"/>
              <a:stCxn id="65616" idx="2"/>
              <a:endCxn id="65615" idx="0"/>
            </p:cNvCxnSpPr>
            <p:nvPr/>
          </p:nvCxnSpPr>
          <p:spPr bwMode="auto">
            <a:xfrm rot="5400000">
              <a:off x="4731828" y="1780065"/>
              <a:ext cx="539891" cy="76193"/>
            </a:xfrm>
            <a:prstGeom prst="straightConnector1">
              <a:avLst/>
            </a:prstGeom>
            <a:noFill/>
            <a:ln w="19050">
              <a:solidFill>
                <a:srgbClr val="6D3600"/>
              </a:solidFill>
              <a:round/>
              <a:headEnd/>
              <a:tailEnd type="arrow" w="med" len="med"/>
            </a:ln>
          </p:spPr>
        </p:cxnSp>
        <p:cxnSp>
          <p:nvCxnSpPr>
            <p:cNvPr id="65630" name="直接箭头连接符 116"/>
            <p:cNvCxnSpPr>
              <a:cxnSpLocks noChangeShapeType="1"/>
              <a:stCxn id="65611" idx="2"/>
              <a:endCxn id="65616" idx="0"/>
            </p:cNvCxnSpPr>
            <p:nvPr/>
          </p:nvCxnSpPr>
          <p:spPr bwMode="auto">
            <a:xfrm rot="5400000">
              <a:off x="5418271" y="558469"/>
              <a:ext cx="287412" cy="1044211"/>
            </a:xfrm>
            <a:prstGeom prst="straightConnector1">
              <a:avLst/>
            </a:prstGeom>
            <a:noFill/>
            <a:ln w="19050">
              <a:solidFill>
                <a:srgbClr val="6D3600"/>
              </a:solidFill>
              <a:round/>
              <a:headEnd/>
              <a:tailEnd type="arrow" w="med" len="med"/>
            </a:ln>
          </p:spPr>
        </p:cxnSp>
        <p:cxnSp>
          <p:nvCxnSpPr>
            <p:cNvPr id="65631" name="直接箭头连接符 117"/>
            <p:cNvCxnSpPr>
              <a:cxnSpLocks noChangeShapeType="1"/>
              <a:stCxn id="65611" idx="2"/>
              <a:endCxn id="65618" idx="0"/>
            </p:cNvCxnSpPr>
            <p:nvPr/>
          </p:nvCxnSpPr>
          <p:spPr bwMode="auto">
            <a:xfrm rot="16200000" flipH="1">
              <a:off x="5943688" y="1077264"/>
              <a:ext cx="287412" cy="6622"/>
            </a:xfrm>
            <a:prstGeom prst="straightConnector1">
              <a:avLst/>
            </a:prstGeom>
            <a:noFill/>
            <a:ln w="19050">
              <a:solidFill>
                <a:srgbClr val="6D3600"/>
              </a:solidFill>
              <a:round/>
              <a:headEnd/>
              <a:tailEnd type="arrow" w="med" len="med"/>
            </a:ln>
          </p:spPr>
        </p:cxnSp>
        <p:cxnSp>
          <p:nvCxnSpPr>
            <p:cNvPr id="65632" name="直接箭头连接符 118"/>
            <p:cNvCxnSpPr>
              <a:cxnSpLocks noChangeShapeType="1"/>
              <a:stCxn id="65611" idx="2"/>
              <a:endCxn id="65617" idx="0"/>
            </p:cNvCxnSpPr>
            <p:nvPr/>
          </p:nvCxnSpPr>
          <p:spPr bwMode="auto">
            <a:xfrm rot="16200000" flipH="1">
              <a:off x="6503629" y="517321"/>
              <a:ext cx="287412" cy="1126507"/>
            </a:xfrm>
            <a:prstGeom prst="straightConnector1">
              <a:avLst/>
            </a:prstGeom>
            <a:noFill/>
            <a:ln w="19050">
              <a:solidFill>
                <a:srgbClr val="6D3600"/>
              </a:solidFill>
              <a:round/>
              <a:headEnd/>
              <a:tailEnd type="arrow" w="med" len="med"/>
            </a:ln>
          </p:spPr>
        </p:cxnSp>
        <p:cxnSp>
          <p:nvCxnSpPr>
            <p:cNvPr id="65633" name="直接箭头连接符 119"/>
            <p:cNvCxnSpPr>
              <a:cxnSpLocks noChangeShapeType="1"/>
              <a:stCxn id="65618" idx="2"/>
              <a:endCxn id="65619" idx="0"/>
            </p:cNvCxnSpPr>
            <p:nvPr/>
          </p:nvCxnSpPr>
          <p:spPr bwMode="auto">
            <a:xfrm rot="5400000">
              <a:off x="5817584" y="1814987"/>
              <a:ext cx="539891" cy="6349"/>
            </a:xfrm>
            <a:prstGeom prst="straightConnector1">
              <a:avLst/>
            </a:prstGeom>
            <a:noFill/>
            <a:ln w="19050">
              <a:solidFill>
                <a:srgbClr val="6D3600"/>
              </a:solidFill>
              <a:round/>
              <a:headEnd/>
              <a:tailEnd type="arrow" w="med" len="med"/>
            </a:ln>
          </p:spPr>
        </p:cxnSp>
        <p:cxnSp>
          <p:nvCxnSpPr>
            <p:cNvPr id="65634" name="直接箭头连接符 120"/>
            <p:cNvCxnSpPr>
              <a:cxnSpLocks noChangeShapeType="1"/>
              <a:stCxn id="65618" idx="2"/>
              <a:endCxn id="65620" idx="0"/>
            </p:cNvCxnSpPr>
            <p:nvPr/>
          </p:nvCxnSpPr>
          <p:spPr bwMode="auto">
            <a:xfrm rot="16200000" flipH="1">
              <a:off x="6331096" y="1307825"/>
              <a:ext cx="539891" cy="1020674"/>
            </a:xfrm>
            <a:prstGeom prst="straightConnector1">
              <a:avLst/>
            </a:prstGeom>
            <a:noFill/>
            <a:ln w="19050">
              <a:solidFill>
                <a:srgbClr val="6D3600"/>
              </a:solidFill>
              <a:round/>
              <a:headEnd/>
              <a:tailEnd type="arrow" w="med" len="med"/>
            </a:ln>
          </p:spPr>
        </p:cxnSp>
        <p:cxnSp>
          <p:nvCxnSpPr>
            <p:cNvPr id="65635" name="直接箭头连接符 121"/>
            <p:cNvCxnSpPr>
              <a:cxnSpLocks noChangeShapeType="1"/>
              <a:stCxn id="65619" idx="2"/>
              <a:endCxn id="65621" idx="0"/>
            </p:cNvCxnSpPr>
            <p:nvPr/>
          </p:nvCxnSpPr>
          <p:spPr bwMode="auto">
            <a:xfrm rot="5400000">
              <a:off x="5922387" y="2574010"/>
              <a:ext cx="325523" cy="1588"/>
            </a:xfrm>
            <a:prstGeom prst="straightConnector1">
              <a:avLst/>
            </a:prstGeom>
            <a:noFill/>
            <a:ln w="19050">
              <a:solidFill>
                <a:srgbClr val="6D3600"/>
              </a:solidFill>
              <a:round/>
              <a:headEnd/>
              <a:tailEnd type="arrow" w="med" len="med"/>
            </a:ln>
          </p:spPr>
        </p:cxnSp>
        <p:cxnSp>
          <p:nvCxnSpPr>
            <p:cNvPr id="65636" name="直接箭头连接符 122"/>
            <p:cNvCxnSpPr>
              <a:cxnSpLocks noChangeShapeType="1"/>
              <a:stCxn id="65620" idx="2"/>
              <a:endCxn id="65621" idx="0"/>
            </p:cNvCxnSpPr>
            <p:nvPr/>
          </p:nvCxnSpPr>
          <p:spPr bwMode="auto">
            <a:xfrm rot="5400000">
              <a:off x="6435899" y="2060498"/>
              <a:ext cx="323935" cy="1027023"/>
            </a:xfrm>
            <a:prstGeom prst="straightConnector1">
              <a:avLst/>
            </a:prstGeom>
            <a:noFill/>
            <a:ln w="19050">
              <a:solidFill>
                <a:srgbClr val="6D3600"/>
              </a:solidFill>
              <a:round/>
              <a:headEnd/>
              <a:tailEnd type="arrow" w="med" len="med"/>
            </a:ln>
          </p:spPr>
        </p:cxnSp>
        <p:cxnSp>
          <p:nvCxnSpPr>
            <p:cNvPr id="65637" name="曲线连接符 123"/>
            <p:cNvCxnSpPr>
              <a:cxnSpLocks noChangeShapeType="1"/>
              <a:stCxn id="65599" idx="2"/>
              <a:endCxn id="65614" idx="2"/>
            </p:cNvCxnSpPr>
            <p:nvPr/>
          </p:nvCxnSpPr>
          <p:spPr bwMode="auto">
            <a:xfrm rot="16200000" flipH="1">
              <a:off x="1854419" y="413832"/>
              <a:ext cx="611642" cy="3384376"/>
            </a:xfrm>
            <a:prstGeom prst="curvedConnector3">
              <a:avLst>
                <a:gd name="adj1" fmla="val 214199"/>
              </a:avLst>
            </a:prstGeom>
            <a:noFill/>
            <a:ln w="25400">
              <a:solidFill>
                <a:srgbClr val="00B050"/>
              </a:solidFill>
              <a:prstDash val="dash"/>
              <a:round/>
              <a:headEnd/>
              <a:tailEnd type="triangle" w="lg" len="lg"/>
            </a:ln>
          </p:spPr>
        </p:cxnSp>
        <p:cxnSp>
          <p:nvCxnSpPr>
            <p:cNvPr id="65638" name="曲线连接符 124"/>
            <p:cNvCxnSpPr>
              <a:cxnSpLocks noChangeShapeType="1"/>
              <a:stCxn id="65600" idx="2"/>
              <a:endCxn id="65615" idx="2"/>
            </p:cNvCxnSpPr>
            <p:nvPr/>
          </p:nvCxnSpPr>
          <p:spPr bwMode="auto">
            <a:xfrm rot="5400000" flipH="1" flipV="1">
              <a:off x="3071257" y="555252"/>
              <a:ext cx="36432" cy="3749605"/>
            </a:xfrm>
            <a:prstGeom prst="curvedConnector3">
              <a:avLst>
                <a:gd name="adj1" fmla="val -1568681"/>
              </a:avLst>
            </a:prstGeom>
            <a:noFill/>
            <a:ln w="25400">
              <a:solidFill>
                <a:srgbClr val="00B050"/>
              </a:solidFill>
              <a:prstDash val="dash"/>
              <a:round/>
              <a:headEnd/>
              <a:tailEnd type="triangle" w="lg" len="lg"/>
            </a:ln>
          </p:spPr>
        </p:cxnSp>
        <p:cxnSp>
          <p:nvCxnSpPr>
            <p:cNvPr id="65639" name="曲线连接符 125"/>
            <p:cNvCxnSpPr>
              <a:cxnSpLocks noChangeShapeType="1"/>
              <a:stCxn id="65601" idx="2"/>
              <a:endCxn id="65621" idx="2"/>
            </p:cNvCxnSpPr>
            <p:nvPr/>
          </p:nvCxnSpPr>
          <p:spPr bwMode="auto">
            <a:xfrm rot="16200000" flipH="1">
              <a:off x="3450314" y="425078"/>
              <a:ext cx="1219519" cy="4050152"/>
            </a:xfrm>
            <a:prstGeom prst="curvedConnector3">
              <a:avLst>
                <a:gd name="adj1" fmla="val 118750"/>
              </a:avLst>
            </a:prstGeom>
            <a:noFill/>
            <a:ln w="25400">
              <a:solidFill>
                <a:srgbClr val="00B050"/>
              </a:solidFill>
              <a:prstDash val="dash"/>
              <a:round/>
              <a:headEnd/>
              <a:tailEnd type="triangle" w="lg" len="lg"/>
            </a:ln>
          </p:spPr>
        </p:cxnSp>
      </p:grpSp>
      <p:grpSp>
        <p:nvGrpSpPr>
          <p:cNvPr id="3" name="Group 53"/>
          <p:cNvGrpSpPr>
            <a:grpSpLocks/>
          </p:cNvGrpSpPr>
          <p:nvPr/>
        </p:nvGrpSpPr>
        <p:grpSpPr bwMode="auto">
          <a:xfrm>
            <a:off x="2667000" y="3581400"/>
            <a:ext cx="4103687" cy="2430462"/>
            <a:chOff x="0" y="0"/>
            <a:chExt cx="3847728" cy="2317541"/>
          </a:xfrm>
        </p:grpSpPr>
        <p:sp>
          <p:nvSpPr>
            <p:cNvPr id="65568" name="椭圆 127"/>
            <p:cNvSpPr>
              <a:spLocks noChangeArrowheads="1"/>
            </p:cNvSpPr>
            <p:nvPr/>
          </p:nvSpPr>
          <p:spPr bwMode="auto">
            <a:xfrm>
              <a:off x="0" y="0"/>
              <a:ext cx="428683" cy="429984"/>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65569" name="椭圆 128"/>
            <p:cNvSpPr>
              <a:spLocks noChangeArrowheads="1"/>
            </p:cNvSpPr>
            <p:nvPr/>
          </p:nvSpPr>
          <p:spPr bwMode="auto">
            <a:xfrm>
              <a:off x="0" y="1465581"/>
              <a:ext cx="428683" cy="428470"/>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5570" name="椭圆 129"/>
            <p:cNvSpPr>
              <a:spLocks noChangeArrowheads="1"/>
            </p:cNvSpPr>
            <p:nvPr/>
          </p:nvSpPr>
          <p:spPr bwMode="auto">
            <a:xfrm>
              <a:off x="857366" y="1465581"/>
              <a:ext cx="428683" cy="428470"/>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sp>
          <p:nvSpPr>
            <p:cNvPr id="65571" name="椭圆 130"/>
            <p:cNvSpPr>
              <a:spLocks noChangeArrowheads="1"/>
            </p:cNvSpPr>
            <p:nvPr/>
          </p:nvSpPr>
          <p:spPr bwMode="auto">
            <a:xfrm>
              <a:off x="857366" y="0"/>
              <a:ext cx="428683" cy="429984"/>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cxnSp>
          <p:nvCxnSpPr>
            <p:cNvPr id="65572" name="曲线连接符 131"/>
            <p:cNvCxnSpPr>
              <a:cxnSpLocks noChangeShapeType="1"/>
              <a:stCxn id="65568" idx="4"/>
              <a:endCxn id="65569" idx="0"/>
            </p:cNvCxnSpPr>
            <p:nvPr/>
          </p:nvCxnSpPr>
          <p:spPr bwMode="auto">
            <a:xfrm rot="5400000">
              <a:off x="-303611" y="947309"/>
              <a:ext cx="1035851" cy="1588"/>
            </a:xfrm>
            <a:prstGeom prst="curvedConnector3">
              <a:avLst>
                <a:gd name="adj1" fmla="val 50000"/>
              </a:avLst>
            </a:prstGeom>
            <a:noFill/>
            <a:ln w="9525">
              <a:noFill/>
              <a:round/>
              <a:headEnd/>
              <a:tailEnd/>
            </a:ln>
          </p:spPr>
        </p:cxnSp>
        <p:cxnSp>
          <p:nvCxnSpPr>
            <p:cNvPr id="65573" name="曲线连接符 132"/>
            <p:cNvCxnSpPr>
              <a:cxnSpLocks noChangeShapeType="1"/>
              <a:stCxn id="65568" idx="4"/>
              <a:endCxn id="65569" idx="0"/>
            </p:cNvCxnSpPr>
            <p:nvPr/>
          </p:nvCxnSpPr>
          <p:spPr bwMode="auto">
            <a:xfrm rot="5400000">
              <a:off x="-303611" y="947309"/>
              <a:ext cx="1035851" cy="1588"/>
            </a:xfrm>
            <a:prstGeom prst="curvedConnector3">
              <a:avLst>
                <a:gd name="adj1" fmla="val 50000"/>
              </a:avLst>
            </a:prstGeom>
            <a:noFill/>
            <a:ln w="25400">
              <a:solidFill>
                <a:srgbClr val="000000"/>
              </a:solidFill>
              <a:round/>
              <a:headEnd/>
              <a:tailEnd type="arrow" w="med" len="med"/>
            </a:ln>
          </p:spPr>
        </p:cxnSp>
        <p:cxnSp>
          <p:nvCxnSpPr>
            <p:cNvPr id="65574" name="直接箭头连接符 133"/>
            <p:cNvCxnSpPr>
              <a:cxnSpLocks noChangeShapeType="1"/>
              <a:stCxn id="65568" idx="5"/>
              <a:endCxn id="65570" idx="1"/>
            </p:cNvCxnSpPr>
            <p:nvPr/>
          </p:nvCxnSpPr>
          <p:spPr bwMode="auto">
            <a:xfrm rot="16200000" flipH="1">
              <a:off x="62245" y="670224"/>
              <a:ext cx="1161393" cy="554170"/>
            </a:xfrm>
            <a:prstGeom prst="straightConnector1">
              <a:avLst/>
            </a:prstGeom>
            <a:noFill/>
            <a:ln w="19050">
              <a:solidFill>
                <a:srgbClr val="000000"/>
              </a:solidFill>
              <a:round/>
              <a:headEnd/>
              <a:tailEnd type="arrow" w="med" len="med"/>
            </a:ln>
          </p:spPr>
        </p:cxnSp>
        <p:cxnSp>
          <p:nvCxnSpPr>
            <p:cNvPr id="65575" name="直接箭头连接符 15"/>
            <p:cNvCxnSpPr>
              <a:cxnSpLocks noChangeShapeType="1"/>
              <a:stCxn id="65571" idx="3"/>
              <a:endCxn id="65569" idx="7"/>
            </p:cNvCxnSpPr>
            <p:nvPr/>
          </p:nvCxnSpPr>
          <p:spPr bwMode="auto">
            <a:xfrm rot="5400000">
              <a:off x="62245" y="670224"/>
              <a:ext cx="1161393" cy="554170"/>
            </a:xfrm>
            <a:prstGeom prst="straightConnector1">
              <a:avLst/>
            </a:prstGeom>
            <a:noFill/>
            <a:ln w="19050">
              <a:solidFill>
                <a:srgbClr val="000000"/>
              </a:solidFill>
              <a:round/>
              <a:headEnd/>
              <a:tailEnd type="arrow" w="med" len="med"/>
            </a:ln>
          </p:spPr>
        </p:cxnSp>
        <p:cxnSp>
          <p:nvCxnSpPr>
            <p:cNvPr id="65576" name="直接箭头连接符 135"/>
            <p:cNvCxnSpPr>
              <a:cxnSpLocks noChangeShapeType="1"/>
              <a:stCxn id="65571" idx="4"/>
              <a:endCxn id="65570" idx="0"/>
            </p:cNvCxnSpPr>
            <p:nvPr/>
          </p:nvCxnSpPr>
          <p:spPr bwMode="auto">
            <a:xfrm rot="5400000">
              <a:off x="553644" y="947309"/>
              <a:ext cx="1035851" cy="1588"/>
            </a:xfrm>
            <a:prstGeom prst="straightConnector1">
              <a:avLst/>
            </a:prstGeom>
            <a:noFill/>
            <a:ln w="19050">
              <a:solidFill>
                <a:srgbClr val="000000"/>
              </a:solidFill>
              <a:round/>
              <a:headEnd/>
              <a:tailEnd type="arrow" w="med" len="med"/>
            </a:ln>
          </p:spPr>
        </p:cxnSp>
        <p:sp>
          <p:nvSpPr>
            <p:cNvPr id="65577" name="TextBox 136"/>
            <p:cNvSpPr txBox="1">
              <a:spLocks noChangeArrowheads="1"/>
            </p:cNvSpPr>
            <p:nvPr/>
          </p:nvSpPr>
          <p:spPr bwMode="auto">
            <a:xfrm>
              <a:off x="428628" y="1893864"/>
              <a:ext cx="421146" cy="352239"/>
            </a:xfrm>
            <a:prstGeom prst="rect">
              <a:avLst/>
            </a:prstGeom>
            <a:noFill/>
            <a:ln w="9525">
              <a:noFill/>
              <a:miter lim="800000"/>
              <a:headEnd/>
              <a:tailEnd/>
            </a:ln>
          </p:spPr>
          <p:txBody>
            <a:bodyPr wrap="none">
              <a:spAutoFit/>
            </a:bodyPr>
            <a:lstStyle/>
            <a:p>
              <a:r>
                <a:rPr lang="en-US" b="1"/>
                <a:t>G</a:t>
              </a:r>
              <a:r>
                <a:rPr lang="en-US" b="1" baseline="-25000"/>
                <a:t>1</a:t>
              </a:r>
              <a:endParaRPr lang="zh-CN" altLang="en-US" b="1" baseline="-25000"/>
            </a:p>
          </p:txBody>
        </p:sp>
        <p:sp>
          <p:nvSpPr>
            <p:cNvPr id="65578" name="椭圆 137"/>
            <p:cNvSpPr>
              <a:spLocks noChangeArrowheads="1"/>
            </p:cNvSpPr>
            <p:nvPr/>
          </p:nvSpPr>
          <p:spPr bwMode="auto">
            <a:xfrm>
              <a:off x="2793882" y="0"/>
              <a:ext cx="428683" cy="429984"/>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65579" name="椭圆 138"/>
            <p:cNvSpPr>
              <a:spLocks noChangeArrowheads="1"/>
            </p:cNvSpPr>
            <p:nvPr/>
          </p:nvSpPr>
          <p:spPr bwMode="auto">
            <a:xfrm>
              <a:off x="2793882" y="750959"/>
              <a:ext cx="428683" cy="428470"/>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sp>
          <p:nvSpPr>
            <p:cNvPr id="65580" name="椭圆 139"/>
            <p:cNvSpPr>
              <a:spLocks noChangeArrowheads="1"/>
            </p:cNvSpPr>
            <p:nvPr/>
          </p:nvSpPr>
          <p:spPr bwMode="auto">
            <a:xfrm>
              <a:off x="2132996" y="1465581"/>
              <a:ext cx="428683" cy="428470"/>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5581" name="椭圆 140"/>
            <p:cNvSpPr>
              <a:spLocks noChangeArrowheads="1"/>
            </p:cNvSpPr>
            <p:nvPr/>
          </p:nvSpPr>
          <p:spPr bwMode="auto">
            <a:xfrm>
              <a:off x="3419045" y="1465581"/>
              <a:ext cx="428683" cy="428470"/>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sp>
          <p:nvSpPr>
            <p:cNvPr id="65582" name="椭圆 141"/>
            <p:cNvSpPr>
              <a:spLocks noChangeArrowheads="1"/>
            </p:cNvSpPr>
            <p:nvPr/>
          </p:nvSpPr>
          <p:spPr bwMode="auto">
            <a:xfrm>
              <a:off x="2793882" y="1465581"/>
              <a:ext cx="428683" cy="428470"/>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cxnSp>
          <p:nvCxnSpPr>
            <p:cNvPr id="65583" name="直接箭头连接符 142"/>
            <p:cNvCxnSpPr>
              <a:cxnSpLocks noChangeShapeType="1"/>
              <a:stCxn id="65578" idx="4"/>
              <a:endCxn id="65579" idx="0"/>
            </p:cNvCxnSpPr>
            <p:nvPr/>
          </p:nvCxnSpPr>
          <p:spPr bwMode="auto">
            <a:xfrm rot="5400000">
              <a:off x="2847595" y="590119"/>
              <a:ext cx="321471" cy="1588"/>
            </a:xfrm>
            <a:prstGeom prst="straightConnector1">
              <a:avLst/>
            </a:prstGeom>
            <a:noFill/>
            <a:ln w="19050">
              <a:solidFill>
                <a:srgbClr val="000000"/>
              </a:solidFill>
              <a:round/>
              <a:headEnd/>
              <a:tailEnd type="arrow" w="med" len="med"/>
            </a:ln>
          </p:spPr>
        </p:cxnSp>
        <p:cxnSp>
          <p:nvCxnSpPr>
            <p:cNvPr id="65584" name="直接箭头连接符 143"/>
            <p:cNvCxnSpPr>
              <a:cxnSpLocks noChangeShapeType="1"/>
              <a:stCxn id="65579" idx="3"/>
              <a:endCxn id="65580" idx="7"/>
            </p:cNvCxnSpPr>
            <p:nvPr/>
          </p:nvCxnSpPr>
          <p:spPr bwMode="auto">
            <a:xfrm rot="5400000">
              <a:off x="2472282" y="1143502"/>
              <a:ext cx="411294" cy="357715"/>
            </a:xfrm>
            <a:prstGeom prst="straightConnector1">
              <a:avLst/>
            </a:prstGeom>
            <a:noFill/>
            <a:ln w="19050">
              <a:solidFill>
                <a:srgbClr val="000000"/>
              </a:solidFill>
              <a:round/>
              <a:headEnd/>
              <a:tailEnd type="arrow" w="med" len="med"/>
            </a:ln>
          </p:spPr>
        </p:cxnSp>
        <p:cxnSp>
          <p:nvCxnSpPr>
            <p:cNvPr id="65585" name="直接箭头连接符 144"/>
            <p:cNvCxnSpPr>
              <a:cxnSpLocks noChangeShapeType="1"/>
              <a:stCxn id="65579" idx="4"/>
              <a:endCxn id="65582" idx="0"/>
            </p:cNvCxnSpPr>
            <p:nvPr/>
          </p:nvCxnSpPr>
          <p:spPr bwMode="auto">
            <a:xfrm rot="5400000">
              <a:off x="2865454" y="1322371"/>
              <a:ext cx="285753" cy="1489"/>
            </a:xfrm>
            <a:prstGeom prst="straightConnector1">
              <a:avLst/>
            </a:prstGeom>
            <a:noFill/>
            <a:ln w="19050">
              <a:solidFill>
                <a:srgbClr val="000000"/>
              </a:solidFill>
              <a:round/>
              <a:headEnd/>
              <a:tailEnd type="arrow" w="med" len="med"/>
            </a:ln>
          </p:spPr>
        </p:cxnSp>
        <p:cxnSp>
          <p:nvCxnSpPr>
            <p:cNvPr id="65586" name="直接箭头连接符 145"/>
            <p:cNvCxnSpPr>
              <a:cxnSpLocks noChangeShapeType="1"/>
              <a:stCxn id="65579" idx="5"/>
              <a:endCxn id="65581" idx="1"/>
            </p:cNvCxnSpPr>
            <p:nvPr/>
          </p:nvCxnSpPr>
          <p:spPr bwMode="auto">
            <a:xfrm rot="16200000" flipH="1">
              <a:off x="3115224" y="1161360"/>
              <a:ext cx="411294" cy="321997"/>
            </a:xfrm>
            <a:prstGeom prst="straightConnector1">
              <a:avLst/>
            </a:prstGeom>
            <a:noFill/>
            <a:ln w="19050">
              <a:solidFill>
                <a:srgbClr val="000000"/>
              </a:solidFill>
              <a:round/>
              <a:headEnd/>
              <a:tailEnd type="arrow" w="med" len="med"/>
            </a:ln>
          </p:spPr>
        </p:cxnSp>
        <p:sp>
          <p:nvSpPr>
            <p:cNvPr id="65587" name="TextBox 146"/>
            <p:cNvSpPr txBox="1">
              <a:spLocks noChangeArrowheads="1"/>
            </p:cNvSpPr>
            <p:nvPr/>
          </p:nvSpPr>
          <p:spPr bwMode="auto">
            <a:xfrm>
              <a:off x="2835168" y="1965302"/>
              <a:ext cx="421146" cy="352239"/>
            </a:xfrm>
            <a:prstGeom prst="rect">
              <a:avLst/>
            </a:prstGeom>
            <a:noFill/>
            <a:ln w="9525">
              <a:noFill/>
              <a:miter lim="800000"/>
              <a:headEnd/>
              <a:tailEnd/>
            </a:ln>
          </p:spPr>
          <p:txBody>
            <a:bodyPr wrap="none">
              <a:spAutoFit/>
            </a:bodyPr>
            <a:lstStyle/>
            <a:p>
              <a:r>
                <a:rPr lang="en-US" b="1"/>
                <a:t>G</a:t>
              </a:r>
              <a:r>
                <a:rPr lang="en-US" b="1" baseline="-25000"/>
                <a:t>2</a:t>
              </a:r>
              <a:endParaRPr lang="zh-CN" altLang="en-US" b="1" baseline="-25000"/>
            </a:p>
          </p:txBody>
        </p:sp>
        <p:cxnSp>
          <p:nvCxnSpPr>
            <p:cNvPr id="65588" name="曲线连接符 147"/>
            <p:cNvCxnSpPr>
              <a:cxnSpLocks noChangeShapeType="1"/>
              <a:stCxn id="65568" idx="0"/>
              <a:endCxn id="65578" idx="0"/>
            </p:cNvCxnSpPr>
            <p:nvPr/>
          </p:nvCxnSpPr>
          <p:spPr bwMode="auto">
            <a:xfrm rot="5400000" flipH="1" flipV="1">
              <a:off x="1611309" y="-1396251"/>
              <a:ext cx="1514" cy="2794016"/>
            </a:xfrm>
            <a:prstGeom prst="curvedConnector3">
              <a:avLst>
                <a:gd name="adj1" fmla="val 14395468"/>
              </a:avLst>
            </a:prstGeom>
            <a:noFill/>
            <a:ln w="25400">
              <a:solidFill>
                <a:srgbClr val="00B050"/>
              </a:solidFill>
              <a:prstDash val="dash"/>
              <a:round/>
              <a:headEnd/>
              <a:tailEnd type="triangle" w="lg" len="lg"/>
            </a:ln>
          </p:spPr>
        </p:cxnSp>
        <p:cxnSp>
          <p:nvCxnSpPr>
            <p:cNvPr id="65589" name="曲线连接符 148"/>
            <p:cNvCxnSpPr>
              <a:cxnSpLocks noChangeShapeType="1"/>
              <a:stCxn id="65571" idx="0"/>
              <a:endCxn id="65578" idx="0"/>
            </p:cNvCxnSpPr>
            <p:nvPr/>
          </p:nvCxnSpPr>
          <p:spPr bwMode="auto">
            <a:xfrm rot="5400000" flipH="1" flipV="1">
              <a:off x="2039937" y="-967623"/>
              <a:ext cx="1514" cy="1936760"/>
            </a:xfrm>
            <a:prstGeom prst="curvedConnector3">
              <a:avLst>
                <a:gd name="adj1" fmla="val 14395468"/>
              </a:avLst>
            </a:prstGeom>
            <a:noFill/>
            <a:ln w="25400">
              <a:solidFill>
                <a:srgbClr val="00B050"/>
              </a:solidFill>
              <a:prstDash val="dash"/>
              <a:round/>
              <a:headEnd/>
              <a:tailEnd type="triangle" w="lg" len="lg"/>
            </a:ln>
          </p:spPr>
        </p:cxnSp>
        <p:cxnSp>
          <p:nvCxnSpPr>
            <p:cNvPr id="65590" name="曲线连接符 149"/>
            <p:cNvCxnSpPr>
              <a:cxnSpLocks noChangeShapeType="1"/>
              <a:stCxn id="65569" idx="4"/>
              <a:endCxn id="65580" idx="4"/>
            </p:cNvCxnSpPr>
            <p:nvPr/>
          </p:nvCxnSpPr>
          <p:spPr bwMode="auto">
            <a:xfrm rot="16200000" flipH="1">
              <a:off x="1280908" y="827255"/>
              <a:ext cx="1514" cy="2133215"/>
            </a:xfrm>
            <a:prstGeom prst="curvedConnector3">
              <a:avLst>
                <a:gd name="adj1" fmla="val 14395468"/>
              </a:avLst>
            </a:prstGeom>
            <a:noFill/>
            <a:ln w="25400">
              <a:solidFill>
                <a:srgbClr val="00B050"/>
              </a:solidFill>
              <a:prstDash val="dash"/>
              <a:round/>
              <a:headEnd/>
              <a:tailEnd type="triangle" w="lg" len="lg"/>
            </a:ln>
          </p:spPr>
        </p:cxnSp>
        <p:cxnSp>
          <p:nvCxnSpPr>
            <p:cNvPr id="65591" name="曲线连接符 150"/>
            <p:cNvCxnSpPr>
              <a:cxnSpLocks noChangeShapeType="1"/>
              <a:stCxn id="65570" idx="4"/>
              <a:endCxn id="65582" idx="4"/>
            </p:cNvCxnSpPr>
            <p:nvPr/>
          </p:nvCxnSpPr>
          <p:spPr bwMode="auto">
            <a:xfrm rot="16200000" flipH="1">
              <a:off x="2039937" y="925483"/>
              <a:ext cx="1514" cy="1936760"/>
            </a:xfrm>
            <a:prstGeom prst="curvedConnector3">
              <a:avLst>
                <a:gd name="adj1" fmla="val 14395468"/>
              </a:avLst>
            </a:prstGeom>
            <a:noFill/>
            <a:ln w="25400">
              <a:solidFill>
                <a:srgbClr val="00B050"/>
              </a:solidFill>
              <a:prstDash val="dash"/>
              <a:round/>
              <a:headEnd/>
              <a:tailEnd type="triangle" w="lg" len="lg"/>
            </a:ln>
          </p:spPr>
        </p:cxnSp>
        <p:cxnSp>
          <p:nvCxnSpPr>
            <p:cNvPr id="65592" name="曲线连接符 151"/>
            <p:cNvCxnSpPr>
              <a:cxnSpLocks noChangeShapeType="1"/>
              <a:stCxn id="65570" idx="4"/>
              <a:endCxn id="65581" idx="4"/>
            </p:cNvCxnSpPr>
            <p:nvPr/>
          </p:nvCxnSpPr>
          <p:spPr bwMode="auto">
            <a:xfrm rot="16200000" flipH="1">
              <a:off x="2352479" y="612941"/>
              <a:ext cx="1514" cy="2561844"/>
            </a:xfrm>
            <a:prstGeom prst="curvedConnector3">
              <a:avLst>
                <a:gd name="adj1" fmla="val 14395468"/>
              </a:avLst>
            </a:prstGeom>
            <a:noFill/>
            <a:ln w="25400">
              <a:solidFill>
                <a:srgbClr val="BB5501"/>
              </a:solidFill>
              <a:prstDash val="dash"/>
              <a:round/>
              <a:headEnd/>
              <a:tailEnd type="triangle" w="lg" len="lg"/>
            </a:ln>
          </p:spPr>
        </p:cxnSp>
      </p:grpSp>
      <p:sp>
        <p:nvSpPr>
          <p:cNvPr id="19535" name="椭圆 152"/>
          <p:cNvSpPr>
            <a:spLocks noChangeArrowheads="1"/>
          </p:cNvSpPr>
          <p:nvPr/>
        </p:nvSpPr>
        <p:spPr bwMode="auto">
          <a:xfrm>
            <a:off x="5734050" y="3363913"/>
            <a:ext cx="428625" cy="428625"/>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19536" name="椭圆 153"/>
          <p:cNvSpPr>
            <a:spLocks noChangeArrowheads="1"/>
          </p:cNvSpPr>
          <p:nvPr/>
        </p:nvSpPr>
        <p:spPr bwMode="auto">
          <a:xfrm>
            <a:off x="5734050" y="4149725"/>
            <a:ext cx="428625" cy="428625"/>
          </a:xfrm>
          <a:prstGeom prst="ellipse">
            <a:avLst/>
          </a:prstGeom>
          <a:solidFill>
            <a:srgbClr val="0000FF"/>
          </a:solidFill>
          <a:ln w="25400">
            <a:solidFill>
              <a:srgbClr val="976F47"/>
            </a:solidFill>
            <a:round/>
            <a:headEnd/>
            <a:tailEnd/>
          </a:ln>
        </p:spPr>
        <p:txBody>
          <a:bodyPr anchor="ctr"/>
          <a:lstStyle/>
          <a:p>
            <a:pPr algn="ctr"/>
            <a:r>
              <a:rPr lang="en-US">
                <a:solidFill>
                  <a:srgbClr val="FFFF00"/>
                </a:solidFill>
              </a:rPr>
              <a:t>E</a:t>
            </a:r>
            <a:endParaRPr lang="zh-CN" altLang="en-US">
              <a:solidFill>
                <a:srgbClr val="FFFF00"/>
              </a:solidFill>
            </a:endParaRPr>
          </a:p>
        </p:txBody>
      </p:sp>
      <p:sp>
        <p:nvSpPr>
          <p:cNvPr id="19537" name="椭圆 154"/>
          <p:cNvSpPr>
            <a:spLocks noChangeArrowheads="1"/>
          </p:cNvSpPr>
          <p:nvPr/>
        </p:nvSpPr>
        <p:spPr bwMode="auto">
          <a:xfrm>
            <a:off x="5734050" y="4935538"/>
            <a:ext cx="428625" cy="428625"/>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sp>
        <p:nvSpPr>
          <p:cNvPr id="19538" name="椭圆 155"/>
          <p:cNvSpPr>
            <a:spLocks noChangeArrowheads="1"/>
          </p:cNvSpPr>
          <p:nvPr/>
        </p:nvSpPr>
        <p:spPr bwMode="auto">
          <a:xfrm>
            <a:off x="6591300" y="3363913"/>
            <a:ext cx="428625" cy="428625"/>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19539" name="椭圆 156"/>
          <p:cNvSpPr>
            <a:spLocks noChangeArrowheads="1"/>
          </p:cNvSpPr>
          <p:nvPr/>
        </p:nvSpPr>
        <p:spPr bwMode="auto">
          <a:xfrm>
            <a:off x="6591300" y="4149725"/>
            <a:ext cx="428625" cy="428625"/>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sp>
        <p:nvSpPr>
          <p:cNvPr id="19540" name="椭圆 157"/>
          <p:cNvSpPr>
            <a:spLocks noChangeArrowheads="1"/>
          </p:cNvSpPr>
          <p:nvPr/>
        </p:nvSpPr>
        <p:spPr bwMode="auto">
          <a:xfrm>
            <a:off x="6591300" y="4935538"/>
            <a:ext cx="428625" cy="428625"/>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cxnSp>
        <p:nvCxnSpPr>
          <p:cNvPr id="19541" name="直接箭头连接符 158"/>
          <p:cNvCxnSpPr>
            <a:cxnSpLocks noChangeShapeType="1"/>
            <a:stCxn id="19535" idx="4"/>
            <a:endCxn id="19536" idx="0"/>
          </p:cNvCxnSpPr>
          <p:nvPr/>
        </p:nvCxnSpPr>
        <p:spPr bwMode="auto">
          <a:xfrm rot="5400000">
            <a:off x="5770563" y="3970338"/>
            <a:ext cx="357187" cy="1587"/>
          </a:xfrm>
          <a:prstGeom prst="straightConnector1">
            <a:avLst/>
          </a:prstGeom>
          <a:noFill/>
          <a:ln w="19050">
            <a:solidFill>
              <a:srgbClr val="000000"/>
            </a:solidFill>
            <a:round/>
            <a:headEnd/>
            <a:tailEnd type="arrow" w="med" len="med"/>
          </a:ln>
        </p:spPr>
      </p:cxnSp>
      <p:cxnSp>
        <p:nvCxnSpPr>
          <p:cNvPr id="19542" name="直接箭头连接符 159"/>
          <p:cNvCxnSpPr>
            <a:cxnSpLocks noChangeShapeType="1"/>
            <a:stCxn id="19536" idx="4"/>
            <a:endCxn id="19537" idx="0"/>
          </p:cNvCxnSpPr>
          <p:nvPr/>
        </p:nvCxnSpPr>
        <p:spPr bwMode="auto">
          <a:xfrm rot="5400000">
            <a:off x="5770563" y="4756150"/>
            <a:ext cx="357188" cy="1587"/>
          </a:xfrm>
          <a:prstGeom prst="straightConnector1">
            <a:avLst/>
          </a:prstGeom>
          <a:noFill/>
          <a:ln w="19050">
            <a:solidFill>
              <a:srgbClr val="000000"/>
            </a:solidFill>
            <a:round/>
            <a:headEnd/>
            <a:tailEnd type="arrow" w="med" len="med"/>
          </a:ln>
        </p:spPr>
      </p:cxnSp>
      <p:cxnSp>
        <p:nvCxnSpPr>
          <p:cNvPr id="19543" name="直接箭头连接符 160"/>
          <p:cNvCxnSpPr>
            <a:cxnSpLocks noChangeShapeType="1"/>
            <a:stCxn id="19538" idx="4"/>
            <a:endCxn id="19539" idx="0"/>
          </p:cNvCxnSpPr>
          <p:nvPr/>
        </p:nvCxnSpPr>
        <p:spPr bwMode="auto">
          <a:xfrm rot="5400000">
            <a:off x="6627813" y="3970338"/>
            <a:ext cx="357187" cy="1587"/>
          </a:xfrm>
          <a:prstGeom prst="straightConnector1">
            <a:avLst/>
          </a:prstGeom>
          <a:noFill/>
          <a:ln w="19050">
            <a:solidFill>
              <a:srgbClr val="000000"/>
            </a:solidFill>
            <a:round/>
            <a:headEnd/>
            <a:tailEnd type="arrow" w="med" len="med"/>
          </a:ln>
        </p:spPr>
      </p:cxnSp>
      <p:cxnSp>
        <p:nvCxnSpPr>
          <p:cNvPr id="19544" name="直接箭头连接符 161"/>
          <p:cNvCxnSpPr>
            <a:cxnSpLocks noChangeShapeType="1"/>
            <a:stCxn id="19539" idx="4"/>
            <a:endCxn id="19540" idx="0"/>
          </p:cNvCxnSpPr>
          <p:nvPr/>
        </p:nvCxnSpPr>
        <p:spPr bwMode="auto">
          <a:xfrm rot="5400000">
            <a:off x="6627813" y="4756150"/>
            <a:ext cx="357188" cy="1587"/>
          </a:xfrm>
          <a:prstGeom prst="straightConnector1">
            <a:avLst/>
          </a:prstGeom>
          <a:noFill/>
          <a:ln w="19050">
            <a:solidFill>
              <a:srgbClr val="000000"/>
            </a:solidFill>
            <a:round/>
            <a:headEnd/>
            <a:tailEnd type="arrow" w="med" len="med"/>
          </a:ln>
        </p:spPr>
      </p:cxnSp>
      <p:sp>
        <p:nvSpPr>
          <p:cNvPr id="19545" name="TextBox 162"/>
          <p:cNvSpPr txBox="1">
            <a:spLocks noChangeArrowheads="1"/>
          </p:cNvSpPr>
          <p:nvPr/>
        </p:nvSpPr>
        <p:spPr bwMode="auto">
          <a:xfrm>
            <a:off x="6213475" y="5364163"/>
            <a:ext cx="449263" cy="368300"/>
          </a:xfrm>
          <a:prstGeom prst="rect">
            <a:avLst/>
          </a:prstGeom>
          <a:noFill/>
          <a:ln w="9525">
            <a:noFill/>
            <a:miter lim="800000"/>
            <a:headEnd/>
            <a:tailEnd/>
          </a:ln>
        </p:spPr>
        <p:txBody>
          <a:bodyPr wrap="none">
            <a:spAutoFit/>
          </a:bodyPr>
          <a:lstStyle/>
          <a:p>
            <a:r>
              <a:rPr lang="en-US" b="1"/>
              <a:t>G</a:t>
            </a:r>
            <a:r>
              <a:rPr lang="en-US" b="1" baseline="-25000"/>
              <a:t>4</a:t>
            </a:r>
            <a:endParaRPr lang="zh-CN" altLang="en-US" b="1" baseline="-25000"/>
          </a:p>
        </p:txBody>
      </p:sp>
      <p:sp>
        <p:nvSpPr>
          <p:cNvPr id="19546" name="椭圆 163"/>
          <p:cNvSpPr>
            <a:spLocks noChangeArrowheads="1"/>
          </p:cNvSpPr>
          <p:nvPr/>
        </p:nvSpPr>
        <p:spPr bwMode="auto">
          <a:xfrm>
            <a:off x="2438400" y="3435350"/>
            <a:ext cx="428625" cy="428625"/>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19547" name="椭圆 164"/>
          <p:cNvSpPr>
            <a:spLocks noChangeArrowheads="1"/>
          </p:cNvSpPr>
          <p:nvPr/>
        </p:nvSpPr>
        <p:spPr bwMode="auto">
          <a:xfrm>
            <a:off x="3224213" y="4899025"/>
            <a:ext cx="428625" cy="428625"/>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sp>
        <p:nvSpPr>
          <p:cNvPr id="19548" name="椭圆 165"/>
          <p:cNvSpPr>
            <a:spLocks noChangeArrowheads="1"/>
          </p:cNvSpPr>
          <p:nvPr/>
        </p:nvSpPr>
        <p:spPr bwMode="auto">
          <a:xfrm>
            <a:off x="3224213" y="3435350"/>
            <a:ext cx="428625" cy="428625"/>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19549" name="椭圆 166"/>
          <p:cNvSpPr>
            <a:spLocks noChangeArrowheads="1"/>
          </p:cNvSpPr>
          <p:nvPr/>
        </p:nvSpPr>
        <p:spPr bwMode="auto">
          <a:xfrm>
            <a:off x="4010025" y="3435350"/>
            <a:ext cx="428625" cy="428625"/>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cxnSp>
        <p:nvCxnSpPr>
          <p:cNvPr id="19550" name="直接箭头连接符 167"/>
          <p:cNvCxnSpPr>
            <a:cxnSpLocks noChangeShapeType="1"/>
            <a:stCxn id="19546" idx="4"/>
            <a:endCxn id="19547" idx="1"/>
          </p:cNvCxnSpPr>
          <p:nvPr/>
        </p:nvCxnSpPr>
        <p:spPr bwMode="auto">
          <a:xfrm rot="16200000" flipH="1">
            <a:off x="2420144" y="4096544"/>
            <a:ext cx="1098550" cy="633412"/>
          </a:xfrm>
          <a:prstGeom prst="straightConnector1">
            <a:avLst/>
          </a:prstGeom>
          <a:noFill/>
          <a:ln w="19050">
            <a:solidFill>
              <a:srgbClr val="000000"/>
            </a:solidFill>
            <a:round/>
            <a:headEnd/>
            <a:tailEnd type="arrow" w="med" len="med"/>
          </a:ln>
        </p:spPr>
      </p:cxnSp>
      <p:cxnSp>
        <p:nvCxnSpPr>
          <p:cNvPr id="19551" name="直接箭头连接符 168"/>
          <p:cNvCxnSpPr>
            <a:cxnSpLocks noChangeShapeType="1"/>
            <a:stCxn id="19548" idx="4"/>
            <a:endCxn id="19547" idx="0"/>
          </p:cNvCxnSpPr>
          <p:nvPr/>
        </p:nvCxnSpPr>
        <p:spPr bwMode="auto">
          <a:xfrm rot="5400000">
            <a:off x="2919413" y="4381500"/>
            <a:ext cx="1036638" cy="1587"/>
          </a:xfrm>
          <a:prstGeom prst="straightConnector1">
            <a:avLst/>
          </a:prstGeom>
          <a:noFill/>
          <a:ln w="19050">
            <a:solidFill>
              <a:srgbClr val="000000"/>
            </a:solidFill>
            <a:round/>
            <a:headEnd/>
            <a:tailEnd type="arrow" w="med" len="med"/>
          </a:ln>
        </p:spPr>
      </p:cxnSp>
      <p:cxnSp>
        <p:nvCxnSpPr>
          <p:cNvPr id="19552" name="直接箭头连接符 169"/>
          <p:cNvCxnSpPr>
            <a:cxnSpLocks noChangeShapeType="1"/>
            <a:stCxn id="19549" idx="4"/>
            <a:endCxn id="19547" idx="7"/>
          </p:cNvCxnSpPr>
          <p:nvPr/>
        </p:nvCxnSpPr>
        <p:spPr bwMode="auto">
          <a:xfrm rot="5400000">
            <a:off x="3357563" y="4095750"/>
            <a:ext cx="1098550" cy="635000"/>
          </a:xfrm>
          <a:prstGeom prst="straightConnector1">
            <a:avLst/>
          </a:prstGeom>
          <a:noFill/>
          <a:ln w="19050">
            <a:solidFill>
              <a:srgbClr val="000000"/>
            </a:solidFill>
            <a:round/>
            <a:headEnd/>
            <a:tailEnd type="arrow" w="med" len="med"/>
          </a:ln>
        </p:spPr>
      </p:cxnSp>
      <p:sp>
        <p:nvSpPr>
          <p:cNvPr id="19553" name="TextBox 170"/>
          <p:cNvSpPr txBox="1">
            <a:spLocks noChangeArrowheads="1"/>
          </p:cNvSpPr>
          <p:nvPr/>
        </p:nvSpPr>
        <p:spPr bwMode="auto">
          <a:xfrm>
            <a:off x="3214688" y="5387975"/>
            <a:ext cx="449262" cy="368300"/>
          </a:xfrm>
          <a:prstGeom prst="rect">
            <a:avLst/>
          </a:prstGeom>
          <a:noFill/>
          <a:ln w="9525">
            <a:noFill/>
            <a:miter lim="800000"/>
            <a:headEnd/>
            <a:tailEnd/>
          </a:ln>
        </p:spPr>
        <p:txBody>
          <a:bodyPr wrap="none">
            <a:spAutoFit/>
          </a:bodyPr>
          <a:lstStyle/>
          <a:p>
            <a:r>
              <a:rPr lang="en-US" b="1"/>
              <a:t>G</a:t>
            </a:r>
            <a:r>
              <a:rPr lang="en-US" b="1" baseline="-25000"/>
              <a:t>3</a:t>
            </a:r>
            <a:endParaRPr lang="zh-CN" altLang="en-US" b="1" baseline="-25000"/>
          </a:p>
        </p:txBody>
      </p:sp>
      <p:cxnSp>
        <p:nvCxnSpPr>
          <p:cNvPr id="19554" name="曲线连接符 171"/>
          <p:cNvCxnSpPr>
            <a:cxnSpLocks noChangeShapeType="1"/>
            <a:stCxn id="19547" idx="4"/>
            <a:endCxn id="19537" idx="4"/>
          </p:cNvCxnSpPr>
          <p:nvPr/>
        </p:nvCxnSpPr>
        <p:spPr bwMode="auto">
          <a:xfrm rot="16200000" flipH="1">
            <a:off x="4675187" y="4090988"/>
            <a:ext cx="36513" cy="2509838"/>
          </a:xfrm>
          <a:prstGeom prst="curvedConnector3">
            <a:avLst>
              <a:gd name="adj1" fmla="val 750375"/>
            </a:avLst>
          </a:prstGeom>
          <a:noFill/>
          <a:ln w="31750">
            <a:solidFill>
              <a:srgbClr val="FF0000"/>
            </a:solidFill>
            <a:prstDash val="dash"/>
            <a:round/>
            <a:headEnd/>
            <a:tailEnd type="triangle" w="lg" len="lg"/>
          </a:ln>
        </p:spPr>
      </p:cxnSp>
      <p:cxnSp>
        <p:nvCxnSpPr>
          <p:cNvPr id="19555" name="曲线连接符 172"/>
          <p:cNvCxnSpPr>
            <a:cxnSpLocks noChangeShapeType="1"/>
            <a:stCxn id="19553" idx="0"/>
            <a:endCxn id="19540" idx="4"/>
          </p:cNvCxnSpPr>
          <p:nvPr/>
        </p:nvCxnSpPr>
        <p:spPr bwMode="auto">
          <a:xfrm rot="5400000" flipH="1" flipV="1">
            <a:off x="5110163" y="3692525"/>
            <a:ext cx="23812" cy="3367088"/>
          </a:xfrm>
          <a:prstGeom prst="curvedConnector3">
            <a:avLst>
              <a:gd name="adj1" fmla="val -2579727"/>
            </a:avLst>
          </a:prstGeom>
          <a:noFill/>
          <a:ln w="31750">
            <a:solidFill>
              <a:srgbClr val="FF0000"/>
            </a:solidFill>
            <a:prstDash val="dash"/>
            <a:round/>
            <a:headEnd/>
            <a:tailEnd type="triangle" w="lg" len="lg"/>
          </a:ln>
        </p:spPr>
      </p:cxnSp>
      <p:sp>
        <p:nvSpPr>
          <p:cNvPr id="19556" name="乘号 173"/>
          <p:cNvSpPr>
            <a:spLocks/>
          </p:cNvSpPr>
          <p:nvPr/>
        </p:nvSpPr>
        <p:spPr bwMode="auto">
          <a:xfrm>
            <a:off x="4870450" y="5300663"/>
            <a:ext cx="576263" cy="649287"/>
          </a:xfrm>
          <a:custGeom>
            <a:avLst/>
            <a:gdLst>
              <a:gd name="T0" fmla="*/ 87719 w 576263"/>
              <a:gd name="T1" fmla="*/ 200927 h 649287"/>
              <a:gd name="T2" fmla="*/ 189089 w 576263"/>
              <a:gd name="T3" fmla="*/ 110958 h 649287"/>
              <a:gd name="T4" fmla="*/ 288132 w 576263"/>
              <a:gd name="T5" fmla="*/ 222551 h 649287"/>
              <a:gd name="T6" fmla="*/ 387174 w 576263"/>
              <a:gd name="T7" fmla="*/ 110958 h 649287"/>
              <a:gd name="T8" fmla="*/ 488544 w 576263"/>
              <a:gd name="T9" fmla="*/ 200927 h 649287"/>
              <a:gd name="T10" fmla="*/ 378742 w 576263"/>
              <a:gd name="T11" fmla="*/ 324644 h 649287"/>
              <a:gd name="T12" fmla="*/ 488544 w 576263"/>
              <a:gd name="T13" fmla="*/ 448360 h 649287"/>
              <a:gd name="T14" fmla="*/ 387174 w 576263"/>
              <a:gd name="T15" fmla="*/ 538329 h 649287"/>
              <a:gd name="T16" fmla="*/ 288132 w 576263"/>
              <a:gd name="T17" fmla="*/ 426736 h 649287"/>
              <a:gd name="T18" fmla="*/ 189089 w 576263"/>
              <a:gd name="T19" fmla="*/ 538329 h 649287"/>
              <a:gd name="T20" fmla="*/ 87719 w 576263"/>
              <a:gd name="T21" fmla="*/ 448360 h 649287"/>
              <a:gd name="T22" fmla="*/ 197521 w 576263"/>
              <a:gd name="T23" fmla="*/ 324644 h 649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87719 w 576263"/>
              <a:gd name="T37" fmla="*/ 110958 h 649287"/>
              <a:gd name="T38" fmla="*/ 488544 w 576263"/>
              <a:gd name="T39" fmla="*/ 538329 h 649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263" h="649287">
                <a:moveTo>
                  <a:pt x="87719" y="200927"/>
                </a:moveTo>
                <a:lnTo>
                  <a:pt x="189089" y="110958"/>
                </a:lnTo>
                <a:lnTo>
                  <a:pt x="288132" y="222551"/>
                </a:lnTo>
                <a:lnTo>
                  <a:pt x="387174" y="110958"/>
                </a:lnTo>
                <a:lnTo>
                  <a:pt x="488544" y="200927"/>
                </a:lnTo>
                <a:lnTo>
                  <a:pt x="378742" y="324644"/>
                </a:lnTo>
                <a:lnTo>
                  <a:pt x="488544" y="448360"/>
                </a:lnTo>
                <a:lnTo>
                  <a:pt x="387174" y="538329"/>
                </a:lnTo>
                <a:lnTo>
                  <a:pt x="288132" y="426736"/>
                </a:lnTo>
                <a:lnTo>
                  <a:pt x="189089" y="538329"/>
                </a:lnTo>
                <a:lnTo>
                  <a:pt x="87719" y="448360"/>
                </a:lnTo>
                <a:lnTo>
                  <a:pt x="197521" y="324644"/>
                </a:lnTo>
                <a:close/>
              </a:path>
            </a:pathLst>
          </a:custGeom>
          <a:solidFill>
            <a:srgbClr val="FF0000"/>
          </a:solidFill>
          <a:ln w="9525">
            <a:noFill/>
            <a:round/>
            <a:headEnd/>
            <a:tailEnd/>
          </a:ln>
        </p:spPr>
        <p:txBody>
          <a:bodyPr lIns="97182" tIns="48591" rIns="97182" bIns="48591"/>
          <a:lstStyle/>
          <a:p>
            <a:endParaRPr lang="en-US"/>
          </a:p>
        </p:txBody>
      </p:sp>
      <p:sp>
        <p:nvSpPr>
          <p:cNvPr id="19557" name="乘号 174"/>
          <p:cNvSpPr>
            <a:spLocks/>
          </p:cNvSpPr>
          <p:nvPr/>
        </p:nvSpPr>
        <p:spPr bwMode="auto">
          <a:xfrm>
            <a:off x="5446713" y="5661025"/>
            <a:ext cx="576262" cy="647700"/>
          </a:xfrm>
          <a:custGeom>
            <a:avLst/>
            <a:gdLst>
              <a:gd name="T0" fmla="*/ 87774 w 576262"/>
              <a:gd name="T1" fmla="*/ 200607 h 647700"/>
              <a:gd name="T2" fmla="*/ 189034 w 576262"/>
              <a:gd name="T3" fmla="*/ 110515 h 647700"/>
              <a:gd name="T4" fmla="*/ 288131 w 576262"/>
              <a:gd name="T5" fmla="*/ 221897 h 647700"/>
              <a:gd name="T6" fmla="*/ 387228 w 576262"/>
              <a:gd name="T7" fmla="*/ 110515 h 647700"/>
              <a:gd name="T8" fmla="*/ 488488 w 576262"/>
              <a:gd name="T9" fmla="*/ 200607 h 647700"/>
              <a:gd name="T10" fmla="*/ 378839 w 576262"/>
              <a:gd name="T11" fmla="*/ 323850 h 647700"/>
              <a:gd name="T12" fmla="*/ 488488 w 576262"/>
              <a:gd name="T13" fmla="*/ 447093 h 647700"/>
              <a:gd name="T14" fmla="*/ 387228 w 576262"/>
              <a:gd name="T15" fmla="*/ 537185 h 647700"/>
              <a:gd name="T16" fmla="*/ 288131 w 576262"/>
              <a:gd name="T17" fmla="*/ 425803 h 647700"/>
              <a:gd name="T18" fmla="*/ 189034 w 576262"/>
              <a:gd name="T19" fmla="*/ 537185 h 647700"/>
              <a:gd name="T20" fmla="*/ 87774 w 576262"/>
              <a:gd name="T21" fmla="*/ 447093 h 647700"/>
              <a:gd name="T22" fmla="*/ 197423 w 576262"/>
              <a:gd name="T23" fmla="*/ 323850 h 647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87774 w 576262"/>
              <a:gd name="T37" fmla="*/ 110515 h 647700"/>
              <a:gd name="T38" fmla="*/ 488488 w 576262"/>
              <a:gd name="T39" fmla="*/ 537185 h 647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262" h="647700">
                <a:moveTo>
                  <a:pt x="87774" y="200607"/>
                </a:moveTo>
                <a:lnTo>
                  <a:pt x="189034" y="110515"/>
                </a:lnTo>
                <a:lnTo>
                  <a:pt x="288131" y="221897"/>
                </a:lnTo>
                <a:lnTo>
                  <a:pt x="387228" y="110515"/>
                </a:lnTo>
                <a:lnTo>
                  <a:pt x="488488" y="200607"/>
                </a:lnTo>
                <a:lnTo>
                  <a:pt x="378839" y="323850"/>
                </a:lnTo>
                <a:lnTo>
                  <a:pt x="488488" y="447093"/>
                </a:lnTo>
                <a:lnTo>
                  <a:pt x="387228" y="537185"/>
                </a:lnTo>
                <a:lnTo>
                  <a:pt x="288131" y="425803"/>
                </a:lnTo>
                <a:lnTo>
                  <a:pt x="189034" y="537185"/>
                </a:lnTo>
                <a:lnTo>
                  <a:pt x="87774" y="447093"/>
                </a:lnTo>
                <a:lnTo>
                  <a:pt x="197423" y="323850"/>
                </a:lnTo>
                <a:close/>
              </a:path>
            </a:pathLst>
          </a:custGeom>
          <a:solidFill>
            <a:srgbClr val="FF0000"/>
          </a:solidFill>
          <a:ln w="9525">
            <a:noFill/>
            <a:round/>
            <a:headEnd/>
            <a:tailEnd/>
          </a:ln>
        </p:spPr>
        <p:txBody>
          <a:bodyPr lIns="97182" tIns="48591" rIns="97182" bIns="48591"/>
          <a:lstStyle/>
          <a:p>
            <a:endParaRPr lang="en-US"/>
          </a:p>
        </p:txBody>
      </p:sp>
      <p:sp>
        <p:nvSpPr>
          <p:cNvPr id="19558" name="云形标注 175"/>
          <p:cNvSpPr>
            <a:spLocks noChangeArrowheads="1"/>
          </p:cNvSpPr>
          <p:nvPr/>
        </p:nvSpPr>
        <p:spPr bwMode="auto">
          <a:xfrm>
            <a:off x="6300788" y="2589213"/>
            <a:ext cx="2235200" cy="503237"/>
          </a:xfrm>
          <a:prstGeom prst="cloudCallout">
            <a:avLst>
              <a:gd name="adj1" fmla="val -61806"/>
              <a:gd name="adj2" fmla="val 261231"/>
            </a:avLst>
          </a:prstGeom>
          <a:solidFill>
            <a:srgbClr val="0000FF"/>
          </a:solidFill>
          <a:ln w="9525">
            <a:noFill/>
            <a:round/>
            <a:headEnd/>
            <a:tailEnd/>
          </a:ln>
        </p:spPr>
        <p:txBody>
          <a:bodyPr lIns="97182" tIns="48591" rIns="97182" bIns="48591"/>
          <a:lstStyle/>
          <a:p>
            <a:pPr marL="365125" indent="-365125" defTabSz="971550">
              <a:lnSpc>
                <a:spcPct val="120000"/>
              </a:lnSpc>
              <a:spcBef>
                <a:spcPct val="10000"/>
              </a:spcBef>
              <a:buClr>
                <a:schemeClr val="accent1"/>
              </a:buClr>
              <a:buSzPct val="90000"/>
              <a:buFont typeface="Wingdings" pitchFamily="2" charset="2"/>
              <a:buNone/>
            </a:pPr>
            <a:r>
              <a:rPr lang="en-US" sz="1600" b="1">
                <a:solidFill>
                  <a:srgbClr val="FFFF00"/>
                </a:solidFill>
              </a:rPr>
              <a:t>P-hom ?</a:t>
            </a:r>
            <a:endParaRPr lang="zh-CN" altLang="en-US" sz="1600" b="1">
              <a:solidFill>
                <a:srgbClr val="FFFF00"/>
              </a:solidFill>
            </a:endParaRPr>
          </a:p>
        </p:txBody>
      </p:sp>
      <p:sp>
        <p:nvSpPr>
          <p:cNvPr id="65567" name="Slide Number Placeholder 10"/>
          <p:cNvSpPr txBox="1">
            <a:spLocks noGrp="1" noChangeArrowheads="1"/>
          </p:cNvSpPr>
          <p:nvPr/>
        </p:nvSpPr>
        <p:spPr bwMode="auto">
          <a:xfrm>
            <a:off x="6707188" y="5868988"/>
            <a:ext cx="1905000" cy="457200"/>
          </a:xfrm>
          <a:prstGeom prst="rect">
            <a:avLst/>
          </a:prstGeom>
          <a:noFill/>
          <a:ln w="9525">
            <a:noFill/>
            <a:miter lim="800000"/>
            <a:headEnd/>
            <a:tailEnd/>
          </a:ln>
        </p:spPr>
        <p:txBody>
          <a:bodyPr/>
          <a:lstStyle/>
          <a:p>
            <a:pPr algn="r">
              <a:spcBef>
                <a:spcPct val="50000"/>
              </a:spcBef>
            </a:pPr>
            <a:fld id="{F9153255-2BEC-4BF7-9DF1-C646B1044C6F}" type="slidenum">
              <a:rPr lang="zh-CN" altLang="en-US" sz="1400">
                <a:solidFill>
                  <a:schemeClr val="bg2"/>
                </a:solidFill>
              </a:rPr>
              <a:pPr algn="r">
                <a:spcBef>
                  <a:spcPct val="50000"/>
                </a:spcBef>
              </a:pPr>
              <a:t>58</a:t>
            </a:fld>
            <a:endParaRPr lang="en-US" sz="1400">
              <a:solidFill>
                <a:schemeClr val="bg2"/>
              </a:solidFill>
            </a:endParaRPr>
          </a:p>
        </p:txBody>
      </p:sp>
      <p:pic>
        <p:nvPicPr>
          <p:cNvPr id="104"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9535"/>
                                        </p:tgtEl>
                                        <p:attrNameLst>
                                          <p:attrName>style.visibility</p:attrName>
                                        </p:attrNameLst>
                                      </p:cBhvr>
                                      <p:to>
                                        <p:strVal val="visible"/>
                                      </p:to>
                                    </p:set>
                                    <p:animEffect transition="in" filter="fade">
                                      <p:cBhvr>
                                        <p:cTn id="31" dur="500"/>
                                        <p:tgtEl>
                                          <p:spTgt spid="195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536"/>
                                        </p:tgtEl>
                                        <p:attrNameLst>
                                          <p:attrName>style.visibility</p:attrName>
                                        </p:attrNameLst>
                                      </p:cBhvr>
                                      <p:to>
                                        <p:strVal val="visible"/>
                                      </p:to>
                                    </p:set>
                                    <p:animEffect transition="in" filter="fade">
                                      <p:cBhvr>
                                        <p:cTn id="34" dur="500"/>
                                        <p:tgtEl>
                                          <p:spTgt spid="195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537"/>
                                        </p:tgtEl>
                                        <p:attrNameLst>
                                          <p:attrName>style.visibility</p:attrName>
                                        </p:attrNameLst>
                                      </p:cBhvr>
                                      <p:to>
                                        <p:strVal val="visible"/>
                                      </p:to>
                                    </p:set>
                                    <p:animEffect transition="in" filter="fade">
                                      <p:cBhvr>
                                        <p:cTn id="37" dur="500"/>
                                        <p:tgtEl>
                                          <p:spTgt spid="195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538"/>
                                        </p:tgtEl>
                                        <p:attrNameLst>
                                          <p:attrName>style.visibility</p:attrName>
                                        </p:attrNameLst>
                                      </p:cBhvr>
                                      <p:to>
                                        <p:strVal val="visible"/>
                                      </p:to>
                                    </p:set>
                                    <p:animEffect transition="in" filter="fade">
                                      <p:cBhvr>
                                        <p:cTn id="40" dur="500"/>
                                        <p:tgtEl>
                                          <p:spTgt spid="195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539"/>
                                        </p:tgtEl>
                                        <p:attrNameLst>
                                          <p:attrName>style.visibility</p:attrName>
                                        </p:attrNameLst>
                                      </p:cBhvr>
                                      <p:to>
                                        <p:strVal val="visible"/>
                                      </p:to>
                                    </p:set>
                                    <p:animEffect transition="in" filter="fade">
                                      <p:cBhvr>
                                        <p:cTn id="43" dur="500"/>
                                        <p:tgtEl>
                                          <p:spTgt spid="195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540"/>
                                        </p:tgtEl>
                                        <p:attrNameLst>
                                          <p:attrName>style.visibility</p:attrName>
                                        </p:attrNameLst>
                                      </p:cBhvr>
                                      <p:to>
                                        <p:strVal val="visible"/>
                                      </p:to>
                                    </p:set>
                                    <p:animEffect transition="in" filter="fade">
                                      <p:cBhvr>
                                        <p:cTn id="46" dur="500"/>
                                        <p:tgtEl>
                                          <p:spTgt spid="19540"/>
                                        </p:tgtEl>
                                      </p:cBhvr>
                                    </p:animEffect>
                                  </p:childTnLst>
                                </p:cTn>
                              </p:par>
                              <p:par>
                                <p:cTn id="47" presetID="10" presetClass="entr" presetSubtype="0" fill="hold" nodeType="withEffect">
                                  <p:stCondLst>
                                    <p:cond delay="0"/>
                                  </p:stCondLst>
                                  <p:childTnLst>
                                    <p:set>
                                      <p:cBhvr>
                                        <p:cTn id="48" dur="1" fill="hold">
                                          <p:stCondLst>
                                            <p:cond delay="0"/>
                                          </p:stCondLst>
                                        </p:cTn>
                                        <p:tgtEl>
                                          <p:spTgt spid="19541"/>
                                        </p:tgtEl>
                                        <p:attrNameLst>
                                          <p:attrName>style.visibility</p:attrName>
                                        </p:attrNameLst>
                                      </p:cBhvr>
                                      <p:to>
                                        <p:strVal val="visible"/>
                                      </p:to>
                                    </p:set>
                                    <p:animEffect transition="in" filter="fade">
                                      <p:cBhvr>
                                        <p:cTn id="49" dur="500"/>
                                        <p:tgtEl>
                                          <p:spTgt spid="19541"/>
                                        </p:tgtEl>
                                      </p:cBhvr>
                                    </p:animEffect>
                                  </p:childTnLst>
                                </p:cTn>
                              </p:par>
                              <p:par>
                                <p:cTn id="50" presetID="10" presetClass="entr" presetSubtype="0" fill="hold" nodeType="withEffect">
                                  <p:stCondLst>
                                    <p:cond delay="0"/>
                                  </p:stCondLst>
                                  <p:childTnLst>
                                    <p:set>
                                      <p:cBhvr>
                                        <p:cTn id="51" dur="1" fill="hold">
                                          <p:stCondLst>
                                            <p:cond delay="0"/>
                                          </p:stCondLst>
                                        </p:cTn>
                                        <p:tgtEl>
                                          <p:spTgt spid="19542"/>
                                        </p:tgtEl>
                                        <p:attrNameLst>
                                          <p:attrName>style.visibility</p:attrName>
                                        </p:attrNameLst>
                                      </p:cBhvr>
                                      <p:to>
                                        <p:strVal val="visible"/>
                                      </p:to>
                                    </p:set>
                                    <p:animEffect transition="in" filter="fade">
                                      <p:cBhvr>
                                        <p:cTn id="52" dur="500"/>
                                        <p:tgtEl>
                                          <p:spTgt spid="19542"/>
                                        </p:tgtEl>
                                      </p:cBhvr>
                                    </p:animEffect>
                                  </p:childTnLst>
                                </p:cTn>
                              </p:par>
                              <p:par>
                                <p:cTn id="53" presetID="10" presetClass="entr" presetSubtype="0" fill="hold" nodeType="withEffect">
                                  <p:stCondLst>
                                    <p:cond delay="0"/>
                                  </p:stCondLst>
                                  <p:childTnLst>
                                    <p:set>
                                      <p:cBhvr>
                                        <p:cTn id="54" dur="1" fill="hold">
                                          <p:stCondLst>
                                            <p:cond delay="0"/>
                                          </p:stCondLst>
                                        </p:cTn>
                                        <p:tgtEl>
                                          <p:spTgt spid="19543"/>
                                        </p:tgtEl>
                                        <p:attrNameLst>
                                          <p:attrName>style.visibility</p:attrName>
                                        </p:attrNameLst>
                                      </p:cBhvr>
                                      <p:to>
                                        <p:strVal val="visible"/>
                                      </p:to>
                                    </p:set>
                                    <p:animEffect transition="in" filter="fade">
                                      <p:cBhvr>
                                        <p:cTn id="55" dur="500"/>
                                        <p:tgtEl>
                                          <p:spTgt spid="19543"/>
                                        </p:tgtEl>
                                      </p:cBhvr>
                                    </p:animEffect>
                                  </p:childTnLst>
                                </p:cTn>
                              </p:par>
                              <p:par>
                                <p:cTn id="56" presetID="10" presetClass="entr" presetSubtype="0" fill="hold" nodeType="withEffect">
                                  <p:stCondLst>
                                    <p:cond delay="0"/>
                                  </p:stCondLst>
                                  <p:childTnLst>
                                    <p:set>
                                      <p:cBhvr>
                                        <p:cTn id="57" dur="1" fill="hold">
                                          <p:stCondLst>
                                            <p:cond delay="0"/>
                                          </p:stCondLst>
                                        </p:cTn>
                                        <p:tgtEl>
                                          <p:spTgt spid="19544"/>
                                        </p:tgtEl>
                                        <p:attrNameLst>
                                          <p:attrName>style.visibility</p:attrName>
                                        </p:attrNameLst>
                                      </p:cBhvr>
                                      <p:to>
                                        <p:strVal val="visible"/>
                                      </p:to>
                                    </p:set>
                                    <p:animEffect transition="in" filter="fade">
                                      <p:cBhvr>
                                        <p:cTn id="58" dur="500"/>
                                        <p:tgtEl>
                                          <p:spTgt spid="195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545"/>
                                        </p:tgtEl>
                                        <p:attrNameLst>
                                          <p:attrName>style.visibility</p:attrName>
                                        </p:attrNameLst>
                                      </p:cBhvr>
                                      <p:to>
                                        <p:strVal val="visible"/>
                                      </p:to>
                                    </p:set>
                                    <p:animEffect transition="in" filter="fade">
                                      <p:cBhvr>
                                        <p:cTn id="61" dur="500"/>
                                        <p:tgtEl>
                                          <p:spTgt spid="195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546"/>
                                        </p:tgtEl>
                                        <p:attrNameLst>
                                          <p:attrName>style.visibility</p:attrName>
                                        </p:attrNameLst>
                                      </p:cBhvr>
                                      <p:to>
                                        <p:strVal val="visible"/>
                                      </p:to>
                                    </p:set>
                                    <p:animEffect transition="in" filter="fade">
                                      <p:cBhvr>
                                        <p:cTn id="64" dur="500"/>
                                        <p:tgtEl>
                                          <p:spTgt spid="195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547"/>
                                        </p:tgtEl>
                                        <p:attrNameLst>
                                          <p:attrName>style.visibility</p:attrName>
                                        </p:attrNameLst>
                                      </p:cBhvr>
                                      <p:to>
                                        <p:strVal val="visible"/>
                                      </p:to>
                                    </p:set>
                                    <p:animEffect transition="in" filter="fade">
                                      <p:cBhvr>
                                        <p:cTn id="67" dur="500"/>
                                        <p:tgtEl>
                                          <p:spTgt spid="195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548"/>
                                        </p:tgtEl>
                                        <p:attrNameLst>
                                          <p:attrName>style.visibility</p:attrName>
                                        </p:attrNameLst>
                                      </p:cBhvr>
                                      <p:to>
                                        <p:strVal val="visible"/>
                                      </p:to>
                                    </p:set>
                                    <p:animEffect transition="in" filter="fade">
                                      <p:cBhvr>
                                        <p:cTn id="70" dur="500"/>
                                        <p:tgtEl>
                                          <p:spTgt spid="195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549"/>
                                        </p:tgtEl>
                                        <p:attrNameLst>
                                          <p:attrName>style.visibility</p:attrName>
                                        </p:attrNameLst>
                                      </p:cBhvr>
                                      <p:to>
                                        <p:strVal val="visible"/>
                                      </p:to>
                                    </p:set>
                                    <p:animEffect transition="in" filter="fade">
                                      <p:cBhvr>
                                        <p:cTn id="73" dur="500"/>
                                        <p:tgtEl>
                                          <p:spTgt spid="19549"/>
                                        </p:tgtEl>
                                      </p:cBhvr>
                                    </p:animEffect>
                                  </p:childTnLst>
                                </p:cTn>
                              </p:par>
                              <p:par>
                                <p:cTn id="74" presetID="10" presetClass="entr" presetSubtype="0" fill="hold" nodeType="withEffect">
                                  <p:stCondLst>
                                    <p:cond delay="0"/>
                                  </p:stCondLst>
                                  <p:childTnLst>
                                    <p:set>
                                      <p:cBhvr>
                                        <p:cTn id="75" dur="1" fill="hold">
                                          <p:stCondLst>
                                            <p:cond delay="0"/>
                                          </p:stCondLst>
                                        </p:cTn>
                                        <p:tgtEl>
                                          <p:spTgt spid="19550"/>
                                        </p:tgtEl>
                                        <p:attrNameLst>
                                          <p:attrName>style.visibility</p:attrName>
                                        </p:attrNameLst>
                                      </p:cBhvr>
                                      <p:to>
                                        <p:strVal val="visible"/>
                                      </p:to>
                                    </p:set>
                                    <p:animEffect transition="in" filter="fade">
                                      <p:cBhvr>
                                        <p:cTn id="76" dur="500"/>
                                        <p:tgtEl>
                                          <p:spTgt spid="19550"/>
                                        </p:tgtEl>
                                      </p:cBhvr>
                                    </p:animEffect>
                                  </p:childTnLst>
                                </p:cTn>
                              </p:par>
                              <p:par>
                                <p:cTn id="77" presetID="10" presetClass="entr" presetSubtype="0" fill="hold" nodeType="withEffect">
                                  <p:stCondLst>
                                    <p:cond delay="0"/>
                                  </p:stCondLst>
                                  <p:childTnLst>
                                    <p:set>
                                      <p:cBhvr>
                                        <p:cTn id="78" dur="1" fill="hold">
                                          <p:stCondLst>
                                            <p:cond delay="0"/>
                                          </p:stCondLst>
                                        </p:cTn>
                                        <p:tgtEl>
                                          <p:spTgt spid="19551"/>
                                        </p:tgtEl>
                                        <p:attrNameLst>
                                          <p:attrName>style.visibility</p:attrName>
                                        </p:attrNameLst>
                                      </p:cBhvr>
                                      <p:to>
                                        <p:strVal val="visible"/>
                                      </p:to>
                                    </p:set>
                                    <p:animEffect transition="in" filter="fade">
                                      <p:cBhvr>
                                        <p:cTn id="79" dur="500"/>
                                        <p:tgtEl>
                                          <p:spTgt spid="19551"/>
                                        </p:tgtEl>
                                      </p:cBhvr>
                                    </p:animEffect>
                                  </p:childTnLst>
                                </p:cTn>
                              </p:par>
                              <p:par>
                                <p:cTn id="80" presetID="10" presetClass="entr" presetSubtype="0" fill="hold" nodeType="withEffect">
                                  <p:stCondLst>
                                    <p:cond delay="0"/>
                                  </p:stCondLst>
                                  <p:childTnLst>
                                    <p:set>
                                      <p:cBhvr>
                                        <p:cTn id="81" dur="1" fill="hold">
                                          <p:stCondLst>
                                            <p:cond delay="0"/>
                                          </p:stCondLst>
                                        </p:cTn>
                                        <p:tgtEl>
                                          <p:spTgt spid="19552"/>
                                        </p:tgtEl>
                                        <p:attrNameLst>
                                          <p:attrName>style.visibility</p:attrName>
                                        </p:attrNameLst>
                                      </p:cBhvr>
                                      <p:to>
                                        <p:strVal val="visible"/>
                                      </p:to>
                                    </p:set>
                                    <p:animEffect transition="in" filter="fade">
                                      <p:cBhvr>
                                        <p:cTn id="82" dur="500"/>
                                        <p:tgtEl>
                                          <p:spTgt spid="195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553"/>
                                        </p:tgtEl>
                                        <p:attrNameLst>
                                          <p:attrName>style.visibility</p:attrName>
                                        </p:attrNameLst>
                                      </p:cBhvr>
                                      <p:to>
                                        <p:strVal val="visible"/>
                                      </p:to>
                                    </p:set>
                                    <p:animEffect transition="in" filter="fade">
                                      <p:cBhvr>
                                        <p:cTn id="85" dur="500"/>
                                        <p:tgtEl>
                                          <p:spTgt spid="1955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558"/>
                                        </p:tgtEl>
                                        <p:attrNameLst>
                                          <p:attrName>style.visibility</p:attrName>
                                        </p:attrNameLst>
                                      </p:cBhvr>
                                      <p:to>
                                        <p:strVal val="visible"/>
                                      </p:to>
                                    </p:set>
                                    <p:animEffect transition="in" filter="fade">
                                      <p:cBhvr>
                                        <p:cTn id="90" dur="500"/>
                                        <p:tgtEl>
                                          <p:spTgt spid="19558"/>
                                        </p:tgtEl>
                                      </p:cBhvr>
                                    </p:animEffect>
                                  </p:childTnLst>
                                </p:cTn>
                              </p:par>
                              <p:par>
                                <p:cTn id="91" presetID="10" presetClass="entr" presetSubtype="0" fill="hold" nodeType="withEffect">
                                  <p:stCondLst>
                                    <p:cond delay="0"/>
                                  </p:stCondLst>
                                  <p:childTnLst>
                                    <p:set>
                                      <p:cBhvr>
                                        <p:cTn id="92" dur="1" fill="hold">
                                          <p:stCondLst>
                                            <p:cond delay="0"/>
                                          </p:stCondLst>
                                        </p:cTn>
                                        <p:tgtEl>
                                          <p:spTgt spid="19554"/>
                                        </p:tgtEl>
                                        <p:attrNameLst>
                                          <p:attrName>style.visibility</p:attrName>
                                        </p:attrNameLst>
                                      </p:cBhvr>
                                      <p:to>
                                        <p:strVal val="visible"/>
                                      </p:to>
                                    </p:set>
                                    <p:animEffect transition="in" filter="fade">
                                      <p:cBhvr>
                                        <p:cTn id="93" dur="500"/>
                                        <p:tgtEl>
                                          <p:spTgt spid="195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556"/>
                                        </p:tgtEl>
                                        <p:attrNameLst>
                                          <p:attrName>style.visibility</p:attrName>
                                        </p:attrNameLst>
                                      </p:cBhvr>
                                      <p:to>
                                        <p:strVal val="visible"/>
                                      </p:to>
                                    </p:set>
                                    <p:animEffect transition="in" filter="fade">
                                      <p:cBhvr>
                                        <p:cTn id="96" dur="500"/>
                                        <p:tgtEl>
                                          <p:spTgt spid="19556"/>
                                        </p:tgtEl>
                                      </p:cBhvr>
                                    </p:animEffect>
                                  </p:childTnLst>
                                </p:cTn>
                              </p:par>
                              <p:par>
                                <p:cTn id="97" presetID="10" presetClass="entr" presetSubtype="0" fill="hold" nodeType="withEffect">
                                  <p:stCondLst>
                                    <p:cond delay="0"/>
                                  </p:stCondLst>
                                  <p:childTnLst>
                                    <p:set>
                                      <p:cBhvr>
                                        <p:cTn id="98" dur="1" fill="hold">
                                          <p:stCondLst>
                                            <p:cond delay="0"/>
                                          </p:stCondLst>
                                        </p:cTn>
                                        <p:tgtEl>
                                          <p:spTgt spid="19555"/>
                                        </p:tgtEl>
                                        <p:attrNameLst>
                                          <p:attrName>style.visibility</p:attrName>
                                        </p:attrNameLst>
                                      </p:cBhvr>
                                      <p:to>
                                        <p:strVal val="visible"/>
                                      </p:to>
                                    </p:set>
                                    <p:animEffect transition="in" filter="fade">
                                      <p:cBhvr>
                                        <p:cTn id="99" dur="500"/>
                                        <p:tgtEl>
                                          <p:spTgt spid="1955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557"/>
                                        </p:tgtEl>
                                        <p:attrNameLst>
                                          <p:attrName>style.visibility</p:attrName>
                                        </p:attrNameLst>
                                      </p:cBhvr>
                                      <p:to>
                                        <p:strVal val="visible"/>
                                      </p:to>
                                    </p:set>
                                    <p:animEffect transition="in" filter="fade">
                                      <p:cBhvr>
                                        <p:cTn id="102" dur="500"/>
                                        <p:tgtEl>
                                          <p:spTgt spid="1955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9546"/>
                                        </p:tgtEl>
                                      </p:cBhvr>
                                    </p:animEffect>
                                    <p:set>
                                      <p:cBhvr>
                                        <p:cTn id="107" dur="1" fill="hold">
                                          <p:stCondLst>
                                            <p:cond delay="499"/>
                                          </p:stCondLst>
                                        </p:cTn>
                                        <p:tgtEl>
                                          <p:spTgt spid="19546"/>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9548"/>
                                        </p:tgtEl>
                                      </p:cBhvr>
                                    </p:animEffect>
                                    <p:set>
                                      <p:cBhvr>
                                        <p:cTn id="110" dur="1" fill="hold">
                                          <p:stCondLst>
                                            <p:cond delay="499"/>
                                          </p:stCondLst>
                                        </p:cTn>
                                        <p:tgtEl>
                                          <p:spTgt spid="19548"/>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9550"/>
                                        </p:tgtEl>
                                      </p:cBhvr>
                                    </p:animEffect>
                                    <p:set>
                                      <p:cBhvr>
                                        <p:cTn id="113" dur="1" fill="hold">
                                          <p:stCondLst>
                                            <p:cond delay="499"/>
                                          </p:stCondLst>
                                        </p:cTn>
                                        <p:tgtEl>
                                          <p:spTgt spid="1955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9551"/>
                                        </p:tgtEl>
                                      </p:cBhvr>
                                    </p:animEffect>
                                    <p:set>
                                      <p:cBhvr>
                                        <p:cTn id="116" dur="1" fill="hold">
                                          <p:stCondLst>
                                            <p:cond delay="499"/>
                                          </p:stCondLst>
                                        </p:cTn>
                                        <p:tgtEl>
                                          <p:spTgt spid="19551"/>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9552"/>
                                        </p:tgtEl>
                                      </p:cBhvr>
                                    </p:animEffect>
                                    <p:set>
                                      <p:cBhvr>
                                        <p:cTn id="119" dur="1" fill="hold">
                                          <p:stCondLst>
                                            <p:cond delay="499"/>
                                          </p:stCondLst>
                                        </p:cTn>
                                        <p:tgtEl>
                                          <p:spTgt spid="1955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9549"/>
                                        </p:tgtEl>
                                      </p:cBhvr>
                                    </p:animEffect>
                                    <p:set>
                                      <p:cBhvr>
                                        <p:cTn id="122" dur="1" fill="hold">
                                          <p:stCondLst>
                                            <p:cond delay="499"/>
                                          </p:stCondLst>
                                        </p:cTn>
                                        <p:tgtEl>
                                          <p:spTgt spid="1954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9535"/>
                                        </p:tgtEl>
                                      </p:cBhvr>
                                    </p:animEffect>
                                    <p:set>
                                      <p:cBhvr>
                                        <p:cTn id="125" dur="1" fill="hold">
                                          <p:stCondLst>
                                            <p:cond delay="499"/>
                                          </p:stCondLst>
                                        </p:cTn>
                                        <p:tgtEl>
                                          <p:spTgt spid="1953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9541"/>
                                        </p:tgtEl>
                                      </p:cBhvr>
                                    </p:animEffect>
                                    <p:set>
                                      <p:cBhvr>
                                        <p:cTn id="128" dur="1" fill="hold">
                                          <p:stCondLst>
                                            <p:cond delay="499"/>
                                          </p:stCondLst>
                                        </p:cTn>
                                        <p:tgtEl>
                                          <p:spTgt spid="19541"/>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9536"/>
                                        </p:tgtEl>
                                      </p:cBhvr>
                                    </p:animEffect>
                                    <p:set>
                                      <p:cBhvr>
                                        <p:cTn id="131" dur="1" fill="hold">
                                          <p:stCondLst>
                                            <p:cond delay="499"/>
                                          </p:stCondLst>
                                        </p:cTn>
                                        <p:tgtEl>
                                          <p:spTgt spid="19536"/>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9542"/>
                                        </p:tgtEl>
                                      </p:cBhvr>
                                    </p:animEffect>
                                    <p:set>
                                      <p:cBhvr>
                                        <p:cTn id="134" dur="1" fill="hold">
                                          <p:stCondLst>
                                            <p:cond delay="499"/>
                                          </p:stCondLst>
                                        </p:cTn>
                                        <p:tgtEl>
                                          <p:spTgt spid="195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9537"/>
                                        </p:tgtEl>
                                      </p:cBhvr>
                                    </p:animEffect>
                                    <p:set>
                                      <p:cBhvr>
                                        <p:cTn id="137" dur="1" fill="hold">
                                          <p:stCondLst>
                                            <p:cond delay="499"/>
                                          </p:stCondLst>
                                        </p:cTn>
                                        <p:tgtEl>
                                          <p:spTgt spid="19537"/>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9547"/>
                                        </p:tgtEl>
                                      </p:cBhvr>
                                    </p:animEffect>
                                    <p:set>
                                      <p:cBhvr>
                                        <p:cTn id="140" dur="1" fill="hold">
                                          <p:stCondLst>
                                            <p:cond delay="499"/>
                                          </p:stCondLst>
                                        </p:cTn>
                                        <p:tgtEl>
                                          <p:spTgt spid="19547"/>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9544"/>
                                        </p:tgtEl>
                                      </p:cBhvr>
                                    </p:animEffect>
                                    <p:set>
                                      <p:cBhvr>
                                        <p:cTn id="143" dur="1" fill="hold">
                                          <p:stCondLst>
                                            <p:cond delay="499"/>
                                          </p:stCondLst>
                                        </p:cTn>
                                        <p:tgtEl>
                                          <p:spTgt spid="1954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9540"/>
                                        </p:tgtEl>
                                      </p:cBhvr>
                                    </p:animEffect>
                                    <p:set>
                                      <p:cBhvr>
                                        <p:cTn id="146" dur="1" fill="hold">
                                          <p:stCondLst>
                                            <p:cond delay="499"/>
                                          </p:stCondLst>
                                        </p:cTn>
                                        <p:tgtEl>
                                          <p:spTgt spid="1954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9543"/>
                                        </p:tgtEl>
                                      </p:cBhvr>
                                    </p:animEffect>
                                    <p:set>
                                      <p:cBhvr>
                                        <p:cTn id="149" dur="1" fill="hold">
                                          <p:stCondLst>
                                            <p:cond delay="499"/>
                                          </p:stCondLst>
                                        </p:cTn>
                                        <p:tgtEl>
                                          <p:spTgt spid="19543"/>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9539"/>
                                        </p:tgtEl>
                                      </p:cBhvr>
                                    </p:animEffect>
                                    <p:set>
                                      <p:cBhvr>
                                        <p:cTn id="152" dur="1" fill="hold">
                                          <p:stCondLst>
                                            <p:cond delay="499"/>
                                          </p:stCondLst>
                                        </p:cTn>
                                        <p:tgtEl>
                                          <p:spTgt spid="19539"/>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9538"/>
                                        </p:tgtEl>
                                      </p:cBhvr>
                                    </p:animEffect>
                                    <p:set>
                                      <p:cBhvr>
                                        <p:cTn id="155" dur="1" fill="hold">
                                          <p:stCondLst>
                                            <p:cond delay="499"/>
                                          </p:stCondLst>
                                        </p:cTn>
                                        <p:tgtEl>
                                          <p:spTgt spid="1953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9558"/>
                                        </p:tgtEl>
                                      </p:cBhvr>
                                    </p:animEffect>
                                    <p:set>
                                      <p:cBhvr>
                                        <p:cTn id="158" dur="1" fill="hold">
                                          <p:stCondLst>
                                            <p:cond delay="499"/>
                                          </p:stCondLst>
                                        </p:cTn>
                                        <p:tgtEl>
                                          <p:spTgt spid="19558"/>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9556"/>
                                        </p:tgtEl>
                                      </p:cBhvr>
                                    </p:animEffect>
                                    <p:set>
                                      <p:cBhvr>
                                        <p:cTn id="161" dur="1" fill="hold">
                                          <p:stCondLst>
                                            <p:cond delay="499"/>
                                          </p:stCondLst>
                                        </p:cTn>
                                        <p:tgtEl>
                                          <p:spTgt spid="19556"/>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9554"/>
                                        </p:tgtEl>
                                      </p:cBhvr>
                                    </p:animEffect>
                                    <p:set>
                                      <p:cBhvr>
                                        <p:cTn id="164" dur="1" fill="hold">
                                          <p:stCondLst>
                                            <p:cond delay="499"/>
                                          </p:stCondLst>
                                        </p:cTn>
                                        <p:tgtEl>
                                          <p:spTgt spid="19554"/>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19557"/>
                                        </p:tgtEl>
                                      </p:cBhvr>
                                    </p:animEffect>
                                    <p:set>
                                      <p:cBhvr>
                                        <p:cTn id="167" dur="1" fill="hold">
                                          <p:stCondLst>
                                            <p:cond delay="499"/>
                                          </p:stCondLst>
                                        </p:cTn>
                                        <p:tgtEl>
                                          <p:spTgt spid="19557"/>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9555"/>
                                        </p:tgtEl>
                                      </p:cBhvr>
                                    </p:animEffect>
                                    <p:set>
                                      <p:cBhvr>
                                        <p:cTn id="170" dur="1" fill="hold">
                                          <p:stCondLst>
                                            <p:cond delay="499"/>
                                          </p:stCondLst>
                                        </p:cTn>
                                        <p:tgtEl>
                                          <p:spTgt spid="19555"/>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9553"/>
                                        </p:tgtEl>
                                      </p:cBhvr>
                                    </p:animEffect>
                                    <p:set>
                                      <p:cBhvr>
                                        <p:cTn id="173" dur="1" fill="hold">
                                          <p:stCondLst>
                                            <p:cond delay="499"/>
                                          </p:stCondLst>
                                        </p:cTn>
                                        <p:tgtEl>
                                          <p:spTgt spid="19553"/>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19545"/>
                                        </p:tgtEl>
                                      </p:cBhvr>
                                    </p:animEffect>
                                    <p:set>
                                      <p:cBhvr>
                                        <p:cTn id="176" dur="1" fill="hold">
                                          <p:stCondLst>
                                            <p:cond delay="499"/>
                                          </p:stCondLst>
                                        </p:cTn>
                                        <p:tgtEl>
                                          <p:spTgt spid="19545"/>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19459">
                                            <p:txEl>
                                              <p:pRg st="4" end="4"/>
                                            </p:txEl>
                                          </p:spTgt>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9459">
                                            <p:txEl>
                                              <p:pRg st="5" end="5"/>
                                            </p:txEl>
                                          </p:spTgt>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9460"/>
                                        </p:tgtEl>
                                        <p:attrNameLst>
                                          <p:attrName>style.visibility</p:attrName>
                                        </p:attrNameLst>
                                      </p:cBhvr>
                                      <p:to>
                                        <p:strVal val="visible"/>
                                      </p:to>
                                    </p:set>
                                    <p:anim calcmode="lin" valueType="num">
                                      <p:cBhvr additive="base">
                                        <p:cTn id="187" dur="500" fill="hold"/>
                                        <p:tgtEl>
                                          <p:spTgt spid="19460"/>
                                        </p:tgtEl>
                                        <p:attrNameLst>
                                          <p:attrName>ppt_x</p:attrName>
                                        </p:attrNameLst>
                                      </p:cBhvr>
                                      <p:tavLst>
                                        <p:tav tm="0">
                                          <p:val>
                                            <p:strVal val="#ppt_x"/>
                                          </p:val>
                                        </p:tav>
                                        <p:tav tm="100000">
                                          <p:val>
                                            <p:strVal val="#ppt_x"/>
                                          </p:val>
                                        </p:tav>
                                      </p:tavLst>
                                    </p:anim>
                                    <p:anim calcmode="lin" valueType="num">
                                      <p:cBhvr additive="base">
                                        <p:cTn id="18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autoUpdateAnimBg="0"/>
      <p:bldP spid="19535" grpId="0" animBg="1" autoUpdateAnimBg="0"/>
      <p:bldP spid="19535" grpId="1" animBg="1" autoUpdateAnimBg="0"/>
      <p:bldP spid="19536" grpId="0" animBg="1" autoUpdateAnimBg="0"/>
      <p:bldP spid="19536" grpId="1" animBg="1" autoUpdateAnimBg="0"/>
      <p:bldP spid="19537" grpId="0" animBg="1" autoUpdateAnimBg="0"/>
      <p:bldP spid="19537" grpId="1" animBg="1" autoUpdateAnimBg="0"/>
      <p:bldP spid="19538" grpId="0" animBg="1" autoUpdateAnimBg="0"/>
      <p:bldP spid="19538" grpId="1" animBg="1" autoUpdateAnimBg="0"/>
      <p:bldP spid="19539" grpId="0" animBg="1" autoUpdateAnimBg="0"/>
      <p:bldP spid="19539" grpId="1" animBg="1" autoUpdateAnimBg="0"/>
      <p:bldP spid="19540" grpId="0" animBg="1" autoUpdateAnimBg="0"/>
      <p:bldP spid="19540" grpId="1" animBg="1" autoUpdateAnimBg="0"/>
      <p:bldP spid="19545" grpId="0" autoUpdateAnimBg="0"/>
      <p:bldP spid="19545" grpId="1" autoUpdateAnimBg="0"/>
      <p:bldP spid="19546" grpId="0" animBg="1" autoUpdateAnimBg="0"/>
      <p:bldP spid="19546" grpId="1" animBg="1" autoUpdateAnimBg="0"/>
      <p:bldP spid="19547" grpId="0" animBg="1" autoUpdateAnimBg="0"/>
      <p:bldP spid="19547" grpId="1" animBg="1" autoUpdateAnimBg="0"/>
      <p:bldP spid="19548" grpId="0" animBg="1" autoUpdateAnimBg="0"/>
      <p:bldP spid="19548" grpId="1" animBg="1" autoUpdateAnimBg="0"/>
      <p:bldP spid="19549" grpId="0" animBg="1" autoUpdateAnimBg="0"/>
      <p:bldP spid="19549" grpId="1" animBg="1" autoUpdateAnimBg="0"/>
      <p:bldP spid="19553" grpId="0" autoUpdateAnimBg="0"/>
      <p:bldP spid="19553" grpId="1" autoUpdateAnimBg="0"/>
      <p:bldP spid="19556" grpId="0" animBg="1"/>
      <p:bldP spid="19556" grpId="1" animBg="1"/>
      <p:bldP spid="19557" grpId="0" animBg="1"/>
      <p:bldP spid="19557" grpId="1" animBg="1"/>
      <p:bldP spid="19558" grpId="0" bldLvl="0" animBg="1" autoUpdateAnimBg="0"/>
      <p:bldP spid="19558" grpId="1" bldLvl="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idx="4294967295"/>
          </p:nvPr>
        </p:nvSpPr>
        <p:spPr>
          <a:xfrm>
            <a:off x="152400" y="76200"/>
            <a:ext cx="7772400" cy="828675"/>
          </a:xfrm>
        </p:spPr>
        <p:txBody>
          <a:bodyPr lIns="97182" tIns="48591" rIns="97182" bIns="48591" anchor="ctr">
            <a:normAutofit/>
          </a:bodyPr>
          <a:lstStyle/>
          <a:p>
            <a:r>
              <a:rPr lang="en-US" altLang="en-US" sz="2400" b="1" dirty="0" smtClean="0">
                <a:ea typeface="宋体" pitchFamily="2" charset="-122"/>
              </a:rPr>
              <a:t>1-1 P-Homomorphism </a:t>
            </a:r>
            <a:r>
              <a:rPr lang="en-US" altLang="en-US" sz="2400" dirty="0" smtClean="0">
                <a:ea typeface="宋体" pitchFamily="2" charset="-122"/>
              </a:rPr>
              <a:t>(Fan et.al SIGMOD ‘10)</a:t>
            </a:r>
            <a:endParaRPr lang="zh-CN" altLang="en-US" sz="2400" b="1" dirty="0" smtClean="0">
              <a:ea typeface="宋体" pitchFamily="2" charset="-122"/>
            </a:endParaRPr>
          </a:p>
        </p:txBody>
      </p:sp>
      <p:sp>
        <p:nvSpPr>
          <p:cNvPr id="20483" name="内容占位符 2"/>
          <p:cNvSpPr>
            <a:spLocks noGrp="1"/>
          </p:cNvSpPr>
          <p:nvPr>
            <p:ph idx="4294967295"/>
          </p:nvPr>
        </p:nvSpPr>
        <p:spPr>
          <a:xfrm>
            <a:off x="1000125" y="914400"/>
            <a:ext cx="7707313" cy="4786313"/>
          </a:xfrm>
          <a:prstGeom prst="rect">
            <a:avLst/>
          </a:prstGeom>
        </p:spPr>
        <p:txBody>
          <a:bodyPr lIns="97182" tIns="48591" rIns="97182" bIns="48591"/>
          <a:lstStyle/>
          <a:p>
            <a:pPr eaLnBrk="1" hangingPunct="1"/>
            <a:r>
              <a:rPr lang="en-US" sz="2800" dirty="0" smtClean="0"/>
              <a:t>G</a:t>
            </a:r>
            <a:r>
              <a:rPr lang="en-US" sz="2800" baseline="-25000" dirty="0" smtClean="0"/>
              <a:t>1</a:t>
            </a:r>
            <a:r>
              <a:rPr lang="en-US" sz="2800" dirty="0" smtClean="0"/>
              <a:t> is </a:t>
            </a:r>
            <a:r>
              <a:rPr lang="en-US" sz="2800" dirty="0" smtClean="0">
                <a:solidFill>
                  <a:srgbClr val="FF0000"/>
                </a:solidFill>
              </a:rPr>
              <a:t>1-1 P-homomorphism </a:t>
            </a:r>
            <a:r>
              <a:rPr lang="en-US" sz="2800" dirty="0" smtClean="0"/>
              <a:t>to G</a:t>
            </a:r>
            <a:r>
              <a:rPr lang="en-US" sz="2800" baseline="-25000" dirty="0" smtClean="0"/>
              <a:t>2</a:t>
            </a:r>
            <a:r>
              <a:rPr lang="en-US" sz="2800" dirty="0" smtClean="0"/>
              <a:t> if there exists a </a:t>
            </a:r>
            <a:r>
              <a:rPr lang="en-US" sz="2800" dirty="0" smtClean="0">
                <a:solidFill>
                  <a:srgbClr val="FF0000"/>
                </a:solidFill>
              </a:rPr>
              <a:t>1-1 (injective) </a:t>
            </a:r>
            <a:r>
              <a:rPr lang="en-US" sz="2800" dirty="0" smtClean="0"/>
              <a:t>P-homomorphism from G</a:t>
            </a:r>
            <a:r>
              <a:rPr lang="en-US" sz="2800" baseline="-25000" dirty="0" smtClean="0"/>
              <a:t>1 </a:t>
            </a:r>
            <a:r>
              <a:rPr lang="en-US" sz="2800" dirty="0" smtClean="0"/>
              <a:t> to G</a:t>
            </a:r>
            <a:r>
              <a:rPr lang="en-US" sz="2800" baseline="-25000" dirty="0" smtClean="0"/>
              <a:t>2</a:t>
            </a:r>
            <a:r>
              <a:rPr lang="en-US" sz="2800" dirty="0" smtClean="0"/>
              <a:t>.</a:t>
            </a:r>
          </a:p>
          <a:p>
            <a:pPr lvl="1" eaLnBrk="1" hangingPunct="1"/>
            <a:r>
              <a:rPr lang="en-US" dirty="0" smtClean="0"/>
              <a:t>distinct nodes have </a:t>
            </a:r>
            <a:r>
              <a:rPr lang="en-US" dirty="0" smtClean="0">
                <a:solidFill>
                  <a:srgbClr val="FF0000"/>
                </a:solidFill>
              </a:rPr>
              <a:t>distinct</a:t>
            </a:r>
            <a:r>
              <a:rPr lang="en-US" dirty="0" smtClean="0"/>
              <a:t> matches</a:t>
            </a:r>
            <a:endParaRPr lang="en-US" baseline="-25000" dirty="0" smtClean="0"/>
          </a:p>
          <a:p>
            <a:pPr lvl="1" eaLnBrk="1" hangingPunct="1"/>
            <a:endParaRPr lang="en-US" dirty="0" smtClean="0"/>
          </a:p>
          <a:p>
            <a:pPr lvl="1" eaLnBrk="1" hangingPunct="1"/>
            <a:endParaRPr lang="en-US" dirty="0" smtClean="0"/>
          </a:p>
          <a:p>
            <a:pPr eaLnBrk="1" hangingPunct="1"/>
            <a:r>
              <a:rPr lang="en-US" dirty="0" smtClean="0"/>
              <a:t>1-1 P-homomorphism </a:t>
            </a:r>
            <a:r>
              <a:rPr lang="en-US" dirty="0" err="1" smtClean="0"/>
              <a:t>v.s</a:t>
            </a:r>
            <a:r>
              <a:rPr lang="en-US" dirty="0" smtClean="0"/>
              <a:t> subgraph isomorphism</a:t>
            </a:r>
          </a:p>
          <a:p>
            <a:pPr lvl="1" eaLnBrk="1" hangingPunct="1"/>
            <a:r>
              <a:rPr lang="en-US" dirty="0" smtClean="0"/>
              <a:t>node similarity </a:t>
            </a:r>
            <a:r>
              <a:rPr lang="en-US" dirty="0" err="1" smtClean="0"/>
              <a:t>v.s</a:t>
            </a:r>
            <a:r>
              <a:rPr lang="en-US" dirty="0" smtClean="0"/>
              <a:t> label equality</a:t>
            </a:r>
          </a:p>
          <a:p>
            <a:pPr lvl="1" eaLnBrk="1" hangingPunct="1"/>
            <a:r>
              <a:rPr lang="en-US" dirty="0" smtClean="0"/>
              <a:t>1-1 edge-to-path mapping </a:t>
            </a:r>
            <a:r>
              <a:rPr lang="en-US" dirty="0" err="1" smtClean="0"/>
              <a:t>v.s</a:t>
            </a:r>
            <a:r>
              <a:rPr lang="en-US" dirty="0" smtClean="0"/>
              <a:t> </a:t>
            </a:r>
            <a:r>
              <a:rPr lang="en-US" dirty="0" err="1" smtClean="0"/>
              <a:t>bijective</a:t>
            </a:r>
            <a:r>
              <a:rPr lang="en-US" dirty="0" smtClean="0"/>
              <a:t> edge-to-edge mapping </a:t>
            </a:r>
          </a:p>
          <a:p>
            <a:pPr eaLnBrk="1" hangingPunct="1"/>
            <a:endParaRPr lang="en-US" dirty="0" smtClean="0"/>
          </a:p>
          <a:p>
            <a:pPr lvl="1" eaLnBrk="1" hangingPunct="1"/>
            <a:endParaRPr lang="en-US" dirty="0" smtClean="0"/>
          </a:p>
          <a:p>
            <a:pPr lvl="1" eaLnBrk="1" hangingPunct="1"/>
            <a:endParaRPr lang="en-US" dirty="0" smtClean="0"/>
          </a:p>
          <a:p>
            <a:pPr lvl="1" eaLnBrk="1" hangingPunct="1">
              <a:buFont typeface="Wingdings 2" pitchFamily="18" charset="2"/>
              <a:buNone/>
            </a:pPr>
            <a:endParaRPr lang="en-US" dirty="0" smtClean="0"/>
          </a:p>
          <a:p>
            <a:pPr lvl="1" eaLnBrk="1" hangingPunct="1"/>
            <a:endParaRPr lang="en-US" dirty="0" smtClean="0"/>
          </a:p>
          <a:p>
            <a:pPr marL="790575" lvl="2" indent="-365125" eaLnBrk="1" hangingPunct="1">
              <a:buSzPct val="90000"/>
              <a:buFont typeface="Wingdings" pitchFamily="2" charset="2"/>
              <a:buNone/>
            </a:pPr>
            <a:endParaRPr lang="en-US" dirty="0" smtClean="0"/>
          </a:p>
          <a:p>
            <a:pPr eaLnBrk="1" hangingPunct="1"/>
            <a:endParaRPr lang="en-US" altLang="en-US" dirty="0" smtClean="0"/>
          </a:p>
        </p:txBody>
      </p:sp>
      <p:sp>
        <p:nvSpPr>
          <p:cNvPr id="20485" name="Rectangle 89"/>
          <p:cNvSpPr>
            <a:spLocks noChangeArrowheads="1"/>
          </p:cNvSpPr>
          <p:nvPr/>
        </p:nvSpPr>
        <p:spPr bwMode="auto">
          <a:xfrm>
            <a:off x="1116013" y="6092825"/>
            <a:ext cx="7243762" cy="503238"/>
          </a:xfrm>
          <a:prstGeom prst="rect">
            <a:avLst/>
          </a:prstGeom>
          <a:solidFill>
            <a:srgbClr val="EAEAEA"/>
          </a:solidFill>
          <a:ln w="9525">
            <a:noFill/>
            <a:miter lim="800000"/>
            <a:headEnd/>
            <a:tailEnd/>
          </a:ln>
        </p:spPr>
        <p:txBody>
          <a:bodyPr/>
          <a:lstStyle/>
          <a:p>
            <a:pPr marL="365125" indent="-365125" algn="ctr" defTabSz="971550">
              <a:lnSpc>
                <a:spcPct val="120000"/>
              </a:lnSpc>
              <a:spcBef>
                <a:spcPct val="10000"/>
              </a:spcBef>
              <a:buClr>
                <a:schemeClr val="accent1"/>
              </a:buClr>
              <a:buSzPct val="90000"/>
              <a:buFont typeface="Wingdings" pitchFamily="2" charset="2"/>
              <a:buNone/>
            </a:pPr>
            <a:r>
              <a:rPr lang="en-US" i="1">
                <a:solidFill>
                  <a:srgbClr val="FF0000"/>
                </a:solidFill>
              </a:rPr>
              <a:t>Subgraph isomorphism is a special case of  1-1 P-homomorphism</a:t>
            </a:r>
          </a:p>
        </p:txBody>
      </p:sp>
      <p:grpSp>
        <p:nvGrpSpPr>
          <p:cNvPr id="2" name="Group 6"/>
          <p:cNvGrpSpPr>
            <a:grpSpLocks/>
          </p:cNvGrpSpPr>
          <p:nvPr/>
        </p:nvGrpSpPr>
        <p:grpSpPr bwMode="auto">
          <a:xfrm>
            <a:off x="2700338" y="3087688"/>
            <a:ext cx="3916362" cy="2428875"/>
            <a:chOff x="0" y="0"/>
            <a:chExt cx="3917140" cy="2430308"/>
          </a:xfrm>
        </p:grpSpPr>
        <p:sp>
          <p:nvSpPr>
            <p:cNvPr id="66644" name="椭圆 30"/>
            <p:cNvSpPr>
              <a:spLocks noChangeArrowheads="1"/>
            </p:cNvSpPr>
            <p:nvPr/>
          </p:nvSpPr>
          <p:spPr bwMode="auto">
            <a:xfrm>
              <a:off x="0" y="0"/>
              <a:ext cx="457291" cy="450907"/>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66645" name="椭圆 31"/>
            <p:cNvSpPr>
              <a:spLocks noChangeArrowheads="1"/>
            </p:cNvSpPr>
            <p:nvPr/>
          </p:nvSpPr>
          <p:spPr bwMode="auto">
            <a:xfrm>
              <a:off x="0" y="1536893"/>
              <a:ext cx="457291" cy="449320"/>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6646" name="椭圆 32"/>
            <p:cNvSpPr>
              <a:spLocks noChangeArrowheads="1"/>
            </p:cNvSpPr>
            <p:nvPr/>
          </p:nvSpPr>
          <p:spPr bwMode="auto">
            <a:xfrm>
              <a:off x="914582" y="1536893"/>
              <a:ext cx="457291" cy="449320"/>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sp>
          <p:nvSpPr>
            <p:cNvPr id="66647" name="椭圆 33"/>
            <p:cNvSpPr>
              <a:spLocks noChangeArrowheads="1"/>
            </p:cNvSpPr>
            <p:nvPr/>
          </p:nvSpPr>
          <p:spPr bwMode="auto">
            <a:xfrm>
              <a:off x="914582" y="0"/>
              <a:ext cx="457291" cy="450907"/>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cxnSp>
          <p:nvCxnSpPr>
            <p:cNvPr id="66648" name="曲线连接符 34"/>
            <p:cNvCxnSpPr>
              <a:cxnSpLocks noChangeShapeType="1"/>
              <a:stCxn id="66644" idx="4"/>
              <a:endCxn id="66645" idx="0"/>
            </p:cNvCxnSpPr>
            <p:nvPr/>
          </p:nvCxnSpPr>
          <p:spPr bwMode="auto">
            <a:xfrm rot="5400000">
              <a:off x="-314513" y="993389"/>
              <a:ext cx="1086254" cy="1694"/>
            </a:xfrm>
            <a:prstGeom prst="curvedConnector3">
              <a:avLst>
                <a:gd name="adj1" fmla="val 50000"/>
              </a:avLst>
            </a:prstGeom>
            <a:noFill/>
            <a:ln w="9525">
              <a:noFill/>
              <a:round/>
              <a:headEnd/>
              <a:tailEnd/>
            </a:ln>
          </p:spPr>
        </p:cxnSp>
        <p:cxnSp>
          <p:nvCxnSpPr>
            <p:cNvPr id="66649" name="曲线连接符 35"/>
            <p:cNvCxnSpPr>
              <a:cxnSpLocks noChangeShapeType="1"/>
              <a:stCxn id="66644" idx="4"/>
              <a:endCxn id="66645" idx="0"/>
            </p:cNvCxnSpPr>
            <p:nvPr/>
          </p:nvCxnSpPr>
          <p:spPr bwMode="auto">
            <a:xfrm rot="5400000">
              <a:off x="-314513" y="993389"/>
              <a:ext cx="1086254" cy="1694"/>
            </a:xfrm>
            <a:prstGeom prst="curvedConnector3">
              <a:avLst>
                <a:gd name="adj1" fmla="val 50000"/>
              </a:avLst>
            </a:prstGeom>
            <a:noFill/>
            <a:ln w="25400">
              <a:solidFill>
                <a:srgbClr val="000000"/>
              </a:solidFill>
              <a:round/>
              <a:headEnd/>
              <a:tailEnd type="arrow" w="med" len="med"/>
            </a:ln>
          </p:spPr>
        </p:cxnSp>
        <p:cxnSp>
          <p:nvCxnSpPr>
            <p:cNvPr id="66650" name="直接箭头连接符 36"/>
            <p:cNvCxnSpPr>
              <a:cxnSpLocks noChangeShapeType="1"/>
              <a:stCxn id="66644" idx="5"/>
              <a:endCxn id="66646" idx="1"/>
            </p:cNvCxnSpPr>
            <p:nvPr/>
          </p:nvCxnSpPr>
          <p:spPr bwMode="auto">
            <a:xfrm rot="16200000" flipH="1">
              <a:off x="76887" y="697830"/>
              <a:ext cx="1217905" cy="591145"/>
            </a:xfrm>
            <a:prstGeom prst="straightConnector1">
              <a:avLst/>
            </a:prstGeom>
            <a:noFill/>
            <a:ln w="19050">
              <a:solidFill>
                <a:srgbClr val="000000"/>
              </a:solidFill>
              <a:round/>
              <a:headEnd/>
              <a:tailEnd type="arrow" w="med" len="med"/>
            </a:ln>
          </p:spPr>
        </p:cxnSp>
        <p:cxnSp>
          <p:nvCxnSpPr>
            <p:cNvPr id="66651" name="直接箭头连接符 15"/>
            <p:cNvCxnSpPr>
              <a:cxnSpLocks noChangeShapeType="1"/>
              <a:stCxn id="66647" idx="3"/>
              <a:endCxn id="66645" idx="7"/>
            </p:cNvCxnSpPr>
            <p:nvPr/>
          </p:nvCxnSpPr>
          <p:spPr bwMode="auto">
            <a:xfrm rot="5400000">
              <a:off x="76887" y="697830"/>
              <a:ext cx="1217905" cy="591145"/>
            </a:xfrm>
            <a:prstGeom prst="straightConnector1">
              <a:avLst/>
            </a:prstGeom>
            <a:noFill/>
            <a:ln w="19050">
              <a:solidFill>
                <a:srgbClr val="000000"/>
              </a:solidFill>
              <a:round/>
              <a:headEnd/>
              <a:tailEnd type="arrow" w="med" len="med"/>
            </a:ln>
          </p:spPr>
        </p:cxnSp>
        <p:cxnSp>
          <p:nvCxnSpPr>
            <p:cNvPr id="66652" name="直接箭头连接符 38"/>
            <p:cNvCxnSpPr>
              <a:cxnSpLocks noChangeShapeType="1"/>
              <a:stCxn id="66647" idx="4"/>
              <a:endCxn id="66646" idx="0"/>
            </p:cNvCxnSpPr>
            <p:nvPr/>
          </p:nvCxnSpPr>
          <p:spPr bwMode="auto">
            <a:xfrm rot="5400000">
              <a:off x="599941" y="993389"/>
              <a:ext cx="1086254" cy="1694"/>
            </a:xfrm>
            <a:prstGeom prst="straightConnector1">
              <a:avLst/>
            </a:prstGeom>
            <a:noFill/>
            <a:ln w="19050">
              <a:solidFill>
                <a:srgbClr val="000000"/>
              </a:solidFill>
              <a:round/>
              <a:headEnd/>
              <a:tailEnd type="arrow" w="med" len="med"/>
            </a:ln>
          </p:spPr>
        </p:cxnSp>
        <p:sp>
          <p:nvSpPr>
            <p:cNvPr id="66653" name="TextBox 39"/>
            <p:cNvSpPr txBox="1">
              <a:spLocks noChangeArrowheads="1"/>
            </p:cNvSpPr>
            <p:nvPr/>
          </p:nvSpPr>
          <p:spPr bwMode="auto">
            <a:xfrm>
              <a:off x="457227" y="1986016"/>
              <a:ext cx="449251" cy="369378"/>
            </a:xfrm>
            <a:prstGeom prst="rect">
              <a:avLst/>
            </a:prstGeom>
            <a:noFill/>
            <a:ln w="9525">
              <a:noFill/>
              <a:miter lim="800000"/>
              <a:headEnd/>
              <a:tailEnd/>
            </a:ln>
          </p:spPr>
          <p:txBody>
            <a:bodyPr wrap="none">
              <a:spAutoFit/>
            </a:bodyPr>
            <a:lstStyle/>
            <a:p>
              <a:r>
                <a:rPr lang="en-US" b="1"/>
                <a:t>G</a:t>
              </a:r>
              <a:r>
                <a:rPr lang="en-US" b="1" baseline="-25000"/>
                <a:t>1</a:t>
              </a:r>
              <a:endParaRPr lang="zh-CN" altLang="en-US" b="1" baseline="-25000"/>
            </a:p>
          </p:txBody>
        </p:sp>
        <p:sp>
          <p:nvSpPr>
            <p:cNvPr id="66654" name="椭圆 40"/>
            <p:cNvSpPr>
              <a:spLocks noChangeArrowheads="1"/>
            </p:cNvSpPr>
            <p:nvPr/>
          </p:nvSpPr>
          <p:spPr bwMode="auto">
            <a:xfrm>
              <a:off x="2792967" y="0"/>
              <a:ext cx="457291" cy="450907"/>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66655" name="椭圆 41"/>
            <p:cNvSpPr>
              <a:spLocks noChangeArrowheads="1"/>
            </p:cNvSpPr>
            <p:nvPr/>
          </p:nvSpPr>
          <p:spPr bwMode="auto">
            <a:xfrm>
              <a:off x="2808845" y="787499"/>
              <a:ext cx="457291" cy="449320"/>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sp>
          <p:nvSpPr>
            <p:cNvPr id="66656" name="椭圆 42"/>
            <p:cNvSpPr>
              <a:spLocks noChangeArrowheads="1"/>
            </p:cNvSpPr>
            <p:nvPr/>
          </p:nvSpPr>
          <p:spPr bwMode="auto">
            <a:xfrm>
              <a:off x="2087977" y="1536893"/>
              <a:ext cx="457291" cy="449320"/>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6657" name="椭圆 43"/>
            <p:cNvSpPr>
              <a:spLocks noChangeArrowheads="1"/>
            </p:cNvSpPr>
            <p:nvPr/>
          </p:nvSpPr>
          <p:spPr bwMode="auto">
            <a:xfrm>
              <a:off x="3459849" y="1536893"/>
              <a:ext cx="457291" cy="449320"/>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sp>
          <p:nvSpPr>
            <p:cNvPr id="66658" name="椭圆 44"/>
            <p:cNvSpPr>
              <a:spLocks noChangeArrowheads="1"/>
            </p:cNvSpPr>
            <p:nvPr/>
          </p:nvSpPr>
          <p:spPr bwMode="auto">
            <a:xfrm>
              <a:off x="2792967" y="1536893"/>
              <a:ext cx="457291" cy="449320"/>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cxnSp>
          <p:nvCxnSpPr>
            <p:cNvPr id="66659" name="直接箭头连接符 45"/>
            <p:cNvCxnSpPr>
              <a:cxnSpLocks noChangeShapeType="1"/>
              <a:stCxn id="66654" idx="4"/>
            </p:cNvCxnSpPr>
            <p:nvPr/>
          </p:nvCxnSpPr>
          <p:spPr bwMode="auto">
            <a:xfrm rot="5400000">
              <a:off x="2853180" y="618818"/>
              <a:ext cx="337113" cy="1694"/>
            </a:xfrm>
            <a:prstGeom prst="straightConnector1">
              <a:avLst/>
            </a:prstGeom>
            <a:noFill/>
            <a:ln w="19050">
              <a:solidFill>
                <a:srgbClr val="000000"/>
              </a:solidFill>
              <a:round/>
              <a:headEnd/>
              <a:tailEnd type="arrow" w="med" len="med"/>
            </a:ln>
          </p:spPr>
        </p:cxnSp>
        <p:cxnSp>
          <p:nvCxnSpPr>
            <p:cNvPr id="66660" name="直接箭头连接符 46"/>
            <p:cNvCxnSpPr>
              <a:cxnSpLocks noChangeShapeType="1"/>
              <a:endCxn id="66656" idx="7"/>
            </p:cNvCxnSpPr>
            <p:nvPr/>
          </p:nvCxnSpPr>
          <p:spPr bwMode="auto">
            <a:xfrm rot="5400000">
              <a:off x="2453637" y="1195911"/>
              <a:ext cx="431307" cy="381582"/>
            </a:xfrm>
            <a:prstGeom prst="straightConnector1">
              <a:avLst/>
            </a:prstGeom>
            <a:noFill/>
            <a:ln w="19050">
              <a:solidFill>
                <a:srgbClr val="000000"/>
              </a:solidFill>
              <a:round/>
              <a:headEnd/>
              <a:tailEnd type="arrow" w="med" len="med"/>
            </a:ln>
          </p:spPr>
        </p:cxnSp>
        <p:cxnSp>
          <p:nvCxnSpPr>
            <p:cNvPr id="66661" name="直接箭头连接符 47"/>
            <p:cNvCxnSpPr>
              <a:cxnSpLocks noChangeShapeType="1"/>
              <a:endCxn id="66658" idx="0"/>
            </p:cNvCxnSpPr>
            <p:nvPr/>
          </p:nvCxnSpPr>
          <p:spPr bwMode="auto">
            <a:xfrm rot="5400000">
              <a:off x="2871909" y="1386689"/>
              <a:ext cx="299656" cy="1694"/>
            </a:xfrm>
            <a:prstGeom prst="straightConnector1">
              <a:avLst/>
            </a:prstGeom>
            <a:noFill/>
            <a:ln w="19050">
              <a:solidFill>
                <a:srgbClr val="000000"/>
              </a:solidFill>
              <a:round/>
              <a:headEnd/>
              <a:tailEnd type="arrow" w="med" len="med"/>
            </a:ln>
          </p:spPr>
        </p:cxnSp>
        <p:cxnSp>
          <p:nvCxnSpPr>
            <p:cNvPr id="66662" name="直接箭头连接符 48"/>
            <p:cNvCxnSpPr>
              <a:cxnSpLocks noChangeShapeType="1"/>
              <a:endCxn id="66657" idx="1"/>
            </p:cNvCxnSpPr>
            <p:nvPr/>
          </p:nvCxnSpPr>
          <p:spPr bwMode="auto">
            <a:xfrm rot="16200000" flipH="1">
              <a:off x="3139477" y="1214961"/>
              <a:ext cx="431307" cy="343481"/>
            </a:xfrm>
            <a:prstGeom prst="straightConnector1">
              <a:avLst/>
            </a:prstGeom>
            <a:noFill/>
            <a:ln w="19050">
              <a:solidFill>
                <a:srgbClr val="000000"/>
              </a:solidFill>
              <a:round/>
              <a:headEnd/>
              <a:tailEnd type="arrow" w="med" len="med"/>
            </a:ln>
          </p:spPr>
        </p:cxnSp>
        <p:sp>
          <p:nvSpPr>
            <p:cNvPr id="66663" name="TextBox 49"/>
            <p:cNvSpPr txBox="1">
              <a:spLocks noChangeArrowheads="1"/>
            </p:cNvSpPr>
            <p:nvPr/>
          </p:nvSpPr>
          <p:spPr bwMode="auto">
            <a:xfrm>
              <a:off x="2833237" y="2060930"/>
              <a:ext cx="449251" cy="369378"/>
            </a:xfrm>
            <a:prstGeom prst="rect">
              <a:avLst/>
            </a:prstGeom>
            <a:noFill/>
            <a:ln w="9525">
              <a:noFill/>
              <a:miter lim="800000"/>
              <a:headEnd/>
              <a:tailEnd/>
            </a:ln>
          </p:spPr>
          <p:txBody>
            <a:bodyPr wrap="none">
              <a:spAutoFit/>
            </a:bodyPr>
            <a:lstStyle/>
            <a:p>
              <a:r>
                <a:rPr lang="en-US" b="1"/>
                <a:t>G</a:t>
              </a:r>
              <a:r>
                <a:rPr lang="en-US" b="1" baseline="-25000"/>
                <a:t>2</a:t>
              </a:r>
              <a:endParaRPr lang="zh-CN" altLang="en-US" b="1" baseline="-25000"/>
            </a:p>
          </p:txBody>
        </p:sp>
        <p:cxnSp>
          <p:nvCxnSpPr>
            <p:cNvPr id="66664" name="曲线连接符 50"/>
            <p:cNvCxnSpPr>
              <a:cxnSpLocks noChangeShapeType="1"/>
              <a:stCxn id="66644" idx="0"/>
              <a:endCxn id="66654" idx="0"/>
            </p:cNvCxnSpPr>
            <p:nvPr/>
          </p:nvCxnSpPr>
          <p:spPr bwMode="auto">
            <a:xfrm rot="5400000" flipH="1" flipV="1">
              <a:off x="1625174" y="-1395768"/>
              <a:ext cx="1588" cy="2793123"/>
            </a:xfrm>
            <a:prstGeom prst="curvedConnector3">
              <a:avLst>
                <a:gd name="adj1" fmla="val 14395468"/>
              </a:avLst>
            </a:prstGeom>
            <a:noFill/>
            <a:ln w="25400">
              <a:solidFill>
                <a:srgbClr val="00B050"/>
              </a:solidFill>
              <a:prstDash val="dash"/>
              <a:round/>
              <a:headEnd/>
              <a:tailEnd type="triangle" w="lg" len="lg"/>
            </a:ln>
          </p:spPr>
        </p:cxnSp>
        <p:cxnSp>
          <p:nvCxnSpPr>
            <p:cNvPr id="66665" name="曲线连接符 51"/>
            <p:cNvCxnSpPr>
              <a:cxnSpLocks noChangeShapeType="1"/>
              <a:stCxn id="66647" idx="0"/>
              <a:endCxn id="66654" idx="0"/>
            </p:cNvCxnSpPr>
            <p:nvPr/>
          </p:nvCxnSpPr>
          <p:spPr bwMode="auto">
            <a:xfrm rot="5400000" flipH="1" flipV="1">
              <a:off x="2082401" y="-938541"/>
              <a:ext cx="1588" cy="1878669"/>
            </a:xfrm>
            <a:prstGeom prst="curvedConnector3">
              <a:avLst>
                <a:gd name="adj1" fmla="val 14395468"/>
              </a:avLst>
            </a:prstGeom>
            <a:noFill/>
            <a:ln w="25400">
              <a:solidFill>
                <a:srgbClr val="00B050"/>
              </a:solidFill>
              <a:prstDash val="dash"/>
              <a:round/>
              <a:headEnd/>
              <a:tailEnd type="triangle" w="lg" len="lg"/>
            </a:ln>
          </p:spPr>
        </p:cxnSp>
        <p:cxnSp>
          <p:nvCxnSpPr>
            <p:cNvPr id="66666" name="曲线连接符 52"/>
            <p:cNvCxnSpPr>
              <a:cxnSpLocks noChangeShapeType="1"/>
              <a:stCxn id="66645" idx="4"/>
              <a:endCxn id="66656" idx="4"/>
            </p:cNvCxnSpPr>
            <p:nvPr/>
          </p:nvCxnSpPr>
          <p:spPr bwMode="auto">
            <a:xfrm rot="16200000" flipH="1">
              <a:off x="1272730" y="941899"/>
              <a:ext cx="1588" cy="2088232"/>
            </a:xfrm>
            <a:prstGeom prst="curvedConnector3">
              <a:avLst>
                <a:gd name="adj1" fmla="val 14395468"/>
              </a:avLst>
            </a:prstGeom>
            <a:noFill/>
            <a:ln w="25400">
              <a:solidFill>
                <a:srgbClr val="00B050"/>
              </a:solidFill>
              <a:prstDash val="dash"/>
              <a:round/>
              <a:headEnd/>
              <a:tailEnd type="triangle" w="lg" len="lg"/>
            </a:ln>
          </p:spPr>
        </p:cxnSp>
        <p:cxnSp>
          <p:nvCxnSpPr>
            <p:cNvPr id="66667" name="曲线连接符 53"/>
            <p:cNvCxnSpPr>
              <a:cxnSpLocks noChangeShapeType="1"/>
              <a:stCxn id="66646" idx="4"/>
              <a:endCxn id="66658" idx="4"/>
            </p:cNvCxnSpPr>
            <p:nvPr/>
          </p:nvCxnSpPr>
          <p:spPr bwMode="auto">
            <a:xfrm rot="16200000" flipH="1">
              <a:off x="2082401" y="1046679"/>
              <a:ext cx="1588" cy="1878669"/>
            </a:xfrm>
            <a:prstGeom prst="curvedConnector3">
              <a:avLst>
                <a:gd name="adj1" fmla="val 14395468"/>
              </a:avLst>
            </a:prstGeom>
            <a:noFill/>
            <a:ln w="25400">
              <a:solidFill>
                <a:srgbClr val="00B050"/>
              </a:solidFill>
              <a:prstDash val="dash"/>
              <a:round/>
              <a:headEnd/>
              <a:tailEnd type="triangle" w="lg" len="lg"/>
            </a:ln>
          </p:spPr>
        </p:cxnSp>
        <p:cxnSp>
          <p:nvCxnSpPr>
            <p:cNvPr id="66668" name="曲线连接符 54"/>
            <p:cNvCxnSpPr>
              <a:cxnSpLocks noChangeShapeType="1"/>
              <a:stCxn id="66646" idx="4"/>
              <a:endCxn id="66657" idx="4"/>
            </p:cNvCxnSpPr>
            <p:nvPr/>
          </p:nvCxnSpPr>
          <p:spPr bwMode="auto">
            <a:xfrm rot="16200000" flipH="1">
              <a:off x="2415796" y="713284"/>
              <a:ext cx="1588" cy="2545459"/>
            </a:xfrm>
            <a:prstGeom prst="curvedConnector3">
              <a:avLst>
                <a:gd name="adj1" fmla="val 14395468"/>
              </a:avLst>
            </a:prstGeom>
            <a:noFill/>
            <a:ln w="25400">
              <a:solidFill>
                <a:srgbClr val="BB5501"/>
              </a:solidFill>
              <a:prstDash val="dash"/>
              <a:round/>
              <a:headEnd/>
              <a:tailEnd type="triangle" w="lg" len="lg"/>
            </a:ln>
          </p:spPr>
        </p:cxnSp>
      </p:grpSp>
      <p:sp>
        <p:nvSpPr>
          <p:cNvPr id="20512" name="云形标注 55"/>
          <p:cNvSpPr>
            <a:spLocks noChangeArrowheads="1"/>
          </p:cNvSpPr>
          <p:nvPr/>
        </p:nvSpPr>
        <p:spPr bwMode="auto">
          <a:xfrm>
            <a:off x="5797550" y="2565400"/>
            <a:ext cx="2663825" cy="504825"/>
          </a:xfrm>
          <a:prstGeom prst="cloudCallout">
            <a:avLst>
              <a:gd name="adj1" fmla="val -61806"/>
              <a:gd name="adj2" fmla="val 261231"/>
            </a:avLst>
          </a:prstGeom>
          <a:solidFill>
            <a:srgbClr val="0000FF"/>
          </a:solidFill>
          <a:ln w="9525">
            <a:noFill/>
            <a:round/>
            <a:headEnd/>
            <a:tailEnd/>
          </a:ln>
        </p:spPr>
        <p:txBody>
          <a:bodyPr lIns="97182" tIns="48591" rIns="97182" bIns="48591"/>
          <a:lstStyle/>
          <a:p>
            <a:pPr marL="365125" indent="-365125" defTabSz="971550">
              <a:lnSpc>
                <a:spcPct val="120000"/>
              </a:lnSpc>
              <a:spcBef>
                <a:spcPct val="10000"/>
              </a:spcBef>
              <a:buClr>
                <a:schemeClr val="accent1"/>
              </a:buClr>
              <a:buSzPct val="90000"/>
              <a:buFont typeface="Wingdings" pitchFamily="2" charset="2"/>
              <a:buNone/>
            </a:pPr>
            <a:r>
              <a:rPr lang="en-US" sz="1600" b="1">
                <a:solidFill>
                  <a:srgbClr val="FFFF00"/>
                </a:solidFill>
              </a:rPr>
              <a:t>1-1 P-hom ?</a:t>
            </a:r>
            <a:endParaRPr lang="zh-CN" altLang="en-US" sz="1600" b="1">
              <a:solidFill>
                <a:srgbClr val="FFFF00"/>
              </a:solidFill>
            </a:endParaRPr>
          </a:p>
        </p:txBody>
      </p:sp>
      <p:sp>
        <p:nvSpPr>
          <p:cNvPr id="20513" name="乘号 56"/>
          <p:cNvSpPr>
            <a:spLocks/>
          </p:cNvSpPr>
          <p:nvPr/>
        </p:nvSpPr>
        <p:spPr bwMode="auto">
          <a:xfrm>
            <a:off x="4932363" y="2565400"/>
            <a:ext cx="576262" cy="647700"/>
          </a:xfrm>
          <a:custGeom>
            <a:avLst/>
            <a:gdLst>
              <a:gd name="T0" fmla="*/ 87774 w 576262"/>
              <a:gd name="T1" fmla="*/ 200607 h 647700"/>
              <a:gd name="T2" fmla="*/ 189034 w 576262"/>
              <a:gd name="T3" fmla="*/ 110515 h 647700"/>
              <a:gd name="T4" fmla="*/ 288131 w 576262"/>
              <a:gd name="T5" fmla="*/ 221897 h 647700"/>
              <a:gd name="T6" fmla="*/ 387228 w 576262"/>
              <a:gd name="T7" fmla="*/ 110515 h 647700"/>
              <a:gd name="T8" fmla="*/ 488488 w 576262"/>
              <a:gd name="T9" fmla="*/ 200607 h 647700"/>
              <a:gd name="T10" fmla="*/ 378839 w 576262"/>
              <a:gd name="T11" fmla="*/ 323850 h 647700"/>
              <a:gd name="T12" fmla="*/ 488488 w 576262"/>
              <a:gd name="T13" fmla="*/ 447093 h 647700"/>
              <a:gd name="T14" fmla="*/ 387228 w 576262"/>
              <a:gd name="T15" fmla="*/ 537185 h 647700"/>
              <a:gd name="T16" fmla="*/ 288131 w 576262"/>
              <a:gd name="T17" fmla="*/ 425803 h 647700"/>
              <a:gd name="T18" fmla="*/ 189034 w 576262"/>
              <a:gd name="T19" fmla="*/ 537185 h 647700"/>
              <a:gd name="T20" fmla="*/ 87774 w 576262"/>
              <a:gd name="T21" fmla="*/ 447093 h 647700"/>
              <a:gd name="T22" fmla="*/ 197423 w 576262"/>
              <a:gd name="T23" fmla="*/ 323850 h 647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87774 w 576262"/>
              <a:gd name="T37" fmla="*/ 110515 h 647700"/>
              <a:gd name="T38" fmla="*/ 488488 w 576262"/>
              <a:gd name="T39" fmla="*/ 537185 h 647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262" h="647700">
                <a:moveTo>
                  <a:pt x="87774" y="200607"/>
                </a:moveTo>
                <a:lnTo>
                  <a:pt x="189034" y="110515"/>
                </a:lnTo>
                <a:lnTo>
                  <a:pt x="288131" y="221897"/>
                </a:lnTo>
                <a:lnTo>
                  <a:pt x="387228" y="110515"/>
                </a:lnTo>
                <a:lnTo>
                  <a:pt x="488488" y="200607"/>
                </a:lnTo>
                <a:lnTo>
                  <a:pt x="378839" y="323850"/>
                </a:lnTo>
                <a:lnTo>
                  <a:pt x="488488" y="447093"/>
                </a:lnTo>
                <a:lnTo>
                  <a:pt x="387228" y="537185"/>
                </a:lnTo>
                <a:lnTo>
                  <a:pt x="288131" y="425803"/>
                </a:lnTo>
                <a:lnTo>
                  <a:pt x="189034" y="537185"/>
                </a:lnTo>
                <a:lnTo>
                  <a:pt x="87774" y="447093"/>
                </a:lnTo>
                <a:lnTo>
                  <a:pt x="197423" y="323850"/>
                </a:lnTo>
                <a:close/>
              </a:path>
            </a:pathLst>
          </a:custGeom>
          <a:solidFill>
            <a:srgbClr val="FF0000"/>
          </a:solidFill>
          <a:ln w="9525">
            <a:noFill/>
            <a:round/>
            <a:headEnd/>
            <a:tailEnd/>
          </a:ln>
        </p:spPr>
        <p:txBody>
          <a:bodyPr lIns="97182" tIns="48591" rIns="97182" bIns="48591"/>
          <a:lstStyle/>
          <a:p>
            <a:endParaRPr lang="en-US"/>
          </a:p>
        </p:txBody>
      </p:sp>
      <p:grpSp>
        <p:nvGrpSpPr>
          <p:cNvPr id="3" name="Group 34"/>
          <p:cNvGrpSpPr>
            <a:grpSpLocks/>
          </p:cNvGrpSpPr>
          <p:nvPr/>
        </p:nvGrpSpPr>
        <p:grpSpPr bwMode="auto">
          <a:xfrm>
            <a:off x="2339975" y="3016250"/>
            <a:ext cx="1754188" cy="2357438"/>
            <a:chOff x="0" y="0"/>
            <a:chExt cx="1755188" cy="2357454"/>
          </a:xfrm>
        </p:grpSpPr>
        <p:grpSp>
          <p:nvGrpSpPr>
            <p:cNvPr id="4" name="Group 35"/>
            <p:cNvGrpSpPr>
              <a:grpSpLocks/>
            </p:cNvGrpSpPr>
            <p:nvPr/>
          </p:nvGrpSpPr>
          <p:grpSpPr bwMode="auto">
            <a:xfrm>
              <a:off x="0" y="0"/>
              <a:ext cx="1755188" cy="2000264"/>
              <a:chOff x="0" y="0"/>
              <a:chExt cx="1755188" cy="2000264"/>
            </a:xfrm>
          </p:grpSpPr>
          <p:sp>
            <p:nvSpPr>
              <p:cNvPr id="66633" name="椭圆 70"/>
              <p:cNvSpPr>
                <a:spLocks noChangeArrowheads="1"/>
              </p:cNvSpPr>
              <p:nvPr/>
            </p:nvSpPr>
            <p:spPr bwMode="auto">
              <a:xfrm>
                <a:off x="714782" y="0"/>
                <a:ext cx="428869" cy="428628"/>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66634" name="椭圆 71"/>
              <p:cNvSpPr>
                <a:spLocks noChangeArrowheads="1"/>
              </p:cNvSpPr>
              <p:nvPr/>
            </p:nvSpPr>
            <p:spPr bwMode="auto">
              <a:xfrm>
                <a:off x="357392" y="785817"/>
                <a:ext cx="428869" cy="428628"/>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6635" name="椭圆 72"/>
              <p:cNvSpPr>
                <a:spLocks noChangeArrowheads="1"/>
              </p:cNvSpPr>
              <p:nvPr/>
            </p:nvSpPr>
            <p:spPr bwMode="auto">
              <a:xfrm>
                <a:off x="0" y="1571636"/>
                <a:ext cx="428869" cy="428628"/>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sp>
            <p:nvSpPr>
              <p:cNvPr id="66636" name="椭圆 73"/>
              <p:cNvSpPr>
                <a:spLocks noChangeArrowheads="1"/>
              </p:cNvSpPr>
              <p:nvPr/>
            </p:nvSpPr>
            <p:spPr bwMode="auto">
              <a:xfrm>
                <a:off x="1072174" y="785817"/>
                <a:ext cx="427280" cy="428628"/>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6637" name="TextBox 74"/>
              <p:cNvSpPr txBox="1">
                <a:spLocks noChangeArrowheads="1"/>
              </p:cNvSpPr>
              <p:nvPr/>
            </p:nvSpPr>
            <p:spPr bwMode="auto">
              <a:xfrm>
                <a:off x="714782" y="1071569"/>
                <a:ext cx="397101" cy="369891"/>
              </a:xfrm>
              <a:prstGeom prst="rect">
                <a:avLst/>
              </a:prstGeom>
              <a:noFill/>
              <a:ln w="9525">
                <a:noFill/>
                <a:miter lim="800000"/>
                <a:headEnd/>
                <a:tailEnd/>
              </a:ln>
            </p:spPr>
            <p:txBody>
              <a:bodyPr wrap="none">
                <a:spAutoFit/>
              </a:bodyPr>
              <a:lstStyle/>
              <a:p>
                <a:r>
                  <a:rPr lang="en-US" b="1"/>
                  <a:t>v</a:t>
                </a:r>
                <a:r>
                  <a:rPr lang="en-US" b="1" baseline="-25000"/>
                  <a:t>1</a:t>
                </a:r>
                <a:endParaRPr lang="zh-CN" altLang="en-US" b="1" baseline="-25000"/>
              </a:p>
            </p:txBody>
          </p:sp>
          <p:sp>
            <p:nvSpPr>
              <p:cNvPr id="66638" name="TextBox 75"/>
              <p:cNvSpPr txBox="1">
                <a:spLocks noChangeArrowheads="1"/>
              </p:cNvSpPr>
              <p:nvPr/>
            </p:nvSpPr>
            <p:spPr bwMode="auto">
              <a:xfrm>
                <a:off x="1358087" y="1071569"/>
                <a:ext cx="397101" cy="369891"/>
              </a:xfrm>
              <a:prstGeom prst="rect">
                <a:avLst/>
              </a:prstGeom>
              <a:noFill/>
              <a:ln w="9525">
                <a:noFill/>
                <a:miter lim="800000"/>
                <a:headEnd/>
                <a:tailEnd/>
              </a:ln>
            </p:spPr>
            <p:txBody>
              <a:bodyPr wrap="none">
                <a:spAutoFit/>
              </a:bodyPr>
              <a:lstStyle/>
              <a:p>
                <a:r>
                  <a:rPr lang="en-US" b="1"/>
                  <a:t>v</a:t>
                </a:r>
                <a:r>
                  <a:rPr lang="en-US" b="1" baseline="-25000"/>
                  <a:t>2</a:t>
                </a:r>
                <a:endParaRPr lang="zh-CN" altLang="en-US" b="1" baseline="-25000"/>
              </a:p>
            </p:txBody>
          </p:sp>
          <p:sp>
            <p:nvSpPr>
              <p:cNvPr id="66639" name="椭圆 76"/>
              <p:cNvSpPr>
                <a:spLocks noChangeArrowheads="1"/>
              </p:cNvSpPr>
              <p:nvPr/>
            </p:nvSpPr>
            <p:spPr bwMode="auto">
              <a:xfrm>
                <a:off x="714782" y="1571636"/>
                <a:ext cx="428869" cy="428628"/>
              </a:xfrm>
              <a:prstGeom prst="ellipse">
                <a:avLst/>
              </a:prstGeom>
              <a:solidFill>
                <a:srgbClr val="0000FF"/>
              </a:solidFill>
              <a:ln w="25400">
                <a:solidFill>
                  <a:srgbClr val="976F47"/>
                </a:solidFill>
                <a:round/>
                <a:headEnd/>
                <a:tailEnd/>
              </a:ln>
            </p:spPr>
            <p:txBody>
              <a:bodyPr anchor="ctr"/>
              <a:lstStyle/>
              <a:p>
                <a:pPr algn="ctr"/>
                <a:r>
                  <a:rPr lang="en-US">
                    <a:solidFill>
                      <a:srgbClr val="FFFF00"/>
                    </a:solidFill>
                  </a:rPr>
                  <a:t>E</a:t>
                </a:r>
                <a:endParaRPr lang="zh-CN" altLang="en-US">
                  <a:solidFill>
                    <a:srgbClr val="FFFF00"/>
                  </a:solidFill>
                </a:endParaRPr>
              </a:p>
            </p:txBody>
          </p:sp>
          <p:cxnSp>
            <p:nvCxnSpPr>
              <p:cNvPr id="66640" name="直接箭头连接符 77"/>
              <p:cNvCxnSpPr>
                <a:cxnSpLocks noChangeShapeType="1"/>
                <a:stCxn id="66633" idx="4"/>
                <a:endCxn id="66636" idx="0"/>
              </p:cNvCxnSpPr>
              <p:nvPr/>
            </p:nvCxnSpPr>
            <p:spPr bwMode="auto">
              <a:xfrm rot="16200000" flipH="1">
                <a:off x="928694" y="428628"/>
                <a:ext cx="357190" cy="357190"/>
              </a:xfrm>
              <a:prstGeom prst="straightConnector1">
                <a:avLst/>
              </a:prstGeom>
              <a:noFill/>
              <a:ln w="19050">
                <a:solidFill>
                  <a:srgbClr val="000000"/>
                </a:solidFill>
                <a:round/>
                <a:headEnd/>
                <a:tailEnd type="arrow" w="med" len="med"/>
              </a:ln>
            </p:spPr>
          </p:cxnSp>
          <p:cxnSp>
            <p:nvCxnSpPr>
              <p:cNvPr id="66641" name="直接箭头连接符 78"/>
              <p:cNvCxnSpPr>
                <a:cxnSpLocks noChangeShapeType="1"/>
                <a:stCxn id="66633" idx="4"/>
                <a:endCxn id="66634" idx="0"/>
              </p:cNvCxnSpPr>
              <p:nvPr/>
            </p:nvCxnSpPr>
            <p:spPr bwMode="auto">
              <a:xfrm rot="5400000">
                <a:off x="571504" y="428628"/>
                <a:ext cx="357190" cy="357190"/>
              </a:xfrm>
              <a:prstGeom prst="straightConnector1">
                <a:avLst/>
              </a:prstGeom>
              <a:noFill/>
              <a:ln w="19050">
                <a:solidFill>
                  <a:srgbClr val="000000"/>
                </a:solidFill>
                <a:round/>
                <a:headEnd/>
                <a:tailEnd type="arrow" w="med" len="med"/>
              </a:ln>
            </p:spPr>
          </p:cxnSp>
          <p:cxnSp>
            <p:nvCxnSpPr>
              <p:cNvPr id="66642" name="直接箭头连接符 79"/>
              <p:cNvCxnSpPr>
                <a:cxnSpLocks noChangeShapeType="1"/>
                <a:stCxn id="66634" idx="3"/>
                <a:endCxn id="66635" idx="0"/>
              </p:cNvCxnSpPr>
              <p:nvPr/>
            </p:nvCxnSpPr>
            <p:spPr bwMode="auto">
              <a:xfrm rot="5400000">
                <a:off x="107157" y="1258831"/>
                <a:ext cx="419961" cy="205647"/>
              </a:xfrm>
              <a:prstGeom prst="straightConnector1">
                <a:avLst/>
              </a:prstGeom>
              <a:noFill/>
              <a:ln w="19050">
                <a:solidFill>
                  <a:srgbClr val="000000"/>
                </a:solidFill>
                <a:round/>
                <a:headEnd/>
                <a:tailEnd type="arrow" w="med" len="med"/>
              </a:ln>
            </p:spPr>
          </p:cxnSp>
          <p:cxnSp>
            <p:nvCxnSpPr>
              <p:cNvPr id="66643" name="直接箭头连接符 80"/>
              <p:cNvCxnSpPr>
                <a:cxnSpLocks noChangeShapeType="1"/>
                <a:stCxn id="66634" idx="5"/>
                <a:endCxn id="66639" idx="0"/>
              </p:cNvCxnSpPr>
              <p:nvPr/>
            </p:nvCxnSpPr>
            <p:spPr bwMode="auto">
              <a:xfrm rot="16200000" flipH="1">
                <a:off x="615889" y="1258830"/>
                <a:ext cx="419961" cy="205647"/>
              </a:xfrm>
              <a:prstGeom prst="straightConnector1">
                <a:avLst/>
              </a:prstGeom>
              <a:noFill/>
              <a:ln w="19050">
                <a:solidFill>
                  <a:srgbClr val="000000"/>
                </a:solidFill>
                <a:round/>
                <a:headEnd/>
                <a:tailEnd type="arrow" w="med" len="med"/>
              </a:ln>
            </p:spPr>
          </p:cxnSp>
        </p:grpSp>
        <p:sp>
          <p:nvSpPr>
            <p:cNvPr id="66632" name="TextBox 69"/>
            <p:cNvSpPr txBox="1">
              <a:spLocks noChangeArrowheads="1"/>
            </p:cNvSpPr>
            <p:nvPr/>
          </p:nvSpPr>
          <p:spPr bwMode="auto">
            <a:xfrm>
              <a:off x="693846" y="1988122"/>
              <a:ext cx="449162" cy="369332"/>
            </a:xfrm>
            <a:prstGeom prst="rect">
              <a:avLst/>
            </a:prstGeom>
            <a:noFill/>
            <a:ln w="9525">
              <a:noFill/>
              <a:miter lim="800000"/>
              <a:headEnd/>
              <a:tailEnd/>
            </a:ln>
          </p:spPr>
          <p:txBody>
            <a:bodyPr wrap="none">
              <a:spAutoFit/>
            </a:bodyPr>
            <a:lstStyle/>
            <a:p>
              <a:r>
                <a:rPr lang="en-US" b="1"/>
                <a:t>G</a:t>
              </a:r>
              <a:r>
                <a:rPr lang="en-US" b="1" baseline="-25000"/>
                <a:t>5</a:t>
              </a:r>
              <a:endParaRPr lang="zh-CN" altLang="en-US" b="1" baseline="-25000"/>
            </a:p>
          </p:txBody>
        </p:sp>
      </p:grpSp>
      <p:grpSp>
        <p:nvGrpSpPr>
          <p:cNvPr id="5" name="Group 48"/>
          <p:cNvGrpSpPr>
            <a:grpSpLocks/>
          </p:cNvGrpSpPr>
          <p:nvPr/>
        </p:nvGrpSpPr>
        <p:grpSpPr bwMode="auto">
          <a:xfrm>
            <a:off x="952506" y="2889250"/>
            <a:ext cx="7580307" cy="3060700"/>
            <a:chOff x="0" y="0"/>
            <a:chExt cx="7579650" cy="3059913"/>
          </a:xfrm>
        </p:grpSpPr>
        <p:cxnSp>
          <p:nvCxnSpPr>
            <p:cNvPr id="66584" name="形状 135"/>
            <p:cNvCxnSpPr>
              <a:cxnSpLocks noChangeShapeType="1"/>
              <a:stCxn id="66589" idx="0"/>
              <a:endCxn id="66602" idx="0"/>
            </p:cNvCxnSpPr>
            <p:nvPr/>
          </p:nvCxnSpPr>
          <p:spPr bwMode="auto">
            <a:xfrm rot="5400000" flipH="1" flipV="1">
              <a:off x="3841507" y="-1550255"/>
              <a:ext cx="71419" cy="4397163"/>
            </a:xfrm>
            <a:prstGeom prst="curvedConnector3">
              <a:avLst>
                <a:gd name="adj1" fmla="val 420000"/>
              </a:avLst>
            </a:prstGeom>
            <a:noFill/>
            <a:ln w="25400">
              <a:solidFill>
                <a:srgbClr val="00B050"/>
              </a:solidFill>
              <a:prstDash val="dash"/>
              <a:round/>
              <a:headEnd/>
              <a:tailEnd type="triangle" w="lg" len="lg"/>
            </a:ln>
          </p:spPr>
        </p:cxnSp>
        <p:cxnSp>
          <p:nvCxnSpPr>
            <p:cNvPr id="66585" name="形状 135"/>
            <p:cNvCxnSpPr>
              <a:cxnSpLocks noChangeShapeType="1"/>
              <a:stCxn id="66588" idx="0"/>
              <a:endCxn id="66600" idx="0"/>
            </p:cNvCxnSpPr>
            <p:nvPr/>
          </p:nvCxnSpPr>
          <p:spPr bwMode="auto">
            <a:xfrm rot="5400000" flipH="1" flipV="1">
              <a:off x="2245732" y="-922621"/>
              <a:ext cx="72008" cy="3142240"/>
            </a:xfrm>
            <a:prstGeom prst="curvedConnector3">
              <a:avLst>
                <a:gd name="adj1" fmla="val 435102"/>
              </a:avLst>
            </a:prstGeom>
            <a:noFill/>
            <a:ln w="25400">
              <a:solidFill>
                <a:srgbClr val="00B050"/>
              </a:solidFill>
              <a:prstDash val="dash"/>
              <a:round/>
              <a:headEnd/>
              <a:tailEnd type="triangle" w="lg" len="lg"/>
            </a:ln>
          </p:spPr>
        </p:cxnSp>
        <p:cxnSp>
          <p:nvCxnSpPr>
            <p:cNvPr id="66586" name="形状 135"/>
            <p:cNvCxnSpPr>
              <a:cxnSpLocks noChangeShapeType="1"/>
            </p:cNvCxnSpPr>
            <p:nvPr/>
          </p:nvCxnSpPr>
          <p:spPr bwMode="auto">
            <a:xfrm rot="5400000" flipH="1" flipV="1">
              <a:off x="2980705" y="-1720138"/>
              <a:ext cx="285750" cy="3798888"/>
            </a:xfrm>
            <a:prstGeom prst="curvedConnector3">
              <a:avLst>
                <a:gd name="adj1" fmla="val 215556"/>
              </a:avLst>
            </a:prstGeom>
            <a:noFill/>
            <a:ln w="25400">
              <a:solidFill>
                <a:srgbClr val="00B050"/>
              </a:solidFill>
              <a:prstDash val="dash"/>
              <a:round/>
              <a:headEnd/>
              <a:tailEnd type="triangle" w="lg" len="lg"/>
            </a:ln>
          </p:spPr>
        </p:cxnSp>
        <p:sp>
          <p:nvSpPr>
            <p:cNvPr id="66587" name="矩形 85"/>
            <p:cNvSpPr>
              <a:spLocks noChangeArrowheads="1"/>
            </p:cNvSpPr>
            <p:nvPr/>
          </p:nvSpPr>
          <p:spPr bwMode="auto">
            <a:xfrm>
              <a:off x="792094" y="36503"/>
              <a:ext cx="863524" cy="323767"/>
            </a:xfrm>
            <a:prstGeom prst="rect">
              <a:avLst/>
            </a:prstGeom>
            <a:solidFill>
              <a:schemeClr val="accent1"/>
            </a:solidFill>
            <a:ln w="31750">
              <a:solidFill>
                <a:srgbClr val="0000FF"/>
              </a:solidFill>
              <a:miter lim="800000"/>
              <a:headEnd/>
              <a:tailEnd/>
            </a:ln>
          </p:spPr>
          <p:txBody>
            <a:bodyPr anchor="ctr"/>
            <a:lstStyle/>
            <a:p>
              <a:pPr algn="ctr"/>
              <a:r>
                <a:rPr lang="en-US" sz="1400" dirty="0" err="1">
                  <a:solidFill>
                    <a:schemeClr val="bg1"/>
                  </a:solidFill>
                </a:rPr>
                <a:t>A.home</a:t>
              </a:r>
              <a:endParaRPr lang="zh-CN" altLang="en-US" sz="1400" dirty="0">
                <a:solidFill>
                  <a:schemeClr val="bg1"/>
                </a:solidFill>
              </a:endParaRPr>
            </a:p>
          </p:txBody>
        </p:sp>
        <p:sp>
          <p:nvSpPr>
            <p:cNvPr id="66588" name="矩形 86"/>
            <p:cNvSpPr>
              <a:spLocks noChangeArrowheads="1"/>
            </p:cNvSpPr>
            <p:nvPr/>
          </p:nvSpPr>
          <p:spPr bwMode="auto">
            <a:xfrm>
              <a:off x="360331" y="684036"/>
              <a:ext cx="701614" cy="323767"/>
            </a:xfrm>
            <a:prstGeom prst="rect">
              <a:avLst/>
            </a:prstGeom>
            <a:solidFill>
              <a:schemeClr val="accent1"/>
            </a:solidFill>
            <a:ln w="31750">
              <a:solidFill>
                <a:srgbClr val="FF0000"/>
              </a:solidFill>
              <a:miter lim="800000"/>
              <a:headEnd/>
              <a:tailEnd/>
            </a:ln>
          </p:spPr>
          <p:txBody>
            <a:bodyPr anchor="ctr"/>
            <a:lstStyle/>
            <a:p>
              <a:pPr algn="ctr"/>
              <a:r>
                <a:rPr lang="en-US" sz="1400" dirty="0">
                  <a:solidFill>
                    <a:schemeClr val="bg1"/>
                  </a:solidFill>
                </a:rPr>
                <a:t>books</a:t>
              </a:r>
              <a:endParaRPr lang="zh-CN" altLang="en-US" sz="1400" dirty="0">
                <a:solidFill>
                  <a:schemeClr val="bg1"/>
                </a:solidFill>
              </a:endParaRPr>
            </a:p>
          </p:txBody>
        </p:sp>
        <p:sp>
          <p:nvSpPr>
            <p:cNvPr id="66589" name="矩形 87"/>
            <p:cNvSpPr>
              <a:spLocks noChangeArrowheads="1"/>
            </p:cNvSpPr>
            <p:nvPr/>
          </p:nvSpPr>
          <p:spPr bwMode="auto">
            <a:xfrm>
              <a:off x="1296875" y="684036"/>
              <a:ext cx="763520" cy="323767"/>
            </a:xfrm>
            <a:prstGeom prst="rect">
              <a:avLst/>
            </a:prstGeom>
            <a:solidFill>
              <a:schemeClr val="accent1"/>
            </a:solidFill>
            <a:ln w="31750">
              <a:solidFill>
                <a:srgbClr val="7030A0"/>
              </a:solidFill>
              <a:miter lim="800000"/>
              <a:headEnd/>
              <a:tailEnd/>
            </a:ln>
          </p:spPr>
          <p:txBody>
            <a:bodyPr anchor="ctr"/>
            <a:lstStyle/>
            <a:p>
              <a:pPr algn="ctr"/>
              <a:r>
                <a:rPr lang="en-US" sz="1400" dirty="0">
                  <a:solidFill>
                    <a:schemeClr val="bg1"/>
                  </a:solidFill>
                </a:rPr>
                <a:t>audio</a:t>
              </a:r>
              <a:endParaRPr lang="zh-CN" altLang="en-US" sz="1400" dirty="0">
                <a:solidFill>
                  <a:schemeClr val="bg1"/>
                </a:solidFill>
              </a:endParaRPr>
            </a:p>
          </p:txBody>
        </p:sp>
        <p:sp>
          <p:nvSpPr>
            <p:cNvPr id="66590" name="矩形 88"/>
            <p:cNvSpPr>
              <a:spLocks noChangeArrowheads="1"/>
            </p:cNvSpPr>
            <p:nvPr/>
          </p:nvSpPr>
          <p:spPr bwMode="auto">
            <a:xfrm>
              <a:off x="0" y="1475995"/>
              <a:ext cx="936543" cy="323767"/>
            </a:xfrm>
            <a:prstGeom prst="rect">
              <a:avLst/>
            </a:prstGeom>
            <a:solidFill>
              <a:schemeClr val="accent1"/>
            </a:solidFill>
            <a:ln w="31750">
              <a:solidFill>
                <a:srgbClr val="00B050"/>
              </a:solidFill>
              <a:miter lim="800000"/>
              <a:headEnd/>
              <a:tailEnd/>
            </a:ln>
          </p:spPr>
          <p:txBody>
            <a:bodyPr anchor="ctr"/>
            <a:lstStyle/>
            <a:p>
              <a:pPr algn="ctr"/>
              <a:r>
                <a:rPr lang="en-US" sz="1400" dirty="0">
                  <a:solidFill>
                    <a:schemeClr val="bg1"/>
                  </a:solidFill>
                </a:rPr>
                <a:t>textbook</a:t>
              </a:r>
              <a:endParaRPr lang="zh-CN" altLang="en-US" sz="1400" dirty="0">
                <a:solidFill>
                  <a:schemeClr val="bg1"/>
                </a:solidFill>
              </a:endParaRPr>
            </a:p>
          </p:txBody>
        </p:sp>
        <p:sp>
          <p:nvSpPr>
            <p:cNvPr id="66591" name="矩形 89"/>
            <p:cNvSpPr>
              <a:spLocks noChangeArrowheads="1"/>
            </p:cNvSpPr>
            <p:nvPr/>
          </p:nvSpPr>
          <p:spPr bwMode="auto">
            <a:xfrm>
              <a:off x="863524" y="2125115"/>
              <a:ext cx="701614" cy="323767"/>
            </a:xfrm>
            <a:prstGeom prst="rect">
              <a:avLst/>
            </a:prstGeom>
            <a:solidFill>
              <a:schemeClr val="accent1"/>
            </a:solidFill>
            <a:ln w="31750">
              <a:solidFill>
                <a:srgbClr val="BB5501"/>
              </a:solidFill>
              <a:miter lim="800000"/>
              <a:headEnd/>
              <a:tailEnd/>
            </a:ln>
          </p:spPr>
          <p:txBody>
            <a:bodyPr anchor="ctr"/>
            <a:lstStyle/>
            <a:p>
              <a:pPr algn="ctr"/>
              <a:r>
                <a:rPr lang="en-US" sz="1400" dirty="0" err="1">
                  <a:solidFill>
                    <a:schemeClr val="bg1"/>
                  </a:solidFill>
                </a:rPr>
                <a:t>abook</a:t>
              </a:r>
              <a:endParaRPr lang="zh-CN" altLang="en-US" sz="1400" dirty="0">
                <a:solidFill>
                  <a:schemeClr val="bg1"/>
                </a:solidFill>
              </a:endParaRPr>
            </a:p>
          </p:txBody>
        </p:sp>
        <p:sp>
          <p:nvSpPr>
            <p:cNvPr id="66592" name="矩形 90"/>
            <p:cNvSpPr>
              <a:spLocks noChangeArrowheads="1"/>
            </p:cNvSpPr>
            <p:nvPr/>
          </p:nvSpPr>
          <p:spPr bwMode="auto">
            <a:xfrm>
              <a:off x="1714345" y="1453776"/>
              <a:ext cx="701614" cy="323767"/>
            </a:xfrm>
            <a:prstGeom prst="rect">
              <a:avLst/>
            </a:prstGeom>
            <a:solidFill>
              <a:schemeClr val="accent1"/>
            </a:solidFill>
            <a:ln w="31750">
              <a:solidFill>
                <a:srgbClr val="3E0000"/>
              </a:solidFill>
              <a:miter lim="800000"/>
              <a:headEnd/>
              <a:tailEnd/>
            </a:ln>
          </p:spPr>
          <p:txBody>
            <a:bodyPr anchor="ctr"/>
            <a:lstStyle/>
            <a:p>
              <a:pPr algn="ctr"/>
              <a:r>
                <a:rPr lang="en-US" sz="1400" dirty="0">
                  <a:solidFill>
                    <a:schemeClr val="bg1"/>
                  </a:solidFill>
                </a:rPr>
                <a:t>album</a:t>
              </a:r>
              <a:endParaRPr lang="zh-CN" altLang="en-US" sz="1400" dirty="0">
                <a:solidFill>
                  <a:schemeClr val="bg1"/>
                </a:solidFill>
              </a:endParaRPr>
            </a:p>
          </p:txBody>
        </p:sp>
        <p:cxnSp>
          <p:nvCxnSpPr>
            <p:cNvPr id="66593" name="直接箭头连接符 91"/>
            <p:cNvCxnSpPr>
              <a:cxnSpLocks noChangeShapeType="1"/>
              <a:stCxn id="66587" idx="2"/>
              <a:endCxn id="66588" idx="0"/>
            </p:cNvCxnSpPr>
            <p:nvPr/>
          </p:nvCxnSpPr>
          <p:spPr bwMode="auto">
            <a:xfrm rot="5400000">
              <a:off x="805613" y="265792"/>
              <a:ext cx="323767" cy="512718"/>
            </a:xfrm>
            <a:prstGeom prst="straightConnector1">
              <a:avLst/>
            </a:prstGeom>
            <a:noFill/>
            <a:ln w="19050">
              <a:solidFill>
                <a:schemeClr val="tx1"/>
              </a:solidFill>
              <a:round/>
              <a:headEnd/>
              <a:tailEnd type="arrow" w="med" len="med"/>
            </a:ln>
          </p:spPr>
        </p:cxnSp>
        <p:cxnSp>
          <p:nvCxnSpPr>
            <p:cNvPr id="66594" name="直接箭头连接符 92"/>
            <p:cNvCxnSpPr>
              <a:cxnSpLocks noChangeShapeType="1"/>
              <a:stCxn id="66587" idx="2"/>
              <a:endCxn id="66589" idx="0"/>
            </p:cNvCxnSpPr>
            <p:nvPr/>
          </p:nvCxnSpPr>
          <p:spPr bwMode="auto">
            <a:xfrm rot="16200000" flipH="1">
              <a:off x="1288965" y="295159"/>
              <a:ext cx="323767" cy="453985"/>
            </a:xfrm>
            <a:prstGeom prst="straightConnector1">
              <a:avLst/>
            </a:prstGeom>
            <a:noFill/>
            <a:ln w="19050">
              <a:solidFill>
                <a:schemeClr val="tx1"/>
              </a:solidFill>
              <a:round/>
              <a:headEnd/>
              <a:tailEnd type="arrow" w="med" len="med"/>
            </a:ln>
          </p:spPr>
        </p:cxnSp>
        <p:cxnSp>
          <p:nvCxnSpPr>
            <p:cNvPr id="66595" name="直接箭头连接符 93"/>
            <p:cNvCxnSpPr>
              <a:cxnSpLocks noChangeShapeType="1"/>
              <a:stCxn id="66588" idx="2"/>
              <a:endCxn id="66590" idx="0"/>
            </p:cNvCxnSpPr>
            <p:nvPr/>
          </p:nvCxnSpPr>
          <p:spPr bwMode="auto">
            <a:xfrm rot="5400000">
              <a:off x="355608" y="1120465"/>
              <a:ext cx="468193" cy="242866"/>
            </a:xfrm>
            <a:prstGeom prst="straightConnector1">
              <a:avLst/>
            </a:prstGeom>
            <a:noFill/>
            <a:ln w="19050">
              <a:solidFill>
                <a:schemeClr val="tx1"/>
              </a:solidFill>
              <a:round/>
              <a:headEnd/>
              <a:tailEnd type="arrow" w="med" len="med"/>
            </a:ln>
          </p:spPr>
        </p:cxnSp>
        <p:cxnSp>
          <p:nvCxnSpPr>
            <p:cNvPr id="66596" name="直接箭头连接符 94"/>
            <p:cNvCxnSpPr>
              <a:cxnSpLocks noChangeShapeType="1"/>
              <a:stCxn id="66588" idx="2"/>
              <a:endCxn id="66591" idx="0"/>
            </p:cNvCxnSpPr>
            <p:nvPr/>
          </p:nvCxnSpPr>
          <p:spPr bwMode="auto">
            <a:xfrm rot="16200000" flipH="1">
              <a:off x="404077" y="1314861"/>
              <a:ext cx="1117313" cy="503194"/>
            </a:xfrm>
            <a:prstGeom prst="straightConnector1">
              <a:avLst/>
            </a:prstGeom>
            <a:noFill/>
            <a:ln w="19050">
              <a:solidFill>
                <a:schemeClr val="tx1"/>
              </a:solidFill>
              <a:round/>
              <a:headEnd/>
              <a:tailEnd type="arrow" w="med" len="med"/>
            </a:ln>
          </p:spPr>
        </p:cxnSp>
        <p:cxnSp>
          <p:nvCxnSpPr>
            <p:cNvPr id="66597" name="直接箭头连接符 95"/>
            <p:cNvCxnSpPr>
              <a:cxnSpLocks noChangeShapeType="1"/>
              <a:stCxn id="66589" idx="2"/>
              <a:endCxn id="66592" idx="0"/>
            </p:cNvCxnSpPr>
            <p:nvPr/>
          </p:nvCxnSpPr>
          <p:spPr bwMode="auto">
            <a:xfrm>
              <a:off x="1678630" y="1007803"/>
              <a:ext cx="386522" cy="445973"/>
            </a:xfrm>
            <a:prstGeom prst="straightConnector1">
              <a:avLst/>
            </a:prstGeom>
            <a:noFill/>
            <a:ln w="19050">
              <a:solidFill>
                <a:schemeClr val="tx1"/>
              </a:solidFill>
              <a:round/>
              <a:headEnd/>
              <a:tailEnd type="arrow" w="med" len="med"/>
            </a:ln>
          </p:spPr>
        </p:cxnSp>
        <p:cxnSp>
          <p:nvCxnSpPr>
            <p:cNvPr id="66598" name="直接箭头连接符 96"/>
            <p:cNvCxnSpPr>
              <a:cxnSpLocks noChangeShapeType="1"/>
              <a:stCxn id="66589" idx="2"/>
              <a:endCxn id="66591" idx="0"/>
            </p:cNvCxnSpPr>
            <p:nvPr/>
          </p:nvCxnSpPr>
          <p:spPr bwMode="auto">
            <a:xfrm rot="5400000">
              <a:off x="887429" y="1334703"/>
              <a:ext cx="1117313" cy="463509"/>
            </a:xfrm>
            <a:prstGeom prst="straightConnector1">
              <a:avLst/>
            </a:prstGeom>
            <a:noFill/>
            <a:ln w="19050">
              <a:solidFill>
                <a:schemeClr val="tx1"/>
              </a:solidFill>
              <a:round/>
              <a:headEnd/>
              <a:tailEnd type="arrow" w="med" len="med"/>
            </a:ln>
          </p:spPr>
        </p:cxnSp>
        <p:sp>
          <p:nvSpPr>
            <p:cNvPr id="66599" name="矩形 97"/>
            <p:cNvSpPr>
              <a:spLocks noChangeArrowheads="1"/>
            </p:cNvSpPr>
            <p:nvPr/>
          </p:nvSpPr>
          <p:spPr bwMode="auto">
            <a:xfrm>
              <a:off x="4538266" y="0"/>
              <a:ext cx="861937" cy="323767"/>
            </a:xfrm>
            <a:prstGeom prst="rect">
              <a:avLst/>
            </a:prstGeom>
            <a:solidFill>
              <a:srgbClr val="92D050"/>
            </a:solidFill>
            <a:ln w="31750">
              <a:solidFill>
                <a:srgbClr val="0000FF"/>
              </a:solidFill>
              <a:miter lim="800000"/>
              <a:headEnd/>
              <a:tailEnd/>
            </a:ln>
          </p:spPr>
          <p:txBody>
            <a:bodyPr anchor="ctr"/>
            <a:lstStyle/>
            <a:p>
              <a:pPr algn="ctr"/>
              <a:r>
                <a:rPr lang="en-US" sz="1400">
                  <a:solidFill>
                    <a:srgbClr val="2A2806"/>
                  </a:solidFill>
                </a:rPr>
                <a:t>B.index</a:t>
              </a:r>
              <a:endParaRPr lang="zh-CN" altLang="en-US" sz="1400">
                <a:solidFill>
                  <a:srgbClr val="2A2806"/>
                </a:solidFill>
              </a:endParaRPr>
            </a:p>
          </p:txBody>
        </p:sp>
        <p:sp>
          <p:nvSpPr>
            <p:cNvPr id="66600" name="矩形 98"/>
            <p:cNvSpPr>
              <a:spLocks noChangeArrowheads="1"/>
            </p:cNvSpPr>
            <p:nvPr/>
          </p:nvSpPr>
          <p:spPr bwMode="auto">
            <a:xfrm>
              <a:off x="3528704" y="612617"/>
              <a:ext cx="647643" cy="323767"/>
            </a:xfrm>
            <a:prstGeom prst="rect">
              <a:avLst/>
            </a:prstGeom>
            <a:solidFill>
              <a:srgbClr val="92D050"/>
            </a:solidFill>
            <a:ln w="31750">
              <a:solidFill>
                <a:srgbClr val="FF0000"/>
              </a:solidFill>
              <a:miter lim="800000"/>
              <a:headEnd/>
              <a:tailEnd/>
            </a:ln>
          </p:spPr>
          <p:txBody>
            <a:bodyPr anchor="ctr"/>
            <a:lstStyle/>
            <a:p>
              <a:pPr algn="ctr"/>
              <a:r>
                <a:rPr lang="en-US" sz="1400">
                  <a:solidFill>
                    <a:srgbClr val="2A2806"/>
                  </a:solidFill>
                </a:rPr>
                <a:t>book</a:t>
              </a:r>
              <a:endParaRPr lang="zh-CN" altLang="en-US" sz="1400">
                <a:solidFill>
                  <a:srgbClr val="2A2806"/>
                </a:solidFill>
              </a:endParaRPr>
            </a:p>
          </p:txBody>
        </p:sp>
        <p:sp>
          <p:nvSpPr>
            <p:cNvPr id="66601" name="矩形 99"/>
            <p:cNvSpPr>
              <a:spLocks noChangeArrowheads="1"/>
            </p:cNvSpPr>
            <p:nvPr/>
          </p:nvSpPr>
          <p:spPr bwMode="auto">
            <a:xfrm>
              <a:off x="4536678" y="612617"/>
              <a:ext cx="863524"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sports</a:t>
              </a:r>
              <a:endParaRPr lang="zh-CN" altLang="en-US" sz="1400">
                <a:solidFill>
                  <a:srgbClr val="2A2806"/>
                </a:solidFill>
              </a:endParaRPr>
            </a:p>
          </p:txBody>
        </p:sp>
        <p:sp>
          <p:nvSpPr>
            <p:cNvPr id="66602" name="矩形 100"/>
            <p:cNvSpPr>
              <a:spLocks noChangeArrowheads="1"/>
            </p:cNvSpPr>
            <p:nvPr/>
          </p:nvSpPr>
          <p:spPr bwMode="auto">
            <a:xfrm>
              <a:off x="5707233" y="612617"/>
              <a:ext cx="737131" cy="323767"/>
            </a:xfrm>
            <a:prstGeom prst="rect">
              <a:avLst/>
            </a:prstGeom>
            <a:solidFill>
              <a:srgbClr val="92D050"/>
            </a:solidFill>
            <a:ln w="31750">
              <a:solidFill>
                <a:srgbClr val="7030A0"/>
              </a:solidFill>
              <a:miter lim="800000"/>
              <a:headEnd/>
              <a:tailEnd/>
            </a:ln>
          </p:spPr>
          <p:txBody>
            <a:bodyPr anchor="ctr"/>
            <a:lstStyle/>
            <a:p>
              <a:pPr algn="ctr"/>
              <a:r>
                <a:rPr lang="en-US" sz="1400">
                  <a:solidFill>
                    <a:srgbClr val="2A2806"/>
                  </a:solidFill>
                </a:rPr>
                <a:t>digital</a:t>
              </a:r>
              <a:endParaRPr lang="zh-CN" altLang="en-US" sz="1400">
                <a:solidFill>
                  <a:srgbClr val="2A2806"/>
                </a:solidFill>
              </a:endParaRPr>
            </a:p>
          </p:txBody>
        </p:sp>
        <p:sp>
          <p:nvSpPr>
            <p:cNvPr id="66603" name="矩形 101"/>
            <p:cNvSpPr>
              <a:spLocks noChangeArrowheads="1"/>
            </p:cNvSpPr>
            <p:nvPr/>
          </p:nvSpPr>
          <p:spPr bwMode="auto">
            <a:xfrm>
              <a:off x="3323934" y="1223647"/>
              <a:ext cx="1068295"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categories</a:t>
              </a:r>
              <a:endParaRPr lang="zh-CN" altLang="en-US" sz="1400">
                <a:solidFill>
                  <a:srgbClr val="2A2806"/>
                </a:solidFill>
              </a:endParaRPr>
            </a:p>
          </p:txBody>
        </p:sp>
        <p:sp>
          <p:nvSpPr>
            <p:cNvPr id="66604" name="矩形 102"/>
            <p:cNvSpPr>
              <a:spLocks noChangeArrowheads="1"/>
            </p:cNvSpPr>
            <p:nvPr/>
          </p:nvSpPr>
          <p:spPr bwMode="auto">
            <a:xfrm>
              <a:off x="2447711" y="2088613"/>
              <a:ext cx="863524"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arts</a:t>
              </a:r>
              <a:endParaRPr lang="zh-CN" altLang="en-US" sz="1400">
                <a:solidFill>
                  <a:srgbClr val="2A2806"/>
                </a:solidFill>
              </a:endParaRPr>
            </a:p>
          </p:txBody>
        </p:sp>
        <p:sp>
          <p:nvSpPr>
            <p:cNvPr id="66605" name="矩形 103"/>
            <p:cNvSpPr>
              <a:spLocks noChangeArrowheads="1"/>
            </p:cNvSpPr>
            <p:nvPr/>
          </p:nvSpPr>
          <p:spPr bwMode="auto">
            <a:xfrm>
              <a:off x="3384254" y="2088613"/>
              <a:ext cx="936543" cy="323767"/>
            </a:xfrm>
            <a:prstGeom prst="rect">
              <a:avLst/>
            </a:prstGeom>
            <a:solidFill>
              <a:srgbClr val="92D050"/>
            </a:solidFill>
            <a:ln w="31750">
              <a:solidFill>
                <a:srgbClr val="00B050"/>
              </a:solidFill>
              <a:miter lim="800000"/>
              <a:headEnd/>
              <a:tailEnd/>
            </a:ln>
          </p:spPr>
          <p:txBody>
            <a:bodyPr anchor="ctr"/>
            <a:lstStyle/>
            <a:p>
              <a:pPr algn="ctr"/>
              <a:r>
                <a:rPr lang="en-US" sz="1400">
                  <a:solidFill>
                    <a:srgbClr val="2A2806"/>
                  </a:solidFill>
                </a:rPr>
                <a:t>school</a:t>
              </a:r>
              <a:endParaRPr lang="zh-CN" altLang="en-US" sz="1400">
                <a:solidFill>
                  <a:srgbClr val="2A2806"/>
                </a:solidFill>
              </a:endParaRPr>
            </a:p>
          </p:txBody>
        </p:sp>
        <p:sp>
          <p:nvSpPr>
            <p:cNvPr id="66606" name="矩形 104"/>
            <p:cNvSpPr>
              <a:spLocks noChangeArrowheads="1"/>
            </p:cNvSpPr>
            <p:nvPr/>
          </p:nvSpPr>
          <p:spPr bwMode="auto">
            <a:xfrm>
              <a:off x="4392229" y="2088613"/>
              <a:ext cx="1144487" cy="323767"/>
            </a:xfrm>
            <a:prstGeom prst="rect">
              <a:avLst/>
            </a:prstGeom>
            <a:solidFill>
              <a:srgbClr val="92D050"/>
            </a:solidFill>
            <a:ln w="31750">
              <a:solidFill>
                <a:srgbClr val="BB5501"/>
              </a:solidFill>
              <a:miter lim="800000"/>
              <a:headEnd/>
              <a:tailEnd/>
            </a:ln>
          </p:spPr>
          <p:txBody>
            <a:bodyPr anchor="ctr"/>
            <a:lstStyle/>
            <a:p>
              <a:pPr algn="ctr"/>
              <a:r>
                <a:rPr lang="en-US" sz="1400">
                  <a:solidFill>
                    <a:srgbClr val="2A2806"/>
                  </a:solidFill>
                </a:rPr>
                <a:t>audiobooks</a:t>
              </a:r>
              <a:endParaRPr lang="zh-CN" altLang="en-US" sz="1400">
                <a:solidFill>
                  <a:srgbClr val="2A2806"/>
                </a:solidFill>
              </a:endParaRPr>
            </a:p>
          </p:txBody>
        </p:sp>
        <p:sp>
          <p:nvSpPr>
            <p:cNvPr id="66607" name="矩形 105"/>
            <p:cNvSpPr>
              <a:spLocks noChangeArrowheads="1"/>
            </p:cNvSpPr>
            <p:nvPr/>
          </p:nvSpPr>
          <p:spPr bwMode="auto">
            <a:xfrm>
              <a:off x="4608110" y="1223647"/>
              <a:ext cx="863524" cy="323767"/>
            </a:xfrm>
            <a:prstGeom prst="rect">
              <a:avLst/>
            </a:prstGeom>
            <a:solidFill>
              <a:srgbClr val="92D050"/>
            </a:solidFill>
            <a:ln w="31750">
              <a:solidFill>
                <a:srgbClr val="FF0000"/>
              </a:solidFill>
              <a:miter lim="800000"/>
              <a:headEnd/>
              <a:tailEnd/>
            </a:ln>
          </p:spPr>
          <p:txBody>
            <a:bodyPr anchor="ctr"/>
            <a:lstStyle/>
            <a:p>
              <a:pPr algn="ctr"/>
              <a:r>
                <a:rPr lang="en-US" sz="1400">
                  <a:solidFill>
                    <a:srgbClr val="2A2806"/>
                  </a:solidFill>
                </a:rPr>
                <a:t>bookset</a:t>
              </a:r>
              <a:endParaRPr lang="zh-CN" altLang="en-US" sz="1400">
                <a:solidFill>
                  <a:srgbClr val="2A2806"/>
                </a:solidFill>
              </a:endParaRPr>
            </a:p>
          </p:txBody>
        </p:sp>
        <p:sp>
          <p:nvSpPr>
            <p:cNvPr id="66608" name="矩形 106"/>
            <p:cNvSpPr>
              <a:spLocks noChangeArrowheads="1"/>
            </p:cNvSpPr>
            <p:nvPr/>
          </p:nvSpPr>
          <p:spPr bwMode="auto">
            <a:xfrm>
              <a:off x="6841527" y="1223647"/>
              <a:ext cx="738123"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DVD</a:t>
              </a:r>
              <a:endParaRPr lang="zh-CN" altLang="en-US" sz="1400">
                <a:solidFill>
                  <a:srgbClr val="2A2806"/>
                </a:solidFill>
              </a:endParaRPr>
            </a:p>
          </p:txBody>
        </p:sp>
        <p:sp>
          <p:nvSpPr>
            <p:cNvPr id="66609" name="矩形 107"/>
            <p:cNvSpPr>
              <a:spLocks noChangeArrowheads="1"/>
            </p:cNvSpPr>
            <p:nvPr/>
          </p:nvSpPr>
          <p:spPr bwMode="auto">
            <a:xfrm>
              <a:off x="5760534" y="1223647"/>
              <a:ext cx="660342"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CD</a:t>
              </a:r>
              <a:endParaRPr lang="zh-CN" altLang="en-US" sz="1400">
                <a:solidFill>
                  <a:srgbClr val="2A2806"/>
                </a:solidFill>
              </a:endParaRPr>
            </a:p>
          </p:txBody>
        </p:sp>
        <p:sp>
          <p:nvSpPr>
            <p:cNvPr id="66610" name="矩形 108"/>
            <p:cNvSpPr>
              <a:spLocks noChangeArrowheads="1"/>
            </p:cNvSpPr>
            <p:nvPr/>
          </p:nvSpPr>
          <p:spPr bwMode="auto">
            <a:xfrm>
              <a:off x="5616084" y="2088613"/>
              <a:ext cx="936543"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features</a:t>
              </a:r>
              <a:endParaRPr lang="zh-CN" altLang="en-US" sz="1400">
                <a:solidFill>
                  <a:srgbClr val="2A2806"/>
                </a:solidFill>
              </a:endParaRPr>
            </a:p>
          </p:txBody>
        </p:sp>
        <p:sp>
          <p:nvSpPr>
            <p:cNvPr id="66611" name="矩形 109"/>
            <p:cNvSpPr>
              <a:spLocks noChangeArrowheads="1"/>
            </p:cNvSpPr>
            <p:nvPr/>
          </p:nvSpPr>
          <p:spPr bwMode="auto">
            <a:xfrm>
              <a:off x="6733586" y="2088613"/>
              <a:ext cx="755584" cy="323767"/>
            </a:xfrm>
            <a:prstGeom prst="rect">
              <a:avLst/>
            </a:prstGeom>
            <a:solidFill>
              <a:srgbClr val="92D050"/>
            </a:solidFill>
            <a:ln w="25400">
              <a:solidFill>
                <a:srgbClr val="976F47"/>
              </a:solidFill>
              <a:miter lim="800000"/>
              <a:headEnd/>
              <a:tailEnd/>
            </a:ln>
          </p:spPr>
          <p:txBody>
            <a:bodyPr anchor="ctr"/>
            <a:lstStyle/>
            <a:p>
              <a:pPr algn="ctr"/>
              <a:r>
                <a:rPr lang="en-US" sz="1400">
                  <a:solidFill>
                    <a:srgbClr val="2A2806"/>
                  </a:solidFill>
                </a:rPr>
                <a:t>genres</a:t>
              </a:r>
              <a:endParaRPr lang="zh-CN" altLang="en-US" sz="1400">
                <a:solidFill>
                  <a:srgbClr val="2A2806"/>
                </a:solidFill>
              </a:endParaRPr>
            </a:p>
          </p:txBody>
        </p:sp>
        <p:sp>
          <p:nvSpPr>
            <p:cNvPr id="66612" name="矩形 110"/>
            <p:cNvSpPr>
              <a:spLocks noChangeArrowheads="1"/>
            </p:cNvSpPr>
            <p:nvPr/>
          </p:nvSpPr>
          <p:spPr bwMode="auto">
            <a:xfrm>
              <a:off x="5689102" y="2736146"/>
              <a:ext cx="792094" cy="323767"/>
            </a:xfrm>
            <a:prstGeom prst="rect">
              <a:avLst/>
            </a:prstGeom>
            <a:solidFill>
              <a:srgbClr val="92D050"/>
            </a:solidFill>
            <a:ln w="31750">
              <a:solidFill>
                <a:srgbClr val="3E0000"/>
              </a:solidFill>
              <a:miter lim="800000"/>
              <a:headEnd/>
              <a:tailEnd/>
            </a:ln>
          </p:spPr>
          <p:txBody>
            <a:bodyPr anchor="ctr"/>
            <a:lstStyle/>
            <a:p>
              <a:pPr algn="ctr"/>
              <a:r>
                <a:rPr lang="en-US" sz="1400">
                  <a:solidFill>
                    <a:srgbClr val="2A2806"/>
                  </a:solidFill>
                </a:rPr>
                <a:t>albums</a:t>
              </a:r>
              <a:endParaRPr lang="zh-CN" altLang="en-US" sz="1400">
                <a:solidFill>
                  <a:srgbClr val="2A2806"/>
                </a:solidFill>
              </a:endParaRPr>
            </a:p>
          </p:txBody>
        </p:sp>
        <p:cxnSp>
          <p:nvCxnSpPr>
            <p:cNvPr id="66613" name="直接箭头连接符 111"/>
            <p:cNvCxnSpPr>
              <a:cxnSpLocks noChangeShapeType="1"/>
              <a:stCxn id="66599" idx="2"/>
              <a:endCxn id="66600" idx="0"/>
            </p:cNvCxnSpPr>
            <p:nvPr/>
          </p:nvCxnSpPr>
          <p:spPr bwMode="auto">
            <a:xfrm rot="5400000">
              <a:off x="4266056" y="-89765"/>
              <a:ext cx="288851" cy="1115914"/>
            </a:xfrm>
            <a:prstGeom prst="straightConnector1">
              <a:avLst/>
            </a:prstGeom>
            <a:noFill/>
            <a:ln w="19050">
              <a:solidFill>
                <a:srgbClr val="6D3600"/>
              </a:solidFill>
              <a:round/>
              <a:headEnd/>
              <a:tailEnd type="arrow" w="med" len="med"/>
            </a:ln>
          </p:spPr>
        </p:cxnSp>
        <p:cxnSp>
          <p:nvCxnSpPr>
            <p:cNvPr id="66614" name="直接箭头连接符 112"/>
            <p:cNvCxnSpPr>
              <a:cxnSpLocks noChangeShapeType="1"/>
              <a:stCxn id="66599" idx="2"/>
              <a:endCxn id="66601" idx="0"/>
            </p:cNvCxnSpPr>
            <p:nvPr/>
          </p:nvCxnSpPr>
          <p:spPr bwMode="auto">
            <a:xfrm rot="5400000">
              <a:off x="4824014" y="468192"/>
              <a:ext cx="288851" cy="0"/>
            </a:xfrm>
            <a:prstGeom prst="straightConnector1">
              <a:avLst/>
            </a:prstGeom>
            <a:noFill/>
            <a:ln w="19050">
              <a:solidFill>
                <a:srgbClr val="6D3600"/>
              </a:solidFill>
              <a:round/>
              <a:headEnd/>
              <a:tailEnd type="arrow" w="med" len="med"/>
            </a:ln>
          </p:spPr>
        </p:cxnSp>
        <p:cxnSp>
          <p:nvCxnSpPr>
            <p:cNvPr id="66615" name="直接箭头连接符 113"/>
            <p:cNvCxnSpPr>
              <a:cxnSpLocks noChangeShapeType="1"/>
              <a:stCxn id="66599" idx="2"/>
              <a:endCxn id="66602" idx="0"/>
            </p:cNvCxnSpPr>
            <p:nvPr/>
          </p:nvCxnSpPr>
          <p:spPr bwMode="auto">
            <a:xfrm rot="16200000" flipH="1">
              <a:off x="5378090" y="-85091"/>
              <a:ext cx="288851" cy="1106564"/>
            </a:xfrm>
            <a:prstGeom prst="straightConnector1">
              <a:avLst/>
            </a:prstGeom>
            <a:noFill/>
            <a:ln w="19050">
              <a:solidFill>
                <a:srgbClr val="6D3600"/>
              </a:solidFill>
              <a:round/>
              <a:headEnd/>
              <a:tailEnd type="arrow" w="med" len="med"/>
            </a:ln>
          </p:spPr>
        </p:cxnSp>
        <p:cxnSp>
          <p:nvCxnSpPr>
            <p:cNvPr id="66616" name="直接箭头连接符 114"/>
            <p:cNvCxnSpPr>
              <a:cxnSpLocks noChangeShapeType="1"/>
              <a:stCxn id="66600" idx="2"/>
              <a:endCxn id="66603" idx="0"/>
            </p:cNvCxnSpPr>
            <p:nvPr/>
          </p:nvCxnSpPr>
          <p:spPr bwMode="auto">
            <a:xfrm rot="16200000" flipH="1">
              <a:off x="3712068" y="1076841"/>
              <a:ext cx="287263" cy="6349"/>
            </a:xfrm>
            <a:prstGeom prst="straightConnector1">
              <a:avLst/>
            </a:prstGeom>
            <a:noFill/>
            <a:ln w="19050">
              <a:solidFill>
                <a:srgbClr val="6D3600"/>
              </a:solidFill>
              <a:round/>
              <a:headEnd/>
              <a:tailEnd type="arrow" w="med" len="med"/>
            </a:ln>
          </p:spPr>
        </p:cxnSp>
        <p:cxnSp>
          <p:nvCxnSpPr>
            <p:cNvPr id="66617" name="直接箭头连接符 115"/>
            <p:cNvCxnSpPr>
              <a:cxnSpLocks noChangeShapeType="1"/>
              <a:stCxn id="66603" idx="2"/>
              <a:endCxn id="66604" idx="0"/>
            </p:cNvCxnSpPr>
            <p:nvPr/>
          </p:nvCxnSpPr>
          <p:spPr bwMode="auto">
            <a:xfrm rot="5400000">
              <a:off x="3098574" y="1328311"/>
              <a:ext cx="541199" cy="979402"/>
            </a:xfrm>
            <a:prstGeom prst="straightConnector1">
              <a:avLst/>
            </a:prstGeom>
            <a:noFill/>
            <a:ln w="19050">
              <a:solidFill>
                <a:srgbClr val="6D3600"/>
              </a:solidFill>
              <a:round/>
              <a:headEnd/>
              <a:tailEnd type="arrow" w="med" len="med"/>
            </a:ln>
          </p:spPr>
        </p:cxnSp>
        <p:cxnSp>
          <p:nvCxnSpPr>
            <p:cNvPr id="66618" name="直接箭头连接符 116"/>
            <p:cNvCxnSpPr>
              <a:cxnSpLocks noChangeShapeType="1"/>
              <a:stCxn id="66603" idx="2"/>
              <a:endCxn id="66605" idx="0"/>
            </p:cNvCxnSpPr>
            <p:nvPr/>
          </p:nvCxnSpPr>
          <p:spPr bwMode="auto">
            <a:xfrm rot="5400000">
              <a:off x="3585100" y="1814838"/>
              <a:ext cx="541199" cy="6349"/>
            </a:xfrm>
            <a:prstGeom prst="straightConnector1">
              <a:avLst/>
            </a:prstGeom>
            <a:noFill/>
            <a:ln w="19050">
              <a:solidFill>
                <a:srgbClr val="6D3600"/>
              </a:solidFill>
              <a:round/>
              <a:headEnd/>
              <a:tailEnd type="arrow" w="med" len="med"/>
            </a:ln>
          </p:spPr>
        </p:cxnSp>
        <p:cxnSp>
          <p:nvCxnSpPr>
            <p:cNvPr id="66619" name="直接箭头连接符 117"/>
            <p:cNvCxnSpPr>
              <a:cxnSpLocks noChangeShapeType="1"/>
              <a:stCxn id="66603" idx="2"/>
              <a:endCxn id="66606" idx="0"/>
            </p:cNvCxnSpPr>
            <p:nvPr/>
          </p:nvCxnSpPr>
          <p:spPr bwMode="auto">
            <a:xfrm rot="16200000" flipH="1">
              <a:off x="4140677" y="1265611"/>
              <a:ext cx="541199" cy="1104803"/>
            </a:xfrm>
            <a:prstGeom prst="straightConnector1">
              <a:avLst/>
            </a:prstGeom>
            <a:noFill/>
            <a:ln w="19050">
              <a:solidFill>
                <a:srgbClr val="6D3600"/>
              </a:solidFill>
              <a:round/>
              <a:headEnd/>
              <a:tailEnd type="arrow" w="med" len="med"/>
            </a:ln>
          </p:spPr>
        </p:cxnSp>
        <p:cxnSp>
          <p:nvCxnSpPr>
            <p:cNvPr id="66620" name="直接箭头连接符 118"/>
            <p:cNvCxnSpPr>
              <a:cxnSpLocks noChangeShapeType="1"/>
              <a:stCxn id="66607" idx="2"/>
              <a:endCxn id="66606" idx="0"/>
            </p:cNvCxnSpPr>
            <p:nvPr/>
          </p:nvCxnSpPr>
          <p:spPr bwMode="auto">
            <a:xfrm rot="5400000">
              <a:off x="4731175" y="1779916"/>
              <a:ext cx="541199" cy="76193"/>
            </a:xfrm>
            <a:prstGeom prst="straightConnector1">
              <a:avLst/>
            </a:prstGeom>
            <a:noFill/>
            <a:ln w="19050">
              <a:solidFill>
                <a:srgbClr val="6D3600"/>
              </a:solidFill>
              <a:round/>
              <a:headEnd/>
              <a:tailEnd type="arrow" w="med" len="med"/>
            </a:ln>
          </p:spPr>
        </p:cxnSp>
        <p:cxnSp>
          <p:nvCxnSpPr>
            <p:cNvPr id="66621" name="直接箭头连接符 119"/>
            <p:cNvCxnSpPr>
              <a:cxnSpLocks noChangeShapeType="1"/>
              <a:stCxn id="66602" idx="2"/>
              <a:endCxn id="66607" idx="0"/>
            </p:cNvCxnSpPr>
            <p:nvPr/>
          </p:nvCxnSpPr>
          <p:spPr bwMode="auto">
            <a:xfrm rot="5400000">
              <a:off x="5414204" y="562052"/>
              <a:ext cx="287263" cy="1035926"/>
            </a:xfrm>
            <a:prstGeom prst="straightConnector1">
              <a:avLst/>
            </a:prstGeom>
            <a:noFill/>
            <a:ln w="19050">
              <a:solidFill>
                <a:srgbClr val="6D3600"/>
              </a:solidFill>
              <a:round/>
              <a:headEnd/>
              <a:tailEnd type="arrow" w="med" len="med"/>
            </a:ln>
          </p:spPr>
        </p:cxnSp>
        <p:cxnSp>
          <p:nvCxnSpPr>
            <p:cNvPr id="66622" name="直接箭头连接符 120"/>
            <p:cNvCxnSpPr>
              <a:cxnSpLocks noChangeShapeType="1"/>
              <a:stCxn id="66602" idx="2"/>
              <a:endCxn id="66609" idx="0"/>
            </p:cNvCxnSpPr>
            <p:nvPr/>
          </p:nvCxnSpPr>
          <p:spPr bwMode="auto">
            <a:xfrm rot="16200000" flipH="1">
              <a:off x="5939620" y="1072561"/>
              <a:ext cx="287263" cy="14907"/>
            </a:xfrm>
            <a:prstGeom prst="straightConnector1">
              <a:avLst/>
            </a:prstGeom>
            <a:noFill/>
            <a:ln w="19050">
              <a:solidFill>
                <a:srgbClr val="6D3600"/>
              </a:solidFill>
              <a:round/>
              <a:headEnd/>
              <a:tailEnd type="arrow" w="med" len="med"/>
            </a:ln>
          </p:spPr>
        </p:cxnSp>
        <p:cxnSp>
          <p:nvCxnSpPr>
            <p:cNvPr id="66623" name="直接箭头连接符 121"/>
            <p:cNvCxnSpPr>
              <a:cxnSpLocks noChangeShapeType="1"/>
              <a:stCxn id="66602" idx="2"/>
              <a:endCxn id="66608" idx="0"/>
            </p:cNvCxnSpPr>
            <p:nvPr/>
          </p:nvCxnSpPr>
          <p:spPr bwMode="auto">
            <a:xfrm rot="16200000" flipH="1">
              <a:off x="6499561" y="512619"/>
              <a:ext cx="287263" cy="1134790"/>
            </a:xfrm>
            <a:prstGeom prst="straightConnector1">
              <a:avLst/>
            </a:prstGeom>
            <a:noFill/>
            <a:ln w="19050">
              <a:solidFill>
                <a:srgbClr val="6D3600"/>
              </a:solidFill>
              <a:round/>
              <a:headEnd/>
              <a:tailEnd type="arrow" w="med" len="med"/>
            </a:ln>
          </p:spPr>
        </p:cxnSp>
        <p:cxnSp>
          <p:nvCxnSpPr>
            <p:cNvPr id="66624" name="直接箭头连接符 122"/>
            <p:cNvCxnSpPr>
              <a:cxnSpLocks noChangeShapeType="1"/>
              <a:stCxn id="66609" idx="2"/>
              <a:endCxn id="66610" idx="0"/>
            </p:cNvCxnSpPr>
            <p:nvPr/>
          </p:nvCxnSpPr>
          <p:spPr bwMode="auto">
            <a:xfrm rot="5400000">
              <a:off x="5816930" y="1814838"/>
              <a:ext cx="541199" cy="6349"/>
            </a:xfrm>
            <a:prstGeom prst="straightConnector1">
              <a:avLst/>
            </a:prstGeom>
            <a:noFill/>
            <a:ln w="19050">
              <a:solidFill>
                <a:srgbClr val="6D3600"/>
              </a:solidFill>
              <a:round/>
              <a:headEnd/>
              <a:tailEnd type="arrow" w="med" len="med"/>
            </a:ln>
          </p:spPr>
        </p:cxnSp>
        <p:cxnSp>
          <p:nvCxnSpPr>
            <p:cNvPr id="66625" name="直接箭头连接符 123"/>
            <p:cNvCxnSpPr>
              <a:cxnSpLocks noChangeShapeType="1"/>
              <a:stCxn id="66609" idx="2"/>
              <a:endCxn id="66611" idx="0"/>
            </p:cNvCxnSpPr>
            <p:nvPr/>
          </p:nvCxnSpPr>
          <p:spPr bwMode="auto">
            <a:xfrm rot="16200000" flipH="1">
              <a:off x="6330441" y="1307676"/>
              <a:ext cx="541199" cy="1020673"/>
            </a:xfrm>
            <a:prstGeom prst="straightConnector1">
              <a:avLst/>
            </a:prstGeom>
            <a:noFill/>
            <a:ln w="19050">
              <a:solidFill>
                <a:srgbClr val="6D3600"/>
              </a:solidFill>
              <a:round/>
              <a:headEnd/>
              <a:tailEnd type="arrow" w="med" len="med"/>
            </a:ln>
          </p:spPr>
        </p:cxnSp>
        <p:cxnSp>
          <p:nvCxnSpPr>
            <p:cNvPr id="66626" name="直接箭头连接符 124"/>
            <p:cNvCxnSpPr>
              <a:cxnSpLocks noChangeShapeType="1"/>
              <a:stCxn id="66610" idx="2"/>
              <a:endCxn id="66612" idx="0"/>
            </p:cNvCxnSpPr>
            <p:nvPr/>
          </p:nvCxnSpPr>
          <p:spPr bwMode="auto">
            <a:xfrm rot="5400000">
              <a:off x="5922472" y="2574262"/>
              <a:ext cx="325353" cy="1587"/>
            </a:xfrm>
            <a:prstGeom prst="straightConnector1">
              <a:avLst/>
            </a:prstGeom>
            <a:noFill/>
            <a:ln w="19050">
              <a:solidFill>
                <a:srgbClr val="6D3600"/>
              </a:solidFill>
              <a:round/>
              <a:headEnd/>
              <a:tailEnd type="arrow" w="med" len="med"/>
            </a:ln>
          </p:spPr>
        </p:cxnSp>
        <p:cxnSp>
          <p:nvCxnSpPr>
            <p:cNvPr id="66627" name="直接箭头连接符 125"/>
            <p:cNvCxnSpPr>
              <a:cxnSpLocks noChangeShapeType="1"/>
              <a:stCxn id="66611" idx="2"/>
              <a:endCxn id="66612" idx="0"/>
            </p:cNvCxnSpPr>
            <p:nvPr/>
          </p:nvCxnSpPr>
          <p:spPr bwMode="auto">
            <a:xfrm rot="5400000">
              <a:off x="6435983" y="2060751"/>
              <a:ext cx="323767" cy="1027022"/>
            </a:xfrm>
            <a:prstGeom prst="straightConnector1">
              <a:avLst/>
            </a:prstGeom>
            <a:noFill/>
            <a:ln w="19050">
              <a:solidFill>
                <a:srgbClr val="6D3600"/>
              </a:solidFill>
              <a:round/>
              <a:headEnd/>
              <a:tailEnd type="arrow" w="med" len="med"/>
            </a:ln>
          </p:spPr>
        </p:cxnSp>
        <p:cxnSp>
          <p:nvCxnSpPr>
            <p:cNvPr id="66628" name="曲线连接符 126"/>
            <p:cNvCxnSpPr>
              <a:cxnSpLocks noChangeShapeType="1"/>
              <a:stCxn id="66590" idx="2"/>
              <a:endCxn id="66605" idx="2"/>
            </p:cNvCxnSpPr>
            <p:nvPr/>
          </p:nvCxnSpPr>
          <p:spPr bwMode="auto">
            <a:xfrm rot="16200000" flipH="1">
              <a:off x="1854419" y="413832"/>
              <a:ext cx="611642" cy="3384376"/>
            </a:xfrm>
            <a:prstGeom prst="curvedConnector3">
              <a:avLst>
                <a:gd name="adj1" fmla="val 214199"/>
              </a:avLst>
            </a:prstGeom>
            <a:noFill/>
            <a:ln w="25400">
              <a:solidFill>
                <a:srgbClr val="00B050"/>
              </a:solidFill>
              <a:prstDash val="dash"/>
              <a:round/>
              <a:headEnd/>
              <a:tailEnd type="triangle" w="lg" len="lg"/>
            </a:ln>
          </p:spPr>
        </p:cxnSp>
        <p:cxnSp>
          <p:nvCxnSpPr>
            <p:cNvPr id="66629" name="曲线连接符 127"/>
            <p:cNvCxnSpPr>
              <a:cxnSpLocks noChangeShapeType="1"/>
              <a:stCxn id="66591" idx="2"/>
              <a:endCxn id="66606" idx="2"/>
            </p:cNvCxnSpPr>
            <p:nvPr/>
          </p:nvCxnSpPr>
          <p:spPr bwMode="auto">
            <a:xfrm rot="5400000" flipH="1" flipV="1">
              <a:off x="3071257" y="555252"/>
              <a:ext cx="36432" cy="3749605"/>
            </a:xfrm>
            <a:prstGeom prst="curvedConnector3">
              <a:avLst>
                <a:gd name="adj1" fmla="val -1568681"/>
              </a:avLst>
            </a:prstGeom>
            <a:noFill/>
            <a:ln w="25400">
              <a:solidFill>
                <a:srgbClr val="00B050"/>
              </a:solidFill>
              <a:prstDash val="dash"/>
              <a:round/>
              <a:headEnd/>
              <a:tailEnd type="triangle" w="lg" len="lg"/>
            </a:ln>
          </p:spPr>
        </p:cxnSp>
        <p:cxnSp>
          <p:nvCxnSpPr>
            <p:cNvPr id="66630" name="曲线连接符 128"/>
            <p:cNvCxnSpPr>
              <a:cxnSpLocks noChangeShapeType="1"/>
              <a:stCxn id="66592" idx="2"/>
              <a:endCxn id="66612" idx="2"/>
            </p:cNvCxnSpPr>
            <p:nvPr/>
          </p:nvCxnSpPr>
          <p:spPr bwMode="auto">
            <a:xfrm rot="16200000" flipH="1">
              <a:off x="3433966" y="408730"/>
              <a:ext cx="1282370" cy="4019996"/>
            </a:xfrm>
            <a:prstGeom prst="curvedConnector3">
              <a:avLst>
                <a:gd name="adj1" fmla="val 117822"/>
              </a:avLst>
            </a:prstGeom>
            <a:noFill/>
            <a:ln w="25400">
              <a:solidFill>
                <a:srgbClr val="00B050"/>
              </a:solidFill>
              <a:prstDash val="dash"/>
              <a:round/>
              <a:headEnd/>
              <a:tailEnd type="triangle" w="lg" len="lg"/>
            </a:ln>
          </p:spPr>
        </p:cxnSp>
      </p:grpSp>
      <p:grpSp>
        <p:nvGrpSpPr>
          <p:cNvPr id="6" name="Group 96"/>
          <p:cNvGrpSpPr>
            <a:grpSpLocks/>
          </p:cNvGrpSpPr>
          <p:nvPr/>
        </p:nvGrpSpPr>
        <p:grpSpPr bwMode="auto">
          <a:xfrm>
            <a:off x="4859338" y="2925763"/>
            <a:ext cx="1428750" cy="2716212"/>
            <a:chOff x="0" y="0"/>
            <a:chExt cx="1428750" cy="2717473"/>
          </a:xfrm>
        </p:grpSpPr>
        <p:grpSp>
          <p:nvGrpSpPr>
            <p:cNvPr id="7" name="Group 97"/>
            <p:cNvGrpSpPr>
              <a:grpSpLocks/>
            </p:cNvGrpSpPr>
            <p:nvPr/>
          </p:nvGrpSpPr>
          <p:grpSpPr bwMode="auto">
            <a:xfrm>
              <a:off x="0" y="0"/>
              <a:ext cx="1428750" cy="2717473"/>
              <a:chOff x="0" y="0"/>
              <a:chExt cx="1428760" cy="2717495"/>
            </a:xfrm>
          </p:grpSpPr>
          <p:grpSp>
            <p:nvGrpSpPr>
              <p:cNvPr id="8" name="Group 98"/>
              <p:cNvGrpSpPr>
                <a:grpSpLocks/>
              </p:cNvGrpSpPr>
              <p:nvPr/>
            </p:nvGrpSpPr>
            <p:grpSpPr bwMode="auto">
              <a:xfrm>
                <a:off x="0" y="0"/>
                <a:ext cx="1428760" cy="2360305"/>
                <a:chOff x="0" y="0"/>
                <a:chExt cx="1428760" cy="2360305"/>
              </a:xfrm>
            </p:grpSpPr>
            <p:sp>
              <p:nvSpPr>
                <p:cNvPr id="66577" name="椭圆 60"/>
                <p:cNvSpPr>
                  <a:spLocks noChangeArrowheads="1"/>
                </p:cNvSpPr>
                <p:nvPr/>
              </p:nvSpPr>
              <p:spPr bwMode="auto">
                <a:xfrm>
                  <a:off x="500068" y="0"/>
                  <a:ext cx="428628" cy="428628"/>
                </a:xfrm>
                <a:prstGeom prst="ellipse">
                  <a:avLst/>
                </a:prstGeom>
                <a:solidFill>
                  <a:srgbClr val="00B050"/>
                </a:solidFill>
                <a:ln w="25400">
                  <a:solidFill>
                    <a:srgbClr val="976F47"/>
                  </a:solidFill>
                  <a:round/>
                  <a:headEnd/>
                  <a:tailEnd/>
                </a:ln>
              </p:spPr>
              <p:txBody>
                <a:bodyPr anchor="ctr"/>
                <a:lstStyle/>
                <a:p>
                  <a:pPr algn="ctr"/>
                  <a:r>
                    <a:rPr lang="en-US">
                      <a:solidFill>
                        <a:srgbClr val="FFFF00"/>
                      </a:solidFill>
                    </a:rPr>
                    <a:t>A</a:t>
                  </a:r>
                  <a:endParaRPr lang="zh-CN" altLang="en-US">
                    <a:solidFill>
                      <a:srgbClr val="FFFF00"/>
                    </a:solidFill>
                  </a:endParaRPr>
                </a:p>
              </p:txBody>
            </p:sp>
            <p:sp>
              <p:nvSpPr>
                <p:cNvPr id="66578" name="椭圆 61"/>
                <p:cNvSpPr>
                  <a:spLocks noChangeArrowheads="1"/>
                </p:cNvSpPr>
                <p:nvPr/>
              </p:nvSpPr>
              <p:spPr bwMode="auto">
                <a:xfrm>
                  <a:off x="500065" y="1299575"/>
                  <a:ext cx="428628" cy="428628"/>
                </a:xfrm>
                <a:prstGeom prst="ellipse">
                  <a:avLst/>
                </a:prstGeom>
                <a:solidFill>
                  <a:srgbClr val="FF0000"/>
                </a:solidFill>
                <a:ln w="25400">
                  <a:solidFill>
                    <a:srgbClr val="976F47"/>
                  </a:solidFill>
                  <a:round/>
                  <a:headEnd/>
                  <a:tailEnd/>
                </a:ln>
              </p:spPr>
              <p:txBody>
                <a:bodyPr anchor="ctr"/>
                <a:lstStyle/>
                <a:p>
                  <a:pPr algn="ctr"/>
                  <a:r>
                    <a:rPr lang="en-US">
                      <a:solidFill>
                        <a:srgbClr val="FFFF00"/>
                      </a:solidFill>
                    </a:rPr>
                    <a:t>B</a:t>
                  </a:r>
                  <a:endParaRPr lang="zh-CN" altLang="en-US">
                    <a:solidFill>
                      <a:srgbClr val="FFFF00"/>
                    </a:solidFill>
                  </a:endParaRPr>
                </a:p>
              </p:txBody>
            </p:sp>
            <p:sp>
              <p:nvSpPr>
                <p:cNvPr id="66579" name="椭圆 62"/>
                <p:cNvSpPr>
                  <a:spLocks noChangeArrowheads="1"/>
                </p:cNvSpPr>
                <p:nvPr/>
              </p:nvSpPr>
              <p:spPr bwMode="auto">
                <a:xfrm>
                  <a:off x="0" y="1931677"/>
                  <a:ext cx="428628" cy="428628"/>
                </a:xfrm>
                <a:prstGeom prst="ellipse">
                  <a:avLst/>
                </a:prstGeom>
                <a:solidFill>
                  <a:srgbClr val="7030A0"/>
                </a:solidFill>
                <a:ln w="25400">
                  <a:solidFill>
                    <a:srgbClr val="976F47"/>
                  </a:solidFill>
                  <a:round/>
                  <a:headEnd/>
                  <a:tailEnd/>
                </a:ln>
              </p:spPr>
              <p:txBody>
                <a:bodyPr anchor="ctr"/>
                <a:lstStyle/>
                <a:p>
                  <a:pPr algn="ctr"/>
                  <a:r>
                    <a:rPr lang="en-US">
                      <a:solidFill>
                        <a:srgbClr val="FFFF00"/>
                      </a:solidFill>
                    </a:rPr>
                    <a:t>D</a:t>
                  </a:r>
                  <a:endParaRPr lang="zh-CN" altLang="en-US">
                    <a:solidFill>
                      <a:srgbClr val="FFFF00"/>
                    </a:solidFill>
                  </a:endParaRPr>
                </a:p>
              </p:txBody>
            </p:sp>
            <p:sp>
              <p:nvSpPr>
                <p:cNvPr id="66580" name="椭圆 63"/>
                <p:cNvSpPr>
                  <a:spLocks noChangeArrowheads="1"/>
                </p:cNvSpPr>
                <p:nvPr/>
              </p:nvSpPr>
              <p:spPr bwMode="auto">
                <a:xfrm>
                  <a:off x="1000132" y="1931677"/>
                  <a:ext cx="428628" cy="428628"/>
                </a:xfrm>
                <a:prstGeom prst="ellipse">
                  <a:avLst/>
                </a:prstGeom>
                <a:solidFill>
                  <a:srgbClr val="0000FF"/>
                </a:solidFill>
                <a:ln w="25400">
                  <a:solidFill>
                    <a:srgbClr val="976F47"/>
                  </a:solidFill>
                  <a:round/>
                  <a:headEnd/>
                  <a:tailEnd/>
                </a:ln>
              </p:spPr>
              <p:txBody>
                <a:bodyPr anchor="ctr"/>
                <a:lstStyle/>
                <a:p>
                  <a:pPr algn="ctr"/>
                  <a:r>
                    <a:rPr lang="en-US">
                      <a:solidFill>
                        <a:srgbClr val="FFFF00"/>
                      </a:solidFill>
                    </a:rPr>
                    <a:t>E</a:t>
                  </a:r>
                  <a:endParaRPr lang="zh-CN" altLang="en-US">
                    <a:solidFill>
                      <a:srgbClr val="FFFF00"/>
                    </a:solidFill>
                  </a:endParaRPr>
                </a:p>
              </p:txBody>
            </p:sp>
            <p:cxnSp>
              <p:nvCxnSpPr>
                <p:cNvPr id="66581" name="直接箭头连接符 64"/>
                <p:cNvCxnSpPr>
                  <a:cxnSpLocks noChangeShapeType="1"/>
                  <a:stCxn id="66577" idx="4"/>
                  <a:endCxn id="66573" idx="0"/>
                </p:cNvCxnSpPr>
                <p:nvPr/>
              </p:nvCxnSpPr>
              <p:spPr bwMode="auto">
                <a:xfrm rot="16200000" flipH="1">
                  <a:off x="608364" y="534644"/>
                  <a:ext cx="219449" cy="7415"/>
                </a:xfrm>
                <a:prstGeom prst="straightConnector1">
                  <a:avLst/>
                </a:prstGeom>
                <a:noFill/>
                <a:ln w="19050">
                  <a:solidFill>
                    <a:srgbClr val="000000"/>
                  </a:solidFill>
                  <a:round/>
                  <a:headEnd/>
                  <a:tailEnd type="arrow" w="med" len="med"/>
                </a:ln>
              </p:spPr>
            </p:cxnSp>
            <p:cxnSp>
              <p:nvCxnSpPr>
                <p:cNvPr id="66582" name="直接箭头连接符 65"/>
                <p:cNvCxnSpPr>
                  <a:cxnSpLocks noChangeShapeType="1"/>
                  <a:stCxn id="66578" idx="3"/>
                  <a:endCxn id="66579" idx="0"/>
                </p:cNvCxnSpPr>
                <p:nvPr/>
              </p:nvCxnSpPr>
              <p:spPr bwMode="auto">
                <a:xfrm rot="5400000">
                  <a:off x="255453" y="1624293"/>
                  <a:ext cx="266246" cy="348522"/>
                </a:xfrm>
                <a:prstGeom prst="straightConnector1">
                  <a:avLst/>
                </a:prstGeom>
                <a:noFill/>
                <a:ln w="19050">
                  <a:solidFill>
                    <a:srgbClr val="000000"/>
                  </a:solidFill>
                  <a:round/>
                  <a:headEnd/>
                  <a:tailEnd type="arrow" w="med" len="med"/>
                </a:ln>
              </p:spPr>
            </p:cxnSp>
            <p:cxnSp>
              <p:nvCxnSpPr>
                <p:cNvPr id="66583" name="直接箭头连接符 66"/>
                <p:cNvCxnSpPr>
                  <a:cxnSpLocks noChangeShapeType="1"/>
                  <a:stCxn id="66578" idx="5"/>
                  <a:endCxn id="66580" idx="0"/>
                </p:cNvCxnSpPr>
                <p:nvPr/>
              </p:nvCxnSpPr>
              <p:spPr bwMode="auto">
                <a:xfrm rot="16200000" flipH="1">
                  <a:off x="907061" y="1624292"/>
                  <a:ext cx="266246" cy="348524"/>
                </a:xfrm>
                <a:prstGeom prst="straightConnector1">
                  <a:avLst/>
                </a:prstGeom>
                <a:noFill/>
                <a:ln w="19050">
                  <a:solidFill>
                    <a:srgbClr val="000000"/>
                  </a:solidFill>
                  <a:round/>
                  <a:headEnd/>
                  <a:tailEnd type="arrow" w="med" len="med"/>
                </a:ln>
              </p:spPr>
            </p:cxnSp>
          </p:grpSp>
          <p:sp>
            <p:nvSpPr>
              <p:cNvPr id="66576" name="TextBox 59"/>
              <p:cNvSpPr txBox="1">
                <a:spLocks noChangeArrowheads="1"/>
              </p:cNvSpPr>
              <p:nvPr/>
            </p:nvSpPr>
            <p:spPr bwMode="auto">
              <a:xfrm>
                <a:off x="500066" y="2348163"/>
                <a:ext cx="449162" cy="369332"/>
              </a:xfrm>
              <a:prstGeom prst="rect">
                <a:avLst/>
              </a:prstGeom>
              <a:noFill/>
              <a:ln w="9525">
                <a:noFill/>
                <a:miter lim="800000"/>
                <a:headEnd/>
                <a:tailEnd/>
              </a:ln>
            </p:spPr>
            <p:txBody>
              <a:bodyPr wrap="none">
                <a:spAutoFit/>
              </a:bodyPr>
              <a:lstStyle/>
              <a:p>
                <a:r>
                  <a:rPr lang="en-US" b="1"/>
                  <a:t>G</a:t>
                </a:r>
                <a:r>
                  <a:rPr lang="en-US" b="1" baseline="-25000"/>
                  <a:t>6</a:t>
                </a:r>
                <a:endParaRPr lang="zh-CN" altLang="en-US" b="1" baseline="-25000"/>
              </a:p>
            </p:txBody>
          </p:sp>
        </p:grpSp>
        <p:sp>
          <p:nvSpPr>
            <p:cNvPr id="66573" name="椭圆 126"/>
            <p:cNvSpPr>
              <a:spLocks noChangeArrowheads="1"/>
            </p:cNvSpPr>
            <p:nvPr/>
          </p:nvSpPr>
          <p:spPr bwMode="auto">
            <a:xfrm>
              <a:off x="492646" y="629241"/>
              <a:ext cx="457200" cy="449263"/>
            </a:xfrm>
            <a:prstGeom prst="ellipse">
              <a:avLst/>
            </a:prstGeom>
            <a:solidFill>
              <a:srgbClr val="00B0F0"/>
            </a:solidFill>
            <a:ln w="25400">
              <a:solidFill>
                <a:srgbClr val="976F47"/>
              </a:solidFill>
              <a:round/>
              <a:headEnd/>
              <a:tailEnd/>
            </a:ln>
          </p:spPr>
          <p:txBody>
            <a:bodyPr anchor="ctr"/>
            <a:lstStyle/>
            <a:p>
              <a:pPr algn="ctr"/>
              <a:r>
                <a:rPr lang="en-US">
                  <a:solidFill>
                    <a:srgbClr val="FFFF00"/>
                  </a:solidFill>
                </a:rPr>
                <a:t>C</a:t>
              </a:r>
              <a:endParaRPr lang="zh-CN" altLang="en-US">
                <a:solidFill>
                  <a:srgbClr val="FFFF00"/>
                </a:solidFill>
              </a:endParaRPr>
            </a:p>
          </p:txBody>
        </p:sp>
        <p:cxnSp>
          <p:nvCxnSpPr>
            <p:cNvPr id="66574" name="直接箭头连接符 64"/>
            <p:cNvCxnSpPr>
              <a:cxnSpLocks noChangeShapeType="1"/>
              <a:stCxn id="66573" idx="4"/>
              <a:endCxn id="66578" idx="0"/>
            </p:cNvCxnSpPr>
            <p:nvPr/>
          </p:nvCxnSpPr>
          <p:spPr bwMode="auto">
            <a:xfrm rot="5400000">
              <a:off x="607280" y="1185598"/>
              <a:ext cx="221061" cy="6871"/>
            </a:xfrm>
            <a:prstGeom prst="straightConnector1">
              <a:avLst/>
            </a:prstGeom>
            <a:noFill/>
            <a:ln w="19050">
              <a:solidFill>
                <a:srgbClr val="000000"/>
              </a:solidFill>
              <a:round/>
              <a:headEnd/>
              <a:tailEnd type="arrow" w="med" len="med"/>
            </a:ln>
          </p:spPr>
        </p:cxnSp>
      </p:grpSp>
      <p:sp>
        <p:nvSpPr>
          <p:cNvPr id="66571" name="Slide Number Placeholder 10"/>
          <p:cNvSpPr txBox="1">
            <a:spLocks noGrp="1" noChangeArrowheads="1"/>
          </p:cNvSpPr>
          <p:nvPr/>
        </p:nvSpPr>
        <p:spPr bwMode="auto">
          <a:xfrm>
            <a:off x="6707188" y="5868988"/>
            <a:ext cx="1905000" cy="457200"/>
          </a:xfrm>
          <a:prstGeom prst="rect">
            <a:avLst/>
          </a:prstGeom>
          <a:noFill/>
          <a:ln w="9525">
            <a:noFill/>
            <a:miter lim="800000"/>
            <a:headEnd/>
            <a:tailEnd/>
          </a:ln>
        </p:spPr>
        <p:txBody>
          <a:bodyPr/>
          <a:lstStyle/>
          <a:p>
            <a:pPr algn="r">
              <a:spcBef>
                <a:spcPct val="50000"/>
              </a:spcBef>
            </a:pPr>
            <a:fld id="{BA1F5C7B-C132-44C3-8882-902058E7B950}" type="slidenum">
              <a:rPr lang="zh-CN" altLang="en-US" sz="1400">
                <a:solidFill>
                  <a:schemeClr val="bg2"/>
                </a:solidFill>
              </a:rPr>
              <a:pPr algn="r">
                <a:spcBef>
                  <a:spcPct val="50000"/>
                </a:spcBef>
              </a:pPr>
              <a:t>59</a:t>
            </a:fld>
            <a:endParaRPr lang="en-US" sz="1400">
              <a:solidFill>
                <a:schemeClr val="bg2"/>
              </a:solidFill>
            </a:endParaRPr>
          </a:p>
        </p:txBody>
      </p:sp>
      <p:pic>
        <p:nvPicPr>
          <p:cNvPr id="109"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512"/>
                                        </p:tgtEl>
                                        <p:attrNameLst>
                                          <p:attrName>style.visibility</p:attrName>
                                        </p:attrNameLst>
                                      </p:cBhvr>
                                      <p:to>
                                        <p:strVal val="visible"/>
                                      </p:to>
                                    </p:set>
                                    <p:animEffect transition="in" filter="fade">
                                      <p:cBhvr>
                                        <p:cTn id="26" dur="500"/>
                                        <p:tgtEl>
                                          <p:spTgt spid="205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513"/>
                                        </p:tgtEl>
                                        <p:attrNameLst>
                                          <p:attrName>style.visibility</p:attrName>
                                        </p:attrNameLst>
                                      </p:cBhvr>
                                      <p:to>
                                        <p:strVal val="visible"/>
                                      </p:to>
                                    </p:set>
                                    <p:animEffect transition="in" filter="fade">
                                      <p:cBhvr>
                                        <p:cTn id="31" dur="500"/>
                                        <p:tgtEl>
                                          <p:spTgt spid="205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513"/>
                                        </p:tgtEl>
                                      </p:cBhvr>
                                    </p:animEffect>
                                    <p:set>
                                      <p:cBhvr>
                                        <p:cTn id="39" dur="1" fill="hold">
                                          <p:stCondLst>
                                            <p:cond delay="499"/>
                                          </p:stCondLst>
                                        </p:cTn>
                                        <p:tgtEl>
                                          <p:spTgt spid="205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0512"/>
                                        </p:tgtEl>
                                      </p:cBhvr>
                                    </p:animEffect>
                                    <p:set>
                                      <p:cBhvr>
                                        <p:cTn id="42" dur="1" fill="hold">
                                          <p:stCondLst>
                                            <p:cond delay="499"/>
                                          </p:stCondLst>
                                        </p:cTn>
                                        <p:tgtEl>
                                          <p:spTgt spid="2051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0483">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483">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485"/>
                                        </p:tgtEl>
                                        <p:attrNameLst>
                                          <p:attrName>style.visibility</p:attrName>
                                        </p:attrNameLst>
                                      </p:cBhvr>
                                      <p:to>
                                        <p:strVal val="visible"/>
                                      </p:to>
                                    </p:set>
                                    <p:anim calcmode="lin" valueType="num">
                                      <p:cBhvr additive="base">
                                        <p:cTn id="67" dur="500" fill="hold"/>
                                        <p:tgtEl>
                                          <p:spTgt spid="20485"/>
                                        </p:tgtEl>
                                        <p:attrNameLst>
                                          <p:attrName>ppt_x</p:attrName>
                                        </p:attrNameLst>
                                      </p:cBhvr>
                                      <p:tavLst>
                                        <p:tav tm="0">
                                          <p:val>
                                            <p:strVal val="#ppt_x"/>
                                          </p:val>
                                        </p:tav>
                                        <p:tav tm="100000">
                                          <p:val>
                                            <p:strVal val="#ppt_x"/>
                                          </p:val>
                                        </p:tav>
                                      </p:tavLst>
                                    </p:anim>
                                    <p:anim calcmode="lin" valueType="num">
                                      <p:cBhvr additive="base">
                                        <p:cTn id="6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autoUpdateAnimBg="0"/>
      <p:bldP spid="20512" grpId="0" bldLvl="0" animBg="1" autoUpdateAnimBg="0"/>
      <p:bldP spid="20512" grpId="1" bldLvl="0" animBg="1" autoUpdateAnimBg="0"/>
      <p:bldP spid="20513" grpId="0" animBg="1"/>
      <p:bldP spid="205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a:noFill/>
        </p:spPr>
        <p:txBody>
          <a:bodyPr/>
          <a:lstStyle/>
          <a:p>
            <a:fld id="{B55A3C23-ECD8-48FF-95E8-089190045B18}" type="slidenum">
              <a:rPr lang="en-US" altLang="en-US" smtClean="0">
                <a:solidFill>
                  <a:schemeClr val="tx1"/>
                </a:solidFill>
              </a:rPr>
              <a:pPr/>
              <a:t>6</a:t>
            </a:fld>
            <a:endParaRPr lang="en-US" sz="1800" b="0" dirty="0" smtClean="0">
              <a:solidFill>
                <a:schemeClr val="tx1"/>
              </a:solidFill>
            </a:endParaRPr>
          </a:p>
        </p:txBody>
      </p:sp>
      <p:pic>
        <p:nvPicPr>
          <p:cNvPr id="21511" name="Picture 1"/>
          <p:cNvPicPr>
            <a:picLocks noChangeAspect="1" noChangeArrowheads="1"/>
          </p:cNvPicPr>
          <p:nvPr/>
        </p:nvPicPr>
        <p:blipFill>
          <a:blip r:embed="rId2" cstate="print"/>
          <a:srcRect/>
          <a:stretch>
            <a:fillRect/>
          </a:stretch>
        </p:blipFill>
        <p:spPr bwMode="auto">
          <a:xfrm>
            <a:off x="6731000" y="989012"/>
            <a:ext cx="2336800" cy="2211388"/>
          </a:xfrm>
          <a:prstGeom prst="rect">
            <a:avLst/>
          </a:prstGeom>
          <a:noFill/>
          <a:ln w="9525">
            <a:noFill/>
            <a:miter lim="800000"/>
            <a:headEnd/>
            <a:tailEnd/>
          </a:ln>
        </p:spPr>
      </p:pic>
      <p:sp>
        <p:nvSpPr>
          <p:cNvPr id="10" name="Title 1"/>
          <p:cNvSpPr txBox="1">
            <a:spLocks/>
          </p:cNvSpPr>
          <p:nvPr/>
        </p:nvSpPr>
        <p:spPr>
          <a:xfrm>
            <a:off x="0" y="9525"/>
            <a:ext cx="9144000" cy="9239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n-US" sz="2800" dirty="0" smtClean="0">
                <a:solidFill>
                  <a:schemeClr val="bg1"/>
                </a:solidFill>
                <a:latin typeface="Arial Black" pitchFamily="34" charset="0"/>
                <a:ea typeface="ＭＳ Ｐゴシック" pitchFamily="34" charset="-128"/>
                <a:cs typeface="+mj-cs"/>
              </a:rPr>
              <a:t>Challenges</a:t>
            </a:r>
            <a:endParaRPr kumimoji="0" lang="en-US" sz="2800" b="0" i="0" u="none" strike="noStrike" kern="1200" cap="none" spc="0" normalizeH="0" baseline="0" noProof="0" dirty="0" smtClean="0">
              <a:ln>
                <a:noFill/>
              </a:ln>
              <a:solidFill>
                <a:schemeClr val="bg1"/>
              </a:solidFill>
              <a:effectLst/>
              <a:uLnTx/>
              <a:uFillTx/>
              <a:latin typeface="Arial Black" pitchFamily="34" charset="0"/>
              <a:ea typeface="ＭＳ Ｐゴシック" pitchFamily="34" charset="-128"/>
              <a:cs typeface="+mj-cs"/>
            </a:endParaRPr>
          </a:p>
        </p:txBody>
      </p:sp>
      <p:sp>
        <p:nvSpPr>
          <p:cNvPr id="11" name="Text Placeholder 2"/>
          <p:cNvSpPr txBox="1">
            <a:spLocks/>
          </p:cNvSpPr>
          <p:nvPr/>
        </p:nvSpPr>
        <p:spPr>
          <a:xfrm>
            <a:off x="304800" y="1185005"/>
            <a:ext cx="6096000" cy="1080296"/>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3"/>
              </a:buBlip>
            </a:pPr>
            <a:r>
              <a:rPr lang="en-US" sz="2600" dirty="0" smtClean="0">
                <a:solidFill>
                  <a:srgbClr val="000000"/>
                </a:solidFill>
              </a:rPr>
              <a:t>Novel graph queries are emerging, that integrate both structure and content information.</a:t>
            </a:r>
            <a:endParaRPr kumimoji="0" lang="en-US" sz="2600" b="0" i="0" u="none" strike="noStrike" kern="1200" cap="none" spc="0" normalizeH="0" baseline="0" noProof="0" dirty="0" smtClean="0">
              <a:ln>
                <a:noFill/>
              </a:ln>
              <a:solidFill>
                <a:srgbClr val="000000"/>
              </a:solidFill>
              <a:effectLst/>
              <a:uLnTx/>
              <a:uFillTx/>
              <a:latin typeface="Calibri"/>
              <a:ea typeface="+mn-ea"/>
              <a:cs typeface="+mn-cs"/>
            </a:endParaRPr>
          </a:p>
        </p:txBody>
      </p:sp>
      <p:sp>
        <p:nvSpPr>
          <p:cNvPr id="12" name="Text Placeholder 2"/>
          <p:cNvSpPr txBox="1">
            <a:spLocks/>
          </p:cNvSpPr>
          <p:nvPr/>
        </p:nvSpPr>
        <p:spPr>
          <a:xfrm>
            <a:off x="304800" y="2819400"/>
            <a:ext cx="6096000" cy="720197"/>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3"/>
              </a:buBlip>
            </a:pPr>
            <a:r>
              <a:rPr lang="en-US" sz="2600" dirty="0" smtClean="0">
                <a:solidFill>
                  <a:srgbClr val="000000"/>
                </a:solidFill>
              </a:rPr>
              <a:t>Traditional graph algorithms do not scale well for large scale graphs.</a:t>
            </a:r>
            <a:endParaRPr kumimoji="0" lang="en-US" sz="2600" b="0" i="0" u="none" strike="noStrike" kern="1200" cap="none" spc="0" normalizeH="0" baseline="0" noProof="0" dirty="0" smtClean="0">
              <a:ln>
                <a:noFill/>
              </a:ln>
              <a:solidFill>
                <a:srgbClr val="000000"/>
              </a:solidFill>
              <a:effectLst/>
              <a:uLnTx/>
              <a:uFillTx/>
              <a:latin typeface="Calibri"/>
              <a:ea typeface="+mn-ea"/>
              <a:cs typeface="+mn-cs"/>
            </a:endParaRPr>
          </a:p>
        </p:txBody>
      </p:sp>
      <p:sp>
        <p:nvSpPr>
          <p:cNvPr id="13" name="Text Placeholder 2"/>
          <p:cNvSpPr txBox="1">
            <a:spLocks/>
          </p:cNvSpPr>
          <p:nvPr/>
        </p:nvSpPr>
        <p:spPr>
          <a:xfrm>
            <a:off x="304800" y="4572000"/>
            <a:ext cx="8153400" cy="720197"/>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3"/>
              </a:buBlip>
            </a:pPr>
            <a:r>
              <a:rPr lang="en-US" sz="2600" dirty="0" smtClean="0">
                <a:solidFill>
                  <a:srgbClr val="000000"/>
                </a:solidFill>
              </a:rPr>
              <a:t>Standard SQL or SPARQL queries cannot be applied due to lack of fixed schema, label and type information.</a:t>
            </a:r>
            <a:endParaRPr kumimoji="0" lang="en-US" sz="26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4"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0"/>
          </p:nvPr>
        </p:nvSpPr>
        <p:spPr>
          <a:noFill/>
        </p:spPr>
        <p:txBody>
          <a:bodyPr/>
          <a:lstStyle/>
          <a:p>
            <a:fld id="{58B684A6-5D24-404D-934D-775D992AEADB}" type="slidenum">
              <a:rPr lang="en-US" altLang="en-US" smtClean="0"/>
              <a:pPr/>
              <a:t>60</a:t>
            </a:fld>
            <a:endParaRPr lang="en-US" sz="1800" b="0" smtClean="0">
              <a:solidFill>
                <a:schemeClr val="tx1"/>
              </a:solidFill>
            </a:endParaRPr>
          </a:p>
        </p:txBody>
      </p:sp>
      <p:sp>
        <p:nvSpPr>
          <p:cNvPr id="67588" name="标题 1"/>
          <p:cNvSpPr>
            <a:spLocks noGrp="1" noChangeArrowheads="1"/>
          </p:cNvSpPr>
          <p:nvPr>
            <p:ph type="title" idx="4294967295"/>
          </p:nvPr>
        </p:nvSpPr>
        <p:spPr>
          <a:xfrm>
            <a:off x="457200" y="152400"/>
            <a:ext cx="7467600" cy="639762"/>
          </a:xfrm>
        </p:spPr>
        <p:txBody>
          <a:bodyPr>
            <a:noAutofit/>
          </a:bodyPr>
          <a:lstStyle/>
          <a:p>
            <a:r>
              <a:rPr lang="en-US" altLang="en-US" sz="2400" b="1" dirty="0" smtClean="0"/>
              <a:t>Measuring Graph Similarity </a:t>
            </a:r>
            <a:r>
              <a:rPr lang="en-US" altLang="en-US" sz="2400" dirty="0" smtClean="0">
                <a:ea typeface="宋体" pitchFamily="2" charset="-122"/>
              </a:rPr>
              <a:t>(Fan et.al SIGMOD ‘10)</a:t>
            </a:r>
            <a:endParaRPr lang="zh-CN" altLang="en-US" sz="2400" dirty="0" smtClean="0">
              <a:ea typeface="宋体" pitchFamily="2" charset="-122"/>
            </a:endParaRPr>
          </a:p>
        </p:txBody>
      </p:sp>
      <p:sp>
        <p:nvSpPr>
          <p:cNvPr id="67589" name="内容占位符 2"/>
          <p:cNvSpPr>
            <a:spLocks noGrp="1" noChangeArrowheads="1"/>
          </p:cNvSpPr>
          <p:nvPr>
            <p:ph idx="1"/>
          </p:nvPr>
        </p:nvSpPr>
        <p:spPr>
          <a:xfrm>
            <a:off x="457200" y="990600"/>
            <a:ext cx="7829550" cy="5143500"/>
          </a:xfrm>
        </p:spPr>
        <p:txBody>
          <a:bodyPr/>
          <a:lstStyle/>
          <a:p>
            <a:pPr marL="274638" indent="-274638" algn="l" eaLnBrk="1" hangingPunct="1">
              <a:lnSpc>
                <a:spcPct val="80000"/>
              </a:lnSpc>
            </a:pPr>
            <a:endParaRPr lang="en-US" altLang="en-US" sz="2800" dirty="0" smtClean="0"/>
          </a:p>
          <a:p>
            <a:pPr marL="274638" indent="-274638" algn="l" eaLnBrk="1" hangingPunct="1">
              <a:lnSpc>
                <a:spcPct val="80000"/>
              </a:lnSpc>
            </a:pPr>
            <a:r>
              <a:rPr lang="en-US" altLang="en-US" sz="2800" dirty="0" smtClean="0"/>
              <a:t>Maximum cardinality: </a:t>
            </a:r>
          </a:p>
          <a:p>
            <a:pPr marL="639763" lvl="1" indent="-273050" algn="l" eaLnBrk="1" hangingPunct="1">
              <a:lnSpc>
                <a:spcPct val="80000"/>
              </a:lnSpc>
              <a:buFont typeface="Wingdings 2" pitchFamily="18" charset="2"/>
              <a:buChar char=""/>
            </a:pPr>
            <a:r>
              <a:rPr lang="en-US" altLang="en-US" sz="2400" dirty="0" smtClean="0"/>
              <a:t>Card(ρ) = |V</a:t>
            </a:r>
            <a:r>
              <a:rPr lang="en-US" altLang="en-US" sz="2400" baseline="-25000" dirty="0" smtClean="0"/>
              <a:t>1</a:t>
            </a:r>
            <a:r>
              <a:rPr lang="en-US" altLang="en-US" sz="2400" dirty="0" smtClean="0"/>
              <a:t>’|/|V|</a:t>
            </a:r>
          </a:p>
          <a:p>
            <a:pPr marL="639763" lvl="1" indent="-273050" algn="l" eaLnBrk="1" hangingPunct="1">
              <a:lnSpc>
                <a:spcPct val="80000"/>
              </a:lnSpc>
              <a:buFont typeface="Wingdings 2" pitchFamily="18" charset="2"/>
              <a:buChar char=""/>
            </a:pPr>
            <a:r>
              <a:rPr lang="en-US" altLang="en-US" sz="2400" dirty="0" smtClean="0"/>
              <a:t>Maximum cardinality problem CPH (resp. CPH</a:t>
            </a:r>
            <a:r>
              <a:rPr lang="en-US" altLang="en-US" sz="2400" baseline="30000" dirty="0" smtClean="0"/>
              <a:t>1-1</a:t>
            </a:r>
            <a:r>
              <a:rPr lang="en-US" altLang="en-US" sz="2400" dirty="0" smtClean="0"/>
              <a:t>): find P-</a:t>
            </a:r>
            <a:r>
              <a:rPr lang="en-US" altLang="en-US" sz="2400" dirty="0" err="1" smtClean="0"/>
              <a:t>hom</a:t>
            </a:r>
            <a:r>
              <a:rPr lang="en-US" altLang="en-US" sz="2400" dirty="0" smtClean="0"/>
              <a:t> (resp. 1-1 P-</a:t>
            </a:r>
            <a:r>
              <a:rPr lang="en-US" altLang="en-US" sz="2400" dirty="0" err="1" smtClean="0"/>
              <a:t>hom</a:t>
            </a:r>
            <a:r>
              <a:rPr lang="en-US" altLang="en-US" sz="2400" dirty="0" smtClean="0"/>
              <a:t>) ρ having the maximum Card(ρ).</a:t>
            </a:r>
          </a:p>
          <a:p>
            <a:pPr marL="639763" lvl="1" indent="-273050" algn="l" eaLnBrk="1" hangingPunct="1">
              <a:lnSpc>
                <a:spcPct val="80000"/>
              </a:lnSpc>
              <a:buFont typeface="Wingdings 2" pitchFamily="18" charset="2"/>
              <a:buChar char=""/>
            </a:pPr>
            <a:r>
              <a:rPr lang="en-US" altLang="en-US" sz="2400" dirty="0" smtClean="0"/>
              <a:t>Maximum Common Subgraph(MCS) is a special case of  CPH</a:t>
            </a:r>
            <a:r>
              <a:rPr lang="en-US" altLang="en-US" sz="2400" baseline="30000" dirty="0" smtClean="0"/>
              <a:t>1-1</a:t>
            </a:r>
          </a:p>
          <a:p>
            <a:pPr marL="639763" lvl="1" indent="-273050" algn="l" eaLnBrk="1" hangingPunct="1">
              <a:lnSpc>
                <a:spcPct val="80000"/>
              </a:lnSpc>
              <a:buFont typeface="Wingdings 2" pitchFamily="18" charset="2"/>
              <a:buChar char=""/>
            </a:pPr>
            <a:endParaRPr lang="en-US" altLang="en-US" sz="2400" dirty="0" smtClean="0"/>
          </a:p>
          <a:p>
            <a:pPr marL="274638" indent="-274638" algn="l" eaLnBrk="1" hangingPunct="1">
              <a:lnSpc>
                <a:spcPct val="80000"/>
              </a:lnSpc>
            </a:pPr>
            <a:r>
              <a:rPr lang="en-US" altLang="en-US" sz="2800" dirty="0" smtClean="0"/>
              <a:t>Overall similarity: </a:t>
            </a:r>
          </a:p>
          <a:p>
            <a:pPr marL="639763" lvl="1" indent="-273050" algn="l" eaLnBrk="1" hangingPunct="1">
              <a:lnSpc>
                <a:spcPct val="80000"/>
              </a:lnSpc>
              <a:buFont typeface="Wingdings 2" pitchFamily="18" charset="2"/>
              <a:buChar char=""/>
            </a:pPr>
            <a:r>
              <a:rPr lang="en-US" altLang="en-US" sz="2400" dirty="0" err="1" smtClean="0"/>
              <a:t>Sim</a:t>
            </a:r>
            <a:r>
              <a:rPr lang="en-US" altLang="en-US" sz="2400" dirty="0" smtClean="0"/>
              <a:t>(ρ) = ∑(w(v) * M(v, ρ(v)) / ∑w(v)</a:t>
            </a:r>
          </a:p>
          <a:p>
            <a:pPr marL="639763" lvl="1" indent="-273050" algn="l" eaLnBrk="1" hangingPunct="1">
              <a:lnSpc>
                <a:spcPct val="80000"/>
              </a:lnSpc>
              <a:buFont typeface="Wingdings 2" pitchFamily="18" charset="2"/>
              <a:buChar char=""/>
            </a:pPr>
            <a:r>
              <a:rPr lang="en-US" altLang="en-US" sz="2400" dirty="0" smtClean="0"/>
              <a:t>Maximum overall similarity SPH (resp. CPH</a:t>
            </a:r>
            <a:r>
              <a:rPr lang="en-US" altLang="en-US" sz="2400" baseline="30000" dirty="0" smtClean="0"/>
              <a:t>1-1</a:t>
            </a:r>
            <a:r>
              <a:rPr lang="en-US" altLang="en-US" sz="2400" dirty="0" smtClean="0"/>
              <a:t>):  find P-</a:t>
            </a:r>
            <a:r>
              <a:rPr lang="en-US" altLang="en-US" sz="2400" dirty="0" err="1" smtClean="0"/>
              <a:t>hom</a:t>
            </a:r>
            <a:r>
              <a:rPr lang="en-US" altLang="en-US" sz="2400" dirty="0" smtClean="0"/>
              <a:t> (resp. 1-1 P-</a:t>
            </a:r>
            <a:r>
              <a:rPr lang="en-US" altLang="en-US" sz="2400" dirty="0" err="1" smtClean="0"/>
              <a:t>hom</a:t>
            </a:r>
            <a:r>
              <a:rPr lang="en-US" altLang="en-US" sz="2400" dirty="0" smtClean="0"/>
              <a:t>) ρ having the maximum </a:t>
            </a:r>
            <a:r>
              <a:rPr lang="en-US" altLang="en-US" sz="2400" dirty="0" err="1" smtClean="0"/>
              <a:t>Sim</a:t>
            </a:r>
            <a:r>
              <a:rPr lang="en-US" altLang="en-US" sz="2400" dirty="0" smtClean="0"/>
              <a:t>(ρ) .</a:t>
            </a:r>
            <a:endParaRPr lang="zh-CN" altLang="en-US" dirty="0" smtClean="0"/>
          </a:p>
        </p:txBody>
      </p:sp>
      <p:sp>
        <p:nvSpPr>
          <p:cNvPr id="67590" name="Text Box 5"/>
          <p:cNvSpPr txBox="1">
            <a:spLocks noChangeArrowheads="1"/>
          </p:cNvSpPr>
          <p:nvPr/>
        </p:nvSpPr>
        <p:spPr bwMode="auto">
          <a:xfrm>
            <a:off x="685800" y="990600"/>
            <a:ext cx="7739063" cy="365125"/>
          </a:xfrm>
          <a:prstGeom prst="rect">
            <a:avLst/>
          </a:prstGeom>
          <a:noFill/>
          <a:ln w="9525">
            <a:noFill/>
            <a:miter lim="800000"/>
            <a:headEnd/>
            <a:tailEnd/>
          </a:ln>
        </p:spPr>
        <p:txBody>
          <a:bodyPr wrap="none">
            <a:spAutoFit/>
          </a:bodyPr>
          <a:lstStyle/>
          <a:p>
            <a:r>
              <a:rPr lang="en-US">
                <a:solidFill>
                  <a:srgbClr val="FF0000"/>
                </a:solidFill>
              </a:rPr>
              <a:t>Not every node in one graph can find P-hom matches in the other graph …</a:t>
            </a:r>
            <a:endParaRPr lang="en-US" altLang="en-US"/>
          </a:p>
        </p:txBody>
      </p:sp>
      <p:pic>
        <p:nvPicPr>
          <p:cNvPr id="7"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0"/>
          </p:nvPr>
        </p:nvSpPr>
        <p:spPr>
          <a:noFill/>
        </p:spPr>
        <p:txBody>
          <a:bodyPr/>
          <a:lstStyle/>
          <a:p>
            <a:fld id="{62938E31-97FE-46CD-B5AF-27B238C9C021}" type="slidenum">
              <a:rPr lang="en-US" altLang="en-US" smtClean="0"/>
              <a:pPr/>
              <a:t>61</a:t>
            </a:fld>
            <a:endParaRPr lang="en-US" sz="1800" b="0" smtClean="0">
              <a:solidFill>
                <a:schemeClr val="tx1"/>
              </a:solidFill>
            </a:endParaRPr>
          </a:p>
        </p:txBody>
      </p:sp>
      <p:sp>
        <p:nvSpPr>
          <p:cNvPr id="68612" name="标题 1"/>
          <p:cNvSpPr>
            <a:spLocks noGrp="1" noChangeArrowheads="1"/>
          </p:cNvSpPr>
          <p:nvPr>
            <p:ph type="title" idx="4294967295"/>
          </p:nvPr>
        </p:nvSpPr>
        <p:spPr>
          <a:xfrm>
            <a:off x="457200" y="152400"/>
            <a:ext cx="7467600" cy="792163"/>
          </a:xfrm>
        </p:spPr>
        <p:txBody>
          <a:bodyPr/>
          <a:lstStyle/>
          <a:p>
            <a:pPr algn="ctr" eaLnBrk="1" hangingPunct="1"/>
            <a:r>
              <a:rPr lang="en-US" altLang="en-US" b="1" dirty="0" smtClean="0"/>
              <a:t>Complexity Results</a:t>
            </a:r>
            <a:endParaRPr lang="zh-CN" altLang="en-US" dirty="0" smtClean="0">
              <a:ea typeface="宋体" pitchFamily="2" charset="-122"/>
            </a:endParaRPr>
          </a:p>
        </p:txBody>
      </p:sp>
      <p:sp>
        <p:nvSpPr>
          <p:cNvPr id="68613" name="内容占位符 2"/>
          <p:cNvSpPr>
            <a:spLocks noGrp="1" noChangeArrowheads="1"/>
          </p:cNvSpPr>
          <p:nvPr>
            <p:ph idx="1"/>
          </p:nvPr>
        </p:nvSpPr>
        <p:spPr>
          <a:xfrm>
            <a:off x="533400" y="1371600"/>
            <a:ext cx="7467600" cy="4873625"/>
          </a:xfrm>
        </p:spPr>
        <p:txBody>
          <a:bodyPr/>
          <a:lstStyle/>
          <a:p>
            <a:pPr marL="274638" indent="-274638" algn="l" eaLnBrk="1" hangingPunct="1">
              <a:lnSpc>
                <a:spcPct val="80000"/>
              </a:lnSpc>
              <a:buFont typeface="Wingdings" pitchFamily="2" charset="2"/>
              <a:buChar char="v"/>
            </a:pPr>
            <a:r>
              <a:rPr lang="en-US" altLang="en-US" sz="2600" b="1" dirty="0" smtClean="0"/>
              <a:t>Intractability</a:t>
            </a:r>
          </a:p>
          <a:p>
            <a:pPr marL="639763" lvl="1" indent="-273050" algn="l" eaLnBrk="1" hangingPunct="1">
              <a:lnSpc>
                <a:spcPct val="80000"/>
              </a:lnSpc>
              <a:buFont typeface="Wingdings 2" pitchFamily="18" charset="2"/>
              <a:buChar char=""/>
            </a:pPr>
            <a:r>
              <a:rPr lang="en-US" altLang="en-US" sz="2200" dirty="0" smtClean="0"/>
              <a:t>P-</a:t>
            </a:r>
            <a:r>
              <a:rPr lang="en-US" altLang="en-US" sz="2200" dirty="0" err="1" smtClean="0"/>
              <a:t>Hom</a:t>
            </a:r>
            <a:r>
              <a:rPr lang="en-US" altLang="en-US" sz="2200" dirty="0" smtClean="0"/>
              <a:t> and 1-1 P-</a:t>
            </a:r>
            <a:r>
              <a:rPr lang="en-US" altLang="en-US" sz="2200" dirty="0" err="1" smtClean="0"/>
              <a:t>Hom</a:t>
            </a:r>
            <a:r>
              <a:rPr lang="en-US" altLang="en-US" sz="2200" dirty="0" smtClean="0"/>
              <a:t> are NP-complete. </a:t>
            </a:r>
          </a:p>
          <a:p>
            <a:pPr marL="639763" lvl="1" indent="-273050" algn="l" eaLnBrk="1" hangingPunct="1">
              <a:lnSpc>
                <a:spcPct val="80000"/>
              </a:lnSpc>
              <a:buFont typeface="Wingdings 2" pitchFamily="18" charset="2"/>
              <a:buChar char=""/>
            </a:pPr>
            <a:r>
              <a:rPr lang="en-US" altLang="en-US" sz="2200" dirty="0" smtClean="0"/>
              <a:t>CPH, CPH</a:t>
            </a:r>
            <a:r>
              <a:rPr lang="en-US" altLang="en-US" sz="2200" baseline="30000" dirty="0" smtClean="0"/>
              <a:t>1-1</a:t>
            </a:r>
            <a:r>
              <a:rPr lang="en-US" altLang="en-US" sz="2200" dirty="0" smtClean="0"/>
              <a:t>, SPH, SPH</a:t>
            </a:r>
            <a:r>
              <a:rPr lang="en-US" altLang="en-US" sz="2200" baseline="30000" dirty="0" smtClean="0"/>
              <a:t>1-1</a:t>
            </a:r>
            <a:r>
              <a:rPr lang="en-US" altLang="en-US" sz="2200" dirty="0" smtClean="0"/>
              <a:t> are NP-hard. </a:t>
            </a:r>
          </a:p>
          <a:p>
            <a:pPr marL="639763" lvl="1" indent="-273050" algn="l" eaLnBrk="1" hangingPunct="1">
              <a:lnSpc>
                <a:spcPct val="80000"/>
              </a:lnSpc>
              <a:buFont typeface="Wingdings 2" pitchFamily="18" charset="2"/>
              <a:buChar char=""/>
            </a:pPr>
            <a:endParaRPr lang="en-GB" altLang="en-US" sz="2200" dirty="0" smtClean="0"/>
          </a:p>
          <a:p>
            <a:pPr marL="639763" lvl="1" indent="-273050" algn="l" eaLnBrk="1" hangingPunct="1">
              <a:lnSpc>
                <a:spcPct val="80000"/>
              </a:lnSpc>
              <a:buFont typeface="Wingdings 2" pitchFamily="18" charset="2"/>
              <a:buChar char=""/>
            </a:pPr>
            <a:endParaRPr lang="en-US" altLang="en-US" sz="2200" dirty="0" smtClean="0"/>
          </a:p>
          <a:p>
            <a:pPr marL="274638" indent="-274638" algn="l" eaLnBrk="1" hangingPunct="1">
              <a:lnSpc>
                <a:spcPct val="80000"/>
              </a:lnSpc>
              <a:buFont typeface="Wingdings" pitchFamily="2" charset="2"/>
              <a:buChar char="v"/>
            </a:pPr>
            <a:r>
              <a:rPr lang="en-US" altLang="en-US" sz="2600" b="1" dirty="0" smtClean="0"/>
              <a:t>Approximation hardness</a:t>
            </a:r>
          </a:p>
          <a:p>
            <a:pPr marL="639763" lvl="1" indent="-273050" algn="l" eaLnBrk="1" hangingPunct="1">
              <a:lnSpc>
                <a:spcPct val="80000"/>
              </a:lnSpc>
              <a:buFont typeface="Wingdings 2" pitchFamily="18" charset="2"/>
              <a:buChar char=""/>
            </a:pPr>
            <a:r>
              <a:rPr lang="en-US" altLang="en-US" sz="2200" dirty="0" smtClean="0"/>
              <a:t>Unless P=NP, CPH, CPH</a:t>
            </a:r>
            <a:r>
              <a:rPr lang="en-US" altLang="en-US" sz="2200" baseline="30000" dirty="0" smtClean="0"/>
              <a:t>1-1</a:t>
            </a:r>
            <a:r>
              <a:rPr lang="en-US" altLang="en-US" sz="2200" dirty="0" smtClean="0"/>
              <a:t>, SPH, SPH</a:t>
            </a:r>
            <a:r>
              <a:rPr lang="en-US" altLang="en-US" sz="2200" baseline="30000" dirty="0" smtClean="0"/>
              <a:t>1-1</a:t>
            </a:r>
            <a:r>
              <a:rPr lang="en-US" altLang="en-US" sz="2200" dirty="0" smtClean="0"/>
              <a:t> are not </a:t>
            </a:r>
            <a:r>
              <a:rPr lang="en-US" altLang="en-US" sz="2200" dirty="0" err="1" smtClean="0"/>
              <a:t>approximable</a:t>
            </a:r>
            <a:r>
              <a:rPr lang="en-US" altLang="en-US" sz="2200" dirty="0" smtClean="0"/>
              <a:t> within O(1/n</a:t>
            </a:r>
            <a:r>
              <a:rPr lang="en-US" altLang="en-US" sz="2200" baseline="30000" dirty="0" smtClean="0"/>
              <a:t>1-ε</a:t>
            </a:r>
            <a:r>
              <a:rPr lang="en-US" altLang="en-US" sz="2200" dirty="0" smtClean="0"/>
              <a:t>) for any constant  ε, with n the node number of input graphs.</a:t>
            </a:r>
          </a:p>
          <a:p>
            <a:pPr marL="639763" lvl="1" indent="-273050" algn="l" eaLnBrk="1" hangingPunct="1">
              <a:lnSpc>
                <a:spcPct val="80000"/>
              </a:lnSpc>
              <a:buFont typeface="Wingdings 2" pitchFamily="18" charset="2"/>
              <a:buChar char=""/>
            </a:pPr>
            <a:endParaRPr lang="en-US" altLang="en-US" sz="2200" dirty="0" smtClean="0"/>
          </a:p>
          <a:p>
            <a:pPr marL="639763" lvl="1" indent="-273050" algn="l" eaLnBrk="1" hangingPunct="1">
              <a:lnSpc>
                <a:spcPct val="80000"/>
              </a:lnSpc>
              <a:buFont typeface="Wingdings 2" pitchFamily="18" charset="2"/>
              <a:buChar char=""/>
            </a:pPr>
            <a:r>
              <a:rPr lang="en-US" altLang="en-US" sz="2200" dirty="0" smtClean="0"/>
              <a:t>approximation factor preserving reduction (AFP-reduction) (from maximum weighted independent set problem)</a:t>
            </a:r>
          </a:p>
          <a:p>
            <a:pPr marL="274638" indent="-274638" algn="l" eaLnBrk="1" hangingPunct="1">
              <a:lnSpc>
                <a:spcPct val="80000"/>
              </a:lnSpc>
              <a:buFont typeface="Wingdings" pitchFamily="2" charset="2"/>
              <a:buChar char=""/>
            </a:pPr>
            <a:endParaRPr lang="en-US" altLang="en-US" sz="2600" dirty="0" smtClean="0"/>
          </a:p>
          <a:p>
            <a:pPr marL="274638" indent="-274638" algn="l" eaLnBrk="1" hangingPunct="1">
              <a:lnSpc>
                <a:spcPct val="80000"/>
              </a:lnSpc>
              <a:buFont typeface="Wingdings" pitchFamily="2" charset="2"/>
              <a:buChar char=""/>
            </a:pPr>
            <a:endParaRPr lang="en-US" altLang="en-US" sz="2600"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7" name="云形标注 7"/>
          <p:cNvSpPr>
            <a:spLocks noChangeArrowheads="1"/>
          </p:cNvSpPr>
          <p:nvPr/>
        </p:nvSpPr>
        <p:spPr bwMode="auto">
          <a:xfrm>
            <a:off x="6400800" y="3276600"/>
            <a:ext cx="2519362" cy="792162"/>
          </a:xfrm>
          <a:prstGeom prst="cloudCallout">
            <a:avLst>
              <a:gd name="adj1" fmla="val -33159"/>
              <a:gd name="adj2" fmla="val 157276"/>
            </a:avLst>
          </a:prstGeom>
          <a:solidFill>
            <a:srgbClr val="0000FF"/>
          </a:solidFill>
          <a:ln w="9525">
            <a:noFill/>
            <a:round/>
            <a:headEnd/>
            <a:tailEnd/>
          </a:ln>
        </p:spPr>
        <p:txBody>
          <a:bodyPr lIns="97182" tIns="48591" rIns="97182" bIns="48591"/>
          <a:lstStyle/>
          <a:p>
            <a:pPr marL="365125" indent="-365125" defTabSz="971550">
              <a:lnSpc>
                <a:spcPct val="120000"/>
              </a:lnSpc>
              <a:spcBef>
                <a:spcPct val="10000"/>
              </a:spcBef>
              <a:buClr>
                <a:schemeClr val="accent1"/>
              </a:buClr>
              <a:buSzPct val="90000"/>
              <a:buFont typeface="Wingdings" pitchFamily="2" charset="2"/>
              <a:buNone/>
            </a:pPr>
            <a:r>
              <a:rPr lang="en-GB" altLang="en-US" sz="1600" b="1">
                <a:solidFill>
                  <a:srgbClr val="FFFF00"/>
                </a:solidFill>
              </a:rPr>
              <a:t>Approximation bound?</a:t>
            </a:r>
            <a:endParaRPr lang="zh-CN" altLang="en-US" sz="1600" b="1">
              <a:solidFill>
                <a:srgbClr val="FFFF00"/>
              </a:solidFill>
            </a:endParaRPr>
          </a:p>
        </p:txBody>
      </p:sp>
      <p:sp>
        <p:nvSpPr>
          <p:cNvPr id="8" name="矩形 7"/>
          <p:cNvSpPr/>
          <p:nvPr/>
        </p:nvSpPr>
        <p:spPr>
          <a:xfrm>
            <a:off x="4724400" y="5638800"/>
            <a:ext cx="3499676" cy="400110"/>
          </a:xfrm>
          <a:prstGeom prst="rect">
            <a:avLst/>
          </a:prstGeom>
        </p:spPr>
        <p:txBody>
          <a:bodyPr wrap="none">
            <a:spAutoFit/>
          </a:bodyPr>
          <a:lstStyle/>
          <a:p>
            <a:r>
              <a:rPr lang="en-US" altLang="zh-CN" sz="2000" b="1" dirty="0" smtClean="0"/>
              <a:t> </a:t>
            </a:r>
            <a:r>
              <a:rPr lang="en-US" altLang="zh-CN" sz="2000" b="1" dirty="0" smtClean="0">
                <a:solidFill>
                  <a:srgbClr val="FF0000"/>
                </a:solidFill>
              </a:rPr>
              <a:t>O(log</a:t>
            </a:r>
            <a:r>
              <a:rPr lang="en-US" altLang="zh-CN" sz="2000" b="1" baseline="30000" dirty="0" smtClean="0">
                <a:solidFill>
                  <a:srgbClr val="FF0000"/>
                </a:solidFill>
              </a:rPr>
              <a:t>2 </a:t>
            </a:r>
            <a:r>
              <a:rPr lang="en-US" altLang="zh-CN" sz="2000" b="1" dirty="0" smtClean="0">
                <a:solidFill>
                  <a:srgbClr val="FF0000"/>
                </a:solidFill>
              </a:rPr>
              <a:t> (|V</a:t>
            </a:r>
            <a:r>
              <a:rPr lang="en-US" altLang="zh-CN" sz="2000" b="1" baseline="-25000" dirty="0" smtClean="0">
                <a:solidFill>
                  <a:srgbClr val="FF0000"/>
                </a:solidFill>
              </a:rPr>
              <a:t>1</a:t>
            </a:r>
            <a:r>
              <a:rPr lang="en-US" altLang="zh-CN" sz="2000" b="1" dirty="0" smtClean="0">
                <a:solidFill>
                  <a:srgbClr val="FF0000"/>
                </a:solidFill>
              </a:rPr>
              <a:t>||V</a:t>
            </a:r>
            <a:r>
              <a:rPr lang="en-US" altLang="zh-CN" sz="2000" b="1" baseline="-25000" dirty="0" smtClean="0">
                <a:solidFill>
                  <a:srgbClr val="FF0000"/>
                </a:solidFill>
              </a:rPr>
              <a:t>2</a:t>
            </a:r>
            <a:r>
              <a:rPr lang="en-US" altLang="zh-CN" sz="2000" b="1" dirty="0" smtClean="0">
                <a:solidFill>
                  <a:srgbClr val="FF0000"/>
                </a:solidFill>
              </a:rPr>
              <a:t>|)/ (|V</a:t>
            </a:r>
            <a:r>
              <a:rPr lang="en-US" altLang="zh-CN" sz="2000" b="1" baseline="-25000" dirty="0" smtClean="0">
                <a:solidFill>
                  <a:srgbClr val="FF0000"/>
                </a:solidFill>
              </a:rPr>
              <a:t>1</a:t>
            </a:r>
            <a:r>
              <a:rPr lang="en-US" altLang="zh-CN" sz="2000" b="1" dirty="0" smtClean="0">
                <a:solidFill>
                  <a:srgbClr val="FF0000"/>
                </a:solidFill>
              </a:rPr>
              <a:t>||V</a:t>
            </a:r>
            <a:r>
              <a:rPr lang="en-US" altLang="zh-CN" sz="2000" b="1" baseline="-25000" dirty="0" smtClean="0">
                <a:solidFill>
                  <a:srgbClr val="FF0000"/>
                </a:solidFill>
              </a:rPr>
              <a:t>2</a:t>
            </a:r>
            <a:r>
              <a:rPr lang="en-US" altLang="zh-CN" sz="2000" b="1" dirty="0" smtClean="0">
                <a:solidFill>
                  <a:srgbClr val="FF0000"/>
                </a:solidFill>
              </a:rPr>
              <a:t>|))</a:t>
            </a:r>
            <a:endParaRPr lang="zh-CN" altLang="en-US" sz="2000" b="1" dirty="0"/>
          </a:p>
        </p:txBody>
      </p:sp>
      <p:sp>
        <p:nvSpPr>
          <p:cNvPr id="9" name="Rectangle 89"/>
          <p:cNvSpPr>
            <a:spLocks noChangeArrowheads="1"/>
          </p:cNvSpPr>
          <p:nvPr/>
        </p:nvSpPr>
        <p:spPr bwMode="auto">
          <a:xfrm>
            <a:off x="990600" y="6096000"/>
            <a:ext cx="7243763" cy="503237"/>
          </a:xfrm>
          <a:prstGeom prst="rect">
            <a:avLst/>
          </a:prstGeom>
          <a:solidFill>
            <a:srgbClr val="EAEAEA"/>
          </a:solidFill>
          <a:ln w="9525">
            <a:noFill/>
            <a:miter lim="800000"/>
            <a:headEnd/>
            <a:tailEnd/>
          </a:ln>
        </p:spPr>
        <p:txBody>
          <a:bodyPr/>
          <a:lstStyle/>
          <a:p>
            <a:pPr marL="365125" indent="-365125" algn="ctr" defTabSz="971550">
              <a:lnSpc>
                <a:spcPct val="120000"/>
              </a:lnSpc>
              <a:spcBef>
                <a:spcPct val="10000"/>
              </a:spcBef>
              <a:buClr>
                <a:schemeClr val="accent1"/>
              </a:buClr>
              <a:buSzPct val="90000"/>
              <a:buFont typeface="Wingdings" pitchFamily="2" charset="2"/>
              <a:buNone/>
            </a:pPr>
            <a:r>
              <a:rPr lang="en-US"/>
              <a:t>P-Hom can be solved with a </a:t>
            </a:r>
            <a:r>
              <a:rPr lang="en-US">
                <a:solidFill>
                  <a:srgbClr val="FF0000"/>
                </a:solidFill>
              </a:rPr>
              <a:t>provable performance guarantee</a:t>
            </a:r>
            <a:endParaRPr lang="en-US"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p:bldP spid="9" grpId="0" bldLvl="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0"/>
          </p:nvPr>
        </p:nvSpPr>
        <p:spPr>
          <a:noFill/>
        </p:spPr>
        <p:txBody>
          <a:bodyPr/>
          <a:lstStyle/>
          <a:p>
            <a:fld id="{3BA5EBF9-CAD2-4F02-ACBD-0953692AD26D}" type="slidenum">
              <a:rPr lang="en-US" altLang="en-US" smtClean="0"/>
              <a:pPr/>
              <a:t>62</a:t>
            </a:fld>
            <a:endParaRPr lang="en-US" sz="1800" b="0" smtClean="0">
              <a:solidFill>
                <a:schemeClr val="tx1"/>
              </a:solidFill>
            </a:endParaRPr>
          </a:p>
        </p:txBody>
      </p:sp>
      <p:sp>
        <p:nvSpPr>
          <p:cNvPr id="62468" name="标题 1"/>
          <p:cNvSpPr>
            <a:spLocks noGrp="1" noChangeArrowheads="1"/>
          </p:cNvSpPr>
          <p:nvPr>
            <p:ph type="title" idx="4294967295"/>
          </p:nvPr>
        </p:nvSpPr>
        <p:spPr>
          <a:xfrm>
            <a:off x="457200" y="0"/>
            <a:ext cx="7467600" cy="868362"/>
          </a:xfrm>
        </p:spPr>
        <p:txBody>
          <a:bodyPr/>
          <a:lstStyle/>
          <a:p>
            <a:pPr algn="ctr" eaLnBrk="1" hangingPunct="1"/>
            <a:r>
              <a:rPr lang="en-US" altLang="en-US" sz="2300" b="1" dirty="0" smtClean="0"/>
              <a:t>Outline </a:t>
            </a:r>
            <a:br>
              <a:rPr lang="en-US" altLang="en-US" sz="2300" b="1" dirty="0" smtClean="0"/>
            </a:br>
            <a:r>
              <a:rPr lang="en-US" altLang="en-US" sz="2300" b="1" dirty="0" smtClean="0"/>
              <a:t>(Graph Pattern Matching)</a:t>
            </a:r>
            <a:endParaRPr lang="zh-CN" altLang="en-US" sz="2200" dirty="0" smtClean="0">
              <a:ea typeface="宋体" pitchFamily="2" charset="-122"/>
            </a:endParaRPr>
          </a:p>
        </p:txBody>
      </p:sp>
      <p:sp>
        <p:nvSpPr>
          <p:cNvPr id="62469" name="内容占位符 2"/>
          <p:cNvSpPr>
            <a:spLocks noGrp="1" noChangeArrowheads="1"/>
          </p:cNvSpPr>
          <p:nvPr>
            <p:ph idx="1"/>
          </p:nvPr>
        </p:nvSpPr>
        <p:spPr>
          <a:xfrm>
            <a:off x="457200" y="1219200"/>
            <a:ext cx="7467600" cy="4873625"/>
          </a:xfrm>
        </p:spPr>
        <p:txBody>
          <a:bodyPr/>
          <a:lstStyle/>
          <a:p>
            <a:pPr marL="274638" indent="-274638" algn="l" eaLnBrk="1" hangingPunct="1">
              <a:buFont typeface="Wingdings" pitchFamily="2" charset="2"/>
              <a:buChar char="v"/>
            </a:pPr>
            <a:r>
              <a:rPr lang="en-GB" altLang="en-US" b="1" dirty="0" smtClean="0"/>
              <a:t> </a:t>
            </a:r>
            <a:r>
              <a:rPr lang="en-GB" altLang="en-US" dirty="0" smtClean="0"/>
              <a:t>Extended homomorphism/isomorphism</a:t>
            </a:r>
            <a:endParaRPr lang="en-US" altLang="en-US"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GB" altLang="en-US" dirty="0" smtClean="0"/>
              <a:t> </a:t>
            </a:r>
            <a:r>
              <a:rPr lang="en-GB" altLang="en-US" b="1" dirty="0" smtClean="0"/>
              <a:t>Extended simulation</a:t>
            </a:r>
            <a:endParaRPr lang="en-US" altLang="en-US" b="1"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US" altLang="en-US" dirty="0" smtClean="0"/>
              <a:t>Graph Queries</a:t>
            </a:r>
          </a:p>
          <a:p>
            <a:pPr marL="274638" indent="-274638" algn="l" eaLnBrk="1" hangingPunct="1">
              <a:buFont typeface="Wingdings" pitchFamily="2" charset="2"/>
              <a:buChar char="v"/>
            </a:pPr>
            <a:endParaRPr lang="en-US" altLang="en-US" b="1" dirty="0" smtClean="0"/>
          </a:p>
          <a:p>
            <a:pPr marL="274638" indent="-274638" algn="l" eaLnBrk="1" hangingPunct="1">
              <a:buFont typeface="Wingdings" pitchFamily="2" charset="2"/>
              <a:buChar char="v"/>
            </a:pPr>
            <a:r>
              <a:rPr lang="en-US" dirty="0" smtClean="0"/>
              <a:t>Incremental Graph Pattern Matching</a:t>
            </a:r>
          </a:p>
          <a:p>
            <a:pPr marL="274638" indent="-274638" algn="l" eaLnBrk="1" hangingPunct="1">
              <a:buFont typeface="Wingdings" pitchFamily="2" charset="2"/>
              <a:buChar char="v"/>
            </a:pPr>
            <a:endParaRPr lang="en-US" dirty="0" smtClean="0"/>
          </a:p>
          <a:p>
            <a:pPr marL="274638" indent="-274638" algn="l" eaLnBrk="1" hangingPunct="1">
              <a:buFont typeface="Wingdings" pitchFamily="2" charset="2"/>
              <a:buChar char="v"/>
            </a:pPr>
            <a:r>
              <a:rPr lang="en-US" altLang="en-US" dirty="0" smtClean="0"/>
              <a:t>Conclusion</a:t>
            </a:r>
            <a:endParaRPr lang="zh-CN" altLang="en-US"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762000" y="1600200"/>
            <a:ext cx="4176713" cy="428625"/>
          </a:xfrm>
          <a:prstGeom prst="rect">
            <a:avLst/>
          </a:prstGeom>
          <a:solidFill>
            <a:srgbClr val="DDDDDD"/>
          </a:solidFill>
          <a:ln cap="flat">
            <a:solidFill>
              <a:srgbClr val="F8F7E8"/>
            </a:solidFill>
          </a:ln>
          <a:effectLst>
            <a:outerShdw dist="20000" dir="5400000" algn="ctr" rotWithShape="0">
              <a:srgbClr val="000000">
                <a:alpha val="35999"/>
              </a:srgbClr>
            </a:outerShdw>
          </a:effectLst>
        </p:spPr>
        <p:txBody>
          <a:bodyPr/>
          <a:lstStyle/>
          <a:p>
            <a:pPr marL="365125" indent="-365125" defTabSz="971550" eaLnBrk="1" hangingPunct="1">
              <a:buFont typeface="Wingdings" pitchFamily="2" charset="2"/>
              <a:buNone/>
              <a:defRPr/>
            </a:pPr>
            <a:r>
              <a:rPr lang="en-US" altLang="zh-CN" sz="1600" smtClean="0"/>
              <a:t>Find all </a:t>
            </a:r>
            <a:r>
              <a:rPr lang="en-US" altLang="zh-CN" sz="1600" i="1" smtClean="0">
                <a:solidFill>
                  <a:srgbClr val="FF0000"/>
                </a:solidFill>
              </a:rPr>
              <a:t>matches </a:t>
            </a:r>
            <a:r>
              <a:rPr lang="en-US" altLang="zh-CN" sz="1600" smtClean="0"/>
              <a:t>of a pattern in a graph</a:t>
            </a:r>
          </a:p>
        </p:txBody>
      </p:sp>
      <p:sp>
        <p:nvSpPr>
          <p:cNvPr id="71683" name="Title 37"/>
          <p:cNvSpPr>
            <a:spLocks noGrp="1"/>
          </p:cNvSpPr>
          <p:nvPr>
            <p:ph type="title" idx="4294967295"/>
          </p:nvPr>
        </p:nvSpPr>
        <p:spPr>
          <a:xfrm>
            <a:off x="152400" y="46037"/>
            <a:ext cx="7772400" cy="792163"/>
          </a:xfrm>
        </p:spPr>
        <p:txBody>
          <a:bodyPr anchor="ctr"/>
          <a:lstStyle/>
          <a:p>
            <a:pPr defTabSz="971550" eaLnBrk="1" hangingPunct="1"/>
            <a:r>
              <a:rPr lang="en-US" altLang="zh-CN" dirty="0" smtClean="0">
                <a:ea typeface="宋体" pitchFamily="2" charset="-122"/>
              </a:rPr>
              <a:t>Pattern Matching in Social Graphs</a:t>
            </a:r>
          </a:p>
        </p:txBody>
      </p:sp>
      <p:sp>
        <p:nvSpPr>
          <p:cNvPr id="25604" name="Cloud Callout 92"/>
          <p:cNvSpPr>
            <a:spLocks noChangeArrowheads="1"/>
          </p:cNvSpPr>
          <p:nvPr/>
        </p:nvSpPr>
        <p:spPr bwMode="auto">
          <a:xfrm>
            <a:off x="1908175" y="2133600"/>
            <a:ext cx="3121025" cy="863600"/>
          </a:xfrm>
          <a:prstGeom prst="cloudCallout">
            <a:avLst>
              <a:gd name="adj1" fmla="val -9282"/>
              <a:gd name="adj2" fmla="val 150588"/>
            </a:avLst>
          </a:prstGeom>
          <a:gradFill rotWithShape="1">
            <a:gsLst>
              <a:gs pos="0">
                <a:srgbClr val="FFCEA3"/>
              </a:gs>
              <a:gs pos="35001">
                <a:srgbClr val="FFDCBF"/>
              </a:gs>
              <a:gs pos="100000">
                <a:srgbClr val="FFF1E5"/>
              </a:gs>
            </a:gsLst>
            <a:lin ang="5400000" scaled="1"/>
          </a:gradFill>
          <a:ln w="9525" cmpd="sng">
            <a:solidFill>
              <a:srgbClr val="CC955F"/>
            </a:solidFill>
            <a:round/>
            <a:headEnd/>
            <a:tailEnd/>
          </a:ln>
          <a:effectLst>
            <a:outerShdw dist="20000" dir="5400000" algn="ctr" rotWithShape="0">
              <a:srgbClr val="000000">
                <a:alpha val="35999"/>
              </a:srgbClr>
            </a:outerShdw>
          </a:effectLst>
        </p:spPr>
        <p:txBody>
          <a:bodyPr anchor="ctr"/>
          <a:lstStyle/>
          <a:p>
            <a:pPr defTabSz="457200">
              <a:defRPr/>
            </a:pPr>
            <a:r>
              <a:rPr lang="en-US" i="1"/>
              <a:t>Identify suspects </a:t>
            </a:r>
          </a:p>
          <a:p>
            <a:pPr defTabSz="457200">
              <a:defRPr/>
            </a:pPr>
            <a:r>
              <a:rPr lang="en-US" i="1"/>
              <a:t>in a drug ring</a:t>
            </a:r>
          </a:p>
        </p:txBody>
      </p:sp>
      <p:sp>
        <p:nvSpPr>
          <p:cNvPr id="71685" name="TextBox 93"/>
          <p:cNvSpPr txBox="1">
            <a:spLocks noChangeArrowheads="1"/>
          </p:cNvSpPr>
          <p:nvPr/>
        </p:nvSpPr>
        <p:spPr bwMode="auto">
          <a:xfrm>
            <a:off x="8451850" y="5827713"/>
            <a:ext cx="185738" cy="369887"/>
          </a:xfrm>
          <a:prstGeom prst="rect">
            <a:avLst/>
          </a:prstGeom>
          <a:noFill/>
          <a:ln w="9525">
            <a:noFill/>
            <a:miter lim="800000"/>
            <a:headEnd/>
            <a:tailEnd/>
          </a:ln>
        </p:spPr>
        <p:txBody>
          <a:bodyPr wrap="none">
            <a:spAutoFit/>
          </a:bodyPr>
          <a:lstStyle/>
          <a:p>
            <a:pPr defTabSz="457200"/>
            <a:endParaRPr lang="en-GB" altLang="en-US">
              <a:latin typeface="Calibri" pitchFamily="34" charset="0"/>
            </a:endParaRPr>
          </a:p>
        </p:txBody>
      </p:sp>
      <p:sp>
        <p:nvSpPr>
          <p:cNvPr id="25606" name="Rectangle 89"/>
          <p:cNvSpPr>
            <a:spLocks noChangeArrowheads="1"/>
          </p:cNvSpPr>
          <p:nvPr/>
        </p:nvSpPr>
        <p:spPr bwMode="auto">
          <a:xfrm>
            <a:off x="1187450" y="6067425"/>
            <a:ext cx="7243763" cy="473075"/>
          </a:xfrm>
          <a:prstGeom prst="rect">
            <a:avLst/>
          </a:prstGeom>
          <a:solidFill>
            <a:srgbClr val="EAEAEA"/>
          </a:solidFill>
          <a:ln w="9525">
            <a:noFill/>
            <a:miter lim="800000"/>
            <a:headEnd/>
            <a:tailEnd/>
          </a:ln>
        </p:spPr>
        <p:txBody>
          <a:bodyPr/>
          <a:lstStyle/>
          <a:p>
            <a:r>
              <a:rPr lang="en-US" i="1">
                <a:solidFill>
                  <a:srgbClr val="FF0000"/>
                </a:solidFill>
              </a:rPr>
              <a:t>“Understanding the structure of drug trafficking organizations” </a:t>
            </a:r>
          </a:p>
        </p:txBody>
      </p:sp>
      <p:sp>
        <p:nvSpPr>
          <p:cNvPr id="71687" name="AutoShape 49"/>
          <p:cNvSpPr>
            <a:spLocks noChangeArrowheads="1"/>
          </p:cNvSpPr>
          <p:nvPr/>
        </p:nvSpPr>
        <p:spPr bwMode="auto">
          <a:xfrm>
            <a:off x="971550" y="5229225"/>
            <a:ext cx="1800225" cy="504825"/>
          </a:xfrm>
          <a:prstGeom prst="wedgeRoundRectCallout">
            <a:avLst>
              <a:gd name="adj1" fmla="val -6704"/>
              <a:gd name="adj2" fmla="val -122014"/>
              <a:gd name="adj3" fmla="val 16667"/>
            </a:avLst>
          </a:prstGeom>
          <a:solidFill>
            <a:srgbClr val="FFFF99"/>
          </a:solidFill>
          <a:ln w="9525">
            <a:solidFill>
              <a:schemeClr val="tx1"/>
            </a:solidFill>
            <a:miter lim="800000"/>
            <a:headEnd/>
            <a:tailEnd/>
          </a:ln>
        </p:spPr>
        <p:txBody>
          <a:bodyPr/>
          <a:lstStyle/>
          <a:p>
            <a:pPr>
              <a:spcBef>
                <a:spcPts val="600"/>
              </a:spcBef>
            </a:pPr>
            <a:r>
              <a:rPr lang="en-US">
                <a:solidFill>
                  <a:srgbClr val="0033CC"/>
                </a:solidFill>
              </a:rPr>
              <a:t>pattern graph</a:t>
            </a:r>
            <a:endParaRPr lang="en-US"/>
          </a:p>
        </p:txBody>
      </p:sp>
      <p:grpSp>
        <p:nvGrpSpPr>
          <p:cNvPr id="2" name="Group 8"/>
          <p:cNvGrpSpPr>
            <a:grpSpLocks/>
          </p:cNvGrpSpPr>
          <p:nvPr/>
        </p:nvGrpSpPr>
        <p:grpSpPr bwMode="auto">
          <a:xfrm>
            <a:off x="3708400" y="1917700"/>
            <a:ext cx="5245100" cy="3784600"/>
            <a:chOff x="0" y="0"/>
            <a:chExt cx="8750" cy="6412"/>
          </a:xfrm>
        </p:grpSpPr>
        <p:pic>
          <p:nvPicPr>
            <p:cNvPr id="25609" name="Picture 9"/>
            <p:cNvPicPr>
              <a:picLocks noChangeAspect="1" noChangeArrowheads="1"/>
            </p:cNvPicPr>
            <p:nvPr/>
          </p:nvPicPr>
          <p:blipFill>
            <a:blip r:embed="rId3" cstate="print">
              <a:grayscl/>
            </a:blip>
            <a:srcRect/>
            <a:stretch>
              <a:fillRect/>
            </a:stretch>
          </p:blipFill>
          <p:spPr bwMode="auto">
            <a:xfrm>
              <a:off x="2267" y="452"/>
              <a:ext cx="1247" cy="1162"/>
            </a:xfrm>
            <a:prstGeom prst="rect">
              <a:avLst/>
            </a:prstGeom>
            <a:noFill/>
            <a:ln w="9525" cap="flat" cmpd="sng">
              <a:solidFill>
                <a:schemeClr val="tx1"/>
              </a:solidFill>
              <a:miter lim="800000"/>
              <a:headEnd/>
              <a:tailEnd/>
            </a:ln>
            <a:effectLst>
              <a:outerShdw dist="107763" dir="2700000" algn="ctr" rotWithShape="0">
                <a:srgbClr val="808080">
                  <a:alpha val="50000"/>
                </a:srgbClr>
              </a:outerShdw>
            </a:effectLst>
          </p:spPr>
        </p:pic>
        <p:sp>
          <p:nvSpPr>
            <p:cNvPr id="25610" name="Oval 10"/>
            <p:cNvSpPr>
              <a:spLocks noChangeArrowheads="1"/>
            </p:cNvSpPr>
            <p:nvPr/>
          </p:nvSpPr>
          <p:spPr bwMode="auto">
            <a:xfrm>
              <a:off x="4764" y="1135"/>
              <a:ext cx="225" cy="226"/>
            </a:xfrm>
            <a:prstGeom prst="ellipse">
              <a:avLst/>
            </a:prstGeom>
            <a:solidFill>
              <a:schemeClr val="accent2"/>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12" name="Text Box 11"/>
            <p:cNvSpPr txBox="1">
              <a:spLocks noChangeArrowheads="1"/>
            </p:cNvSpPr>
            <p:nvPr/>
          </p:nvSpPr>
          <p:spPr bwMode="auto">
            <a:xfrm>
              <a:off x="4536" y="454"/>
              <a:ext cx="554" cy="624"/>
            </a:xfrm>
            <a:prstGeom prst="rect">
              <a:avLst/>
            </a:prstGeom>
            <a:noFill/>
            <a:ln w="9525">
              <a:noFill/>
              <a:miter lim="800000"/>
              <a:headEnd/>
              <a:tailEnd/>
            </a:ln>
          </p:spPr>
          <p:txBody>
            <a:bodyPr wrap="none">
              <a:spAutoFit/>
            </a:bodyPr>
            <a:lstStyle/>
            <a:p>
              <a:pPr eaLnBrk="0" hangingPunct="0"/>
              <a:r>
                <a:rPr lang="en-US"/>
                <a:t>B</a:t>
              </a:r>
              <a:endParaRPr lang="en-US" altLang="en-US"/>
            </a:p>
          </p:txBody>
        </p:sp>
        <p:sp>
          <p:nvSpPr>
            <p:cNvPr id="25612" name="Oval 12"/>
            <p:cNvSpPr>
              <a:spLocks noChangeArrowheads="1"/>
            </p:cNvSpPr>
            <p:nvPr/>
          </p:nvSpPr>
          <p:spPr bwMode="auto">
            <a:xfrm>
              <a:off x="3175" y="2154"/>
              <a:ext cx="225" cy="226"/>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14" name="Text Box 13"/>
            <p:cNvSpPr txBox="1">
              <a:spLocks noChangeArrowheads="1"/>
            </p:cNvSpPr>
            <p:nvPr/>
          </p:nvSpPr>
          <p:spPr bwMode="auto">
            <a:xfrm>
              <a:off x="2495" y="1701"/>
              <a:ext cx="708" cy="704"/>
            </a:xfrm>
            <a:prstGeom prst="rect">
              <a:avLst/>
            </a:prstGeom>
            <a:noFill/>
            <a:ln w="9525">
              <a:noFill/>
              <a:miter lim="800000"/>
              <a:headEnd/>
              <a:tailEnd/>
            </a:ln>
          </p:spPr>
          <p:txBody>
            <a:bodyPr wrap="none">
              <a:spAutoFit/>
            </a:bodyPr>
            <a:lstStyle/>
            <a:p>
              <a:pPr eaLnBrk="0" hangingPunct="0"/>
              <a:r>
                <a:rPr lang="en-US" b="1"/>
                <a:t>A</a:t>
              </a:r>
              <a:r>
                <a:rPr lang="en-US" b="1" baseline="-25000"/>
                <a:t>1</a:t>
              </a:r>
            </a:p>
          </p:txBody>
        </p:sp>
        <p:sp>
          <p:nvSpPr>
            <p:cNvPr id="25614" name="Oval 14"/>
            <p:cNvSpPr>
              <a:spLocks noChangeArrowheads="1"/>
            </p:cNvSpPr>
            <p:nvPr/>
          </p:nvSpPr>
          <p:spPr bwMode="auto">
            <a:xfrm>
              <a:off x="6237" y="2154"/>
              <a:ext cx="228" cy="226"/>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16" name="Text Box 15"/>
            <p:cNvSpPr txBox="1">
              <a:spLocks noChangeArrowheads="1"/>
            </p:cNvSpPr>
            <p:nvPr/>
          </p:nvSpPr>
          <p:spPr bwMode="auto">
            <a:xfrm>
              <a:off x="6577" y="1701"/>
              <a:ext cx="794" cy="704"/>
            </a:xfrm>
            <a:prstGeom prst="rect">
              <a:avLst/>
            </a:prstGeom>
            <a:noFill/>
            <a:ln w="9525">
              <a:noFill/>
              <a:miter lim="800000"/>
              <a:headEnd/>
              <a:tailEnd/>
            </a:ln>
          </p:spPr>
          <p:txBody>
            <a:bodyPr wrap="none">
              <a:spAutoFit/>
            </a:bodyPr>
            <a:lstStyle/>
            <a:p>
              <a:pPr eaLnBrk="0" hangingPunct="0"/>
              <a:r>
                <a:rPr lang="en-US" b="1"/>
                <a:t>A</a:t>
              </a:r>
              <a:r>
                <a:rPr lang="en-US" b="1" baseline="-25000"/>
                <a:t>m</a:t>
              </a:r>
            </a:p>
          </p:txBody>
        </p:sp>
        <p:sp>
          <p:nvSpPr>
            <p:cNvPr id="25616" name="Oval 16"/>
            <p:cNvSpPr>
              <a:spLocks noChangeArrowheads="1"/>
            </p:cNvSpPr>
            <p:nvPr/>
          </p:nvSpPr>
          <p:spPr bwMode="auto">
            <a:xfrm>
              <a:off x="1700" y="3518"/>
              <a:ext cx="228"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18" name="Text Box 17"/>
            <p:cNvSpPr txBox="1">
              <a:spLocks noChangeArrowheads="1"/>
            </p:cNvSpPr>
            <p:nvPr/>
          </p:nvSpPr>
          <p:spPr bwMode="auto">
            <a:xfrm>
              <a:off x="794" y="3175"/>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18" name="Oval 18"/>
            <p:cNvSpPr>
              <a:spLocks noChangeArrowheads="1"/>
            </p:cNvSpPr>
            <p:nvPr/>
          </p:nvSpPr>
          <p:spPr bwMode="auto">
            <a:xfrm>
              <a:off x="1692" y="4650"/>
              <a:ext cx="225"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20" name="Text Box 19"/>
            <p:cNvSpPr txBox="1">
              <a:spLocks noChangeArrowheads="1"/>
            </p:cNvSpPr>
            <p:nvPr/>
          </p:nvSpPr>
          <p:spPr bwMode="auto">
            <a:xfrm>
              <a:off x="2155" y="4309"/>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20" name="Oval 20"/>
            <p:cNvSpPr>
              <a:spLocks noChangeArrowheads="1"/>
            </p:cNvSpPr>
            <p:nvPr/>
          </p:nvSpPr>
          <p:spPr bwMode="auto">
            <a:xfrm>
              <a:off x="2722" y="5785"/>
              <a:ext cx="225"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22" name="Text Box 21"/>
            <p:cNvSpPr txBox="1">
              <a:spLocks noChangeArrowheads="1"/>
            </p:cNvSpPr>
            <p:nvPr/>
          </p:nvSpPr>
          <p:spPr bwMode="auto">
            <a:xfrm>
              <a:off x="2958" y="5558"/>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22" name="Oval 22"/>
            <p:cNvSpPr>
              <a:spLocks noChangeArrowheads="1"/>
            </p:cNvSpPr>
            <p:nvPr/>
          </p:nvSpPr>
          <p:spPr bwMode="auto">
            <a:xfrm>
              <a:off x="4746" y="3491"/>
              <a:ext cx="225"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24" name="Text Box 23"/>
            <p:cNvSpPr txBox="1">
              <a:spLocks noChangeArrowheads="1"/>
            </p:cNvSpPr>
            <p:nvPr/>
          </p:nvSpPr>
          <p:spPr bwMode="auto">
            <a:xfrm>
              <a:off x="5216" y="3062"/>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24" name="Oval 24"/>
            <p:cNvSpPr>
              <a:spLocks noChangeArrowheads="1"/>
            </p:cNvSpPr>
            <p:nvPr/>
          </p:nvSpPr>
          <p:spPr bwMode="auto">
            <a:xfrm>
              <a:off x="7826" y="3518"/>
              <a:ext cx="225"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26" name="Text Box 25"/>
            <p:cNvSpPr txBox="1">
              <a:spLocks noChangeArrowheads="1"/>
            </p:cNvSpPr>
            <p:nvPr/>
          </p:nvSpPr>
          <p:spPr bwMode="auto">
            <a:xfrm>
              <a:off x="8062" y="3290"/>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26" name="Oval 26"/>
            <p:cNvSpPr>
              <a:spLocks noChangeArrowheads="1"/>
            </p:cNvSpPr>
            <p:nvPr/>
          </p:nvSpPr>
          <p:spPr bwMode="auto">
            <a:xfrm>
              <a:off x="681" y="5785"/>
              <a:ext cx="225"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28" name="Text Box 27"/>
            <p:cNvSpPr txBox="1">
              <a:spLocks noChangeArrowheads="1"/>
            </p:cNvSpPr>
            <p:nvPr/>
          </p:nvSpPr>
          <p:spPr bwMode="auto">
            <a:xfrm>
              <a:off x="0" y="5557"/>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28" name="Oval 28"/>
            <p:cNvSpPr>
              <a:spLocks noChangeArrowheads="1"/>
            </p:cNvSpPr>
            <p:nvPr/>
          </p:nvSpPr>
          <p:spPr bwMode="auto">
            <a:xfrm>
              <a:off x="5773" y="4650"/>
              <a:ext cx="228"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30" name="Text Box 29"/>
            <p:cNvSpPr txBox="1">
              <a:spLocks noChangeArrowheads="1"/>
            </p:cNvSpPr>
            <p:nvPr/>
          </p:nvSpPr>
          <p:spPr bwMode="auto">
            <a:xfrm>
              <a:off x="6010" y="4423"/>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5630" name="Oval 30"/>
            <p:cNvSpPr>
              <a:spLocks noChangeArrowheads="1"/>
            </p:cNvSpPr>
            <p:nvPr/>
          </p:nvSpPr>
          <p:spPr bwMode="auto">
            <a:xfrm>
              <a:off x="3742" y="4650"/>
              <a:ext cx="225"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32" name="Text Box 31"/>
            <p:cNvSpPr txBox="1">
              <a:spLocks noChangeArrowheads="1"/>
            </p:cNvSpPr>
            <p:nvPr/>
          </p:nvSpPr>
          <p:spPr bwMode="auto">
            <a:xfrm>
              <a:off x="3165" y="4422"/>
              <a:ext cx="688" cy="704"/>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cxnSp>
          <p:nvCxnSpPr>
            <p:cNvPr id="25632" name="AutoShape 32"/>
            <p:cNvCxnSpPr>
              <a:cxnSpLocks noChangeShapeType="1"/>
              <a:stCxn id="25610" idx="3"/>
              <a:endCxn id="25612" idx="1"/>
            </p:cNvCxnSpPr>
            <p:nvPr/>
          </p:nvCxnSpPr>
          <p:spPr bwMode="auto">
            <a:xfrm rot="10800000" flipV="1">
              <a:off x="3284" y="1245"/>
              <a:ext cx="1475" cy="909"/>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5633" name="AutoShape 33"/>
            <p:cNvCxnSpPr>
              <a:cxnSpLocks noChangeShapeType="1"/>
              <a:stCxn id="25610" idx="5"/>
            </p:cNvCxnSpPr>
            <p:nvPr/>
          </p:nvCxnSpPr>
          <p:spPr bwMode="auto">
            <a:xfrm rot="5400000">
              <a:off x="3740" y="1019"/>
              <a:ext cx="793" cy="1472"/>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34" name="AutoShape 34"/>
            <p:cNvCxnSpPr>
              <a:cxnSpLocks noChangeShapeType="1"/>
              <a:stCxn id="25610" idx="5"/>
              <a:endCxn id="25614" idx="3"/>
            </p:cNvCxnSpPr>
            <p:nvPr/>
          </p:nvCxnSpPr>
          <p:spPr bwMode="auto">
            <a:xfrm rot="16200000" flipH="1">
              <a:off x="5102" y="1132"/>
              <a:ext cx="909" cy="1361"/>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35" name="AutoShape 35"/>
            <p:cNvCxnSpPr>
              <a:cxnSpLocks noChangeShapeType="1"/>
              <a:stCxn id="25610" idx="7"/>
              <a:endCxn id="25614" idx="1"/>
            </p:cNvCxnSpPr>
            <p:nvPr/>
          </p:nvCxnSpPr>
          <p:spPr bwMode="auto">
            <a:xfrm>
              <a:off x="4989" y="1248"/>
              <a:ext cx="1361" cy="906"/>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5636" name="AutoShape 36"/>
            <p:cNvCxnSpPr>
              <a:cxnSpLocks noChangeShapeType="1"/>
              <a:stCxn id="25612" idx="3"/>
              <a:endCxn id="25616" idx="0"/>
            </p:cNvCxnSpPr>
            <p:nvPr/>
          </p:nvCxnSpPr>
          <p:spPr bwMode="auto">
            <a:xfrm rot="10800000" flipV="1">
              <a:off x="1891" y="2267"/>
              <a:ext cx="1282" cy="1283"/>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5637" name="AutoShape 37"/>
            <p:cNvCxnSpPr>
              <a:cxnSpLocks noChangeShapeType="1"/>
              <a:stCxn id="25612" idx="5"/>
              <a:endCxn id="25616" idx="7"/>
            </p:cNvCxnSpPr>
            <p:nvPr/>
          </p:nvCxnSpPr>
          <p:spPr bwMode="auto">
            <a:xfrm rot="5400000">
              <a:off x="1979" y="2321"/>
              <a:ext cx="1248" cy="1361"/>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38" name="AutoShape 38"/>
            <p:cNvCxnSpPr>
              <a:cxnSpLocks noChangeShapeType="1"/>
              <a:stCxn id="25612" idx="7"/>
              <a:endCxn id="25622" idx="1"/>
            </p:cNvCxnSpPr>
            <p:nvPr/>
          </p:nvCxnSpPr>
          <p:spPr bwMode="auto">
            <a:xfrm>
              <a:off x="3400" y="2267"/>
              <a:ext cx="1459" cy="1224"/>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39" name="AutoShape 39"/>
            <p:cNvCxnSpPr>
              <a:cxnSpLocks noChangeShapeType="1"/>
              <a:stCxn id="25612" idx="5"/>
              <a:endCxn id="25622" idx="3"/>
            </p:cNvCxnSpPr>
            <p:nvPr/>
          </p:nvCxnSpPr>
          <p:spPr bwMode="auto">
            <a:xfrm rot="16200000" flipH="1">
              <a:off x="3404" y="2263"/>
              <a:ext cx="1224" cy="1459"/>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40" name="AutoShape 40"/>
            <p:cNvCxnSpPr>
              <a:cxnSpLocks noChangeShapeType="1"/>
              <a:endCxn id="25616" idx="0"/>
            </p:cNvCxnSpPr>
            <p:nvPr/>
          </p:nvCxnSpPr>
          <p:spPr bwMode="auto">
            <a:xfrm rot="10800000" flipV="1">
              <a:off x="1891" y="2267"/>
              <a:ext cx="4343" cy="1283"/>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5641" name="AutoShape 41"/>
            <p:cNvCxnSpPr>
              <a:cxnSpLocks noChangeShapeType="1"/>
              <a:endCxn id="25622" idx="0"/>
            </p:cNvCxnSpPr>
            <p:nvPr/>
          </p:nvCxnSpPr>
          <p:spPr bwMode="auto">
            <a:xfrm rot="10800000" flipV="1">
              <a:off x="4939" y="2267"/>
              <a:ext cx="1298" cy="1256"/>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5642" name="AutoShape 42"/>
            <p:cNvCxnSpPr>
              <a:cxnSpLocks noChangeShapeType="1"/>
              <a:stCxn id="25614" idx="7"/>
              <a:endCxn id="25624" idx="1"/>
            </p:cNvCxnSpPr>
            <p:nvPr/>
          </p:nvCxnSpPr>
          <p:spPr bwMode="auto">
            <a:xfrm>
              <a:off x="6465" y="2267"/>
              <a:ext cx="1475" cy="1251"/>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5643" name="AutoShape 43"/>
            <p:cNvCxnSpPr>
              <a:cxnSpLocks noChangeShapeType="1"/>
              <a:stCxn id="25624" idx="3"/>
              <a:endCxn id="25614" idx="5"/>
            </p:cNvCxnSpPr>
            <p:nvPr/>
          </p:nvCxnSpPr>
          <p:spPr bwMode="auto">
            <a:xfrm rot="10800000">
              <a:off x="6348" y="2378"/>
              <a:ext cx="1475" cy="1251"/>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44" name="AutoShape 44"/>
            <p:cNvCxnSpPr>
              <a:cxnSpLocks noChangeShapeType="1"/>
              <a:stCxn id="25622" idx="3"/>
              <a:endCxn id="25630" idx="1"/>
            </p:cNvCxnSpPr>
            <p:nvPr/>
          </p:nvCxnSpPr>
          <p:spPr bwMode="auto">
            <a:xfrm rot="10800000" flipV="1">
              <a:off x="3853" y="3604"/>
              <a:ext cx="890" cy="1044"/>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45" name="AutoShape 45"/>
            <p:cNvCxnSpPr>
              <a:cxnSpLocks noChangeShapeType="1"/>
              <a:stCxn id="25630" idx="7"/>
              <a:endCxn id="25622" idx="5"/>
            </p:cNvCxnSpPr>
            <p:nvPr/>
          </p:nvCxnSpPr>
          <p:spPr bwMode="auto">
            <a:xfrm flipV="1">
              <a:off x="3967" y="3717"/>
              <a:ext cx="892" cy="1046"/>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46" name="AutoShape 46"/>
            <p:cNvCxnSpPr>
              <a:cxnSpLocks noChangeShapeType="1"/>
              <a:stCxn id="25622" idx="5"/>
              <a:endCxn id="25628" idx="3"/>
            </p:cNvCxnSpPr>
            <p:nvPr/>
          </p:nvCxnSpPr>
          <p:spPr bwMode="auto">
            <a:xfrm rot="16200000" flipH="1">
              <a:off x="4792" y="3779"/>
              <a:ext cx="1044" cy="914"/>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5647" name="AutoShape 47"/>
            <p:cNvCxnSpPr>
              <a:cxnSpLocks noChangeShapeType="1"/>
              <a:stCxn id="25628" idx="0"/>
              <a:endCxn id="25622" idx="7"/>
            </p:cNvCxnSpPr>
            <p:nvPr/>
          </p:nvCxnSpPr>
          <p:spPr bwMode="auto">
            <a:xfrm rot="5400000" flipH="1">
              <a:off x="4928" y="3644"/>
              <a:ext cx="1076" cy="996"/>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48" name="AutoShape 48"/>
            <p:cNvCxnSpPr>
              <a:cxnSpLocks noChangeShapeType="1"/>
              <a:stCxn id="25616" idx="3"/>
              <a:endCxn id="25618" idx="3"/>
            </p:cNvCxnSpPr>
            <p:nvPr/>
          </p:nvCxnSpPr>
          <p:spPr bwMode="auto">
            <a:xfrm rot="10800000" flipV="1">
              <a:off x="1690" y="3628"/>
              <a:ext cx="8" cy="1132"/>
            </a:xfrm>
            <a:prstGeom prst="curvedConnector3">
              <a:avLst>
                <a:gd name="adj1" fmla="val 3266667"/>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5649" name="AutoShape 49"/>
            <p:cNvCxnSpPr>
              <a:cxnSpLocks noChangeShapeType="1"/>
              <a:stCxn id="25618" idx="3"/>
              <a:endCxn id="25626" idx="1"/>
            </p:cNvCxnSpPr>
            <p:nvPr/>
          </p:nvCxnSpPr>
          <p:spPr bwMode="auto">
            <a:xfrm rot="10800000" flipV="1">
              <a:off x="789" y="4763"/>
              <a:ext cx="900" cy="1019"/>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5650" name="AutoShape 50"/>
            <p:cNvCxnSpPr>
              <a:cxnSpLocks noChangeShapeType="1"/>
              <a:stCxn id="25616" idx="7"/>
              <a:endCxn id="25618" idx="7"/>
            </p:cNvCxnSpPr>
            <p:nvPr/>
          </p:nvCxnSpPr>
          <p:spPr bwMode="auto">
            <a:xfrm flipH="1">
              <a:off x="1917" y="3631"/>
              <a:ext cx="8" cy="1132"/>
            </a:xfrm>
            <a:prstGeom prst="curvedConnector3">
              <a:avLst>
                <a:gd name="adj1" fmla="val -266666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51" name="AutoShape 51"/>
            <p:cNvCxnSpPr>
              <a:cxnSpLocks noChangeShapeType="1"/>
              <a:stCxn id="25626" idx="7"/>
            </p:cNvCxnSpPr>
            <p:nvPr/>
          </p:nvCxnSpPr>
          <p:spPr bwMode="auto">
            <a:xfrm flipV="1">
              <a:off x="906" y="4876"/>
              <a:ext cx="930" cy="1019"/>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52" name="AutoShape 52"/>
            <p:cNvCxnSpPr>
              <a:cxnSpLocks noChangeShapeType="1"/>
            </p:cNvCxnSpPr>
            <p:nvPr/>
          </p:nvCxnSpPr>
          <p:spPr bwMode="auto">
            <a:xfrm rot="16200000" flipH="1">
              <a:off x="1746" y="4938"/>
              <a:ext cx="1044" cy="914"/>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53" name="AutoShape 53"/>
            <p:cNvCxnSpPr>
              <a:cxnSpLocks noChangeShapeType="1"/>
            </p:cNvCxnSpPr>
            <p:nvPr/>
          </p:nvCxnSpPr>
          <p:spPr bwMode="auto">
            <a:xfrm rot="5400000" flipH="1">
              <a:off x="1884" y="4805"/>
              <a:ext cx="1076" cy="993"/>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pic>
          <p:nvPicPr>
            <p:cNvPr id="25654" name="Picture 54" descr="hand2hand"/>
            <p:cNvPicPr>
              <a:picLocks noChangeAspect="1" noChangeArrowheads="1"/>
            </p:cNvPicPr>
            <p:nvPr/>
          </p:nvPicPr>
          <p:blipFill>
            <a:blip r:embed="rId4" cstate="print"/>
            <a:srcRect/>
            <a:stretch>
              <a:fillRect/>
            </a:stretch>
          </p:blipFill>
          <p:spPr bwMode="auto">
            <a:xfrm>
              <a:off x="5784" y="4989"/>
              <a:ext cx="1814" cy="1423"/>
            </a:xfrm>
            <a:prstGeom prst="rect">
              <a:avLst/>
            </a:prstGeom>
            <a:noFill/>
            <a:ln w="9525">
              <a:noFill/>
              <a:miter lim="800000"/>
              <a:headEnd/>
              <a:tailEnd/>
            </a:ln>
            <a:effectLst>
              <a:outerShdw dist="107763" dir="2700000" algn="ctr" rotWithShape="0">
                <a:srgbClr val="808080">
                  <a:alpha val="50000"/>
                </a:srgbClr>
              </a:outerShdw>
            </a:effectLst>
          </p:spPr>
        </p:pic>
        <p:pic>
          <p:nvPicPr>
            <p:cNvPr id="25655" name="Picture 55" descr="drugs1"/>
            <p:cNvPicPr>
              <a:picLocks noChangeAspect="1" noChangeArrowheads="1"/>
            </p:cNvPicPr>
            <p:nvPr/>
          </p:nvPicPr>
          <p:blipFill>
            <a:blip r:embed="rId5" cstate="print">
              <a:grayscl/>
            </a:blip>
            <a:srcRect/>
            <a:stretch>
              <a:fillRect/>
            </a:stretch>
          </p:blipFill>
          <p:spPr bwMode="auto">
            <a:xfrm>
              <a:off x="453" y="2154"/>
              <a:ext cx="1250" cy="1068"/>
            </a:xfrm>
            <a:prstGeom prst="rect">
              <a:avLst/>
            </a:prstGeom>
            <a:noFill/>
            <a:ln w="9525">
              <a:noFill/>
              <a:miter lim="800000"/>
              <a:headEnd/>
              <a:tailEnd/>
            </a:ln>
            <a:effectLst>
              <a:outerShdw dist="107763" dir="2700000" algn="ctr" rotWithShape="0">
                <a:srgbClr val="808080">
                  <a:alpha val="50000"/>
                </a:srgbClr>
              </a:outerShdw>
            </a:effectLst>
          </p:spPr>
        </p:pic>
        <p:pic>
          <p:nvPicPr>
            <p:cNvPr id="25656" name="Picture 56" descr="2671373951_e754d59ba9"/>
            <p:cNvPicPr>
              <a:picLocks noChangeAspect="1" noChangeArrowheads="1"/>
            </p:cNvPicPr>
            <p:nvPr/>
          </p:nvPicPr>
          <p:blipFill>
            <a:blip r:embed="rId6" cstate="print"/>
            <a:srcRect/>
            <a:stretch>
              <a:fillRect/>
            </a:stretch>
          </p:blipFill>
          <p:spPr bwMode="auto">
            <a:xfrm>
              <a:off x="7370" y="1135"/>
              <a:ext cx="1022" cy="1361"/>
            </a:xfrm>
            <a:prstGeom prst="rect">
              <a:avLst/>
            </a:prstGeom>
            <a:noFill/>
            <a:ln w="9525">
              <a:noFill/>
              <a:miter lim="800000"/>
              <a:headEnd/>
              <a:tailEnd/>
            </a:ln>
            <a:effectLst>
              <a:outerShdw dist="107763" dir="2700000" algn="ctr" rotWithShape="0">
                <a:srgbClr val="808080">
                  <a:alpha val="50000"/>
                </a:srgbClr>
              </a:outerShdw>
            </a:effectLst>
          </p:spPr>
        </p:pic>
        <p:pic>
          <p:nvPicPr>
            <p:cNvPr id="25657" name="Picture 57" descr="moneycount"/>
            <p:cNvPicPr>
              <a:picLocks noChangeAspect="1" noChangeArrowheads="1"/>
            </p:cNvPicPr>
            <p:nvPr/>
          </p:nvPicPr>
          <p:blipFill>
            <a:blip r:embed="rId7" cstate="print">
              <a:grayscl/>
            </a:blip>
            <a:srcRect/>
            <a:stretch>
              <a:fillRect/>
            </a:stretch>
          </p:blipFill>
          <p:spPr bwMode="auto">
            <a:xfrm>
              <a:off x="5103" y="0"/>
              <a:ext cx="1568" cy="1046"/>
            </a:xfrm>
            <a:prstGeom prst="rect">
              <a:avLst/>
            </a:prstGeom>
            <a:noFill/>
            <a:ln w="9525">
              <a:noFill/>
              <a:miter lim="800000"/>
              <a:headEnd/>
              <a:tailEnd/>
            </a:ln>
            <a:effectLst>
              <a:outerShdw dist="107763" dir="2700000" algn="ctr" rotWithShape="0">
                <a:srgbClr val="808080">
                  <a:alpha val="50000"/>
                </a:srgbClr>
              </a:outerShdw>
            </a:effectLst>
          </p:spPr>
        </p:pic>
        <p:pic>
          <p:nvPicPr>
            <p:cNvPr id="71759" name="Picture 58" descr="1209672752793252631randoogle_Thumb-tack_svg_hi"/>
            <p:cNvPicPr>
              <a:picLocks noChangeAspect="1" noChangeArrowheads="1"/>
            </p:cNvPicPr>
            <p:nvPr/>
          </p:nvPicPr>
          <p:blipFill>
            <a:blip r:embed="rId8" cstate="print"/>
            <a:srcRect/>
            <a:stretch>
              <a:fillRect/>
            </a:stretch>
          </p:blipFill>
          <p:spPr bwMode="auto">
            <a:xfrm>
              <a:off x="6123" y="0"/>
              <a:ext cx="591" cy="452"/>
            </a:xfrm>
            <a:prstGeom prst="rect">
              <a:avLst/>
            </a:prstGeom>
            <a:noFill/>
            <a:ln w="9525">
              <a:noFill/>
              <a:miter lim="800000"/>
              <a:headEnd/>
              <a:tailEnd/>
            </a:ln>
          </p:spPr>
        </p:pic>
      </p:grpSp>
      <p:grpSp>
        <p:nvGrpSpPr>
          <p:cNvPr id="3" name="Group 59"/>
          <p:cNvGrpSpPr>
            <a:grpSpLocks/>
          </p:cNvGrpSpPr>
          <p:nvPr/>
        </p:nvGrpSpPr>
        <p:grpSpPr bwMode="auto">
          <a:xfrm>
            <a:off x="827088" y="2781300"/>
            <a:ext cx="2628900" cy="2463800"/>
            <a:chOff x="0" y="0"/>
            <a:chExt cx="4139" cy="3880"/>
          </a:xfrm>
        </p:grpSpPr>
        <p:sp>
          <p:nvSpPr>
            <p:cNvPr id="71692" name="TextBox 213"/>
            <p:cNvSpPr txBox="1">
              <a:spLocks noChangeArrowheads="1"/>
            </p:cNvSpPr>
            <p:nvPr/>
          </p:nvSpPr>
          <p:spPr bwMode="auto">
            <a:xfrm>
              <a:off x="1928" y="1928"/>
              <a:ext cx="425" cy="577"/>
            </a:xfrm>
            <a:prstGeom prst="rect">
              <a:avLst/>
            </a:prstGeom>
            <a:noFill/>
            <a:ln w="9525">
              <a:noFill/>
              <a:miter lim="800000"/>
              <a:headEnd/>
              <a:tailEnd/>
            </a:ln>
          </p:spPr>
          <p:txBody>
            <a:bodyPr>
              <a:spAutoFit/>
            </a:bodyPr>
            <a:lstStyle/>
            <a:p>
              <a:pPr defTabSz="457200"/>
              <a:r>
                <a:rPr lang="en-US">
                  <a:latin typeface="Calibri" pitchFamily="34" charset="0"/>
                </a:rPr>
                <a:t>3</a:t>
              </a:r>
              <a:endParaRPr lang="zh-CN" altLang="en-US">
                <a:latin typeface="Calibri" pitchFamily="34" charset="0"/>
              </a:endParaRPr>
            </a:p>
          </p:txBody>
        </p:sp>
        <p:sp>
          <p:nvSpPr>
            <p:cNvPr id="71693" name="TextBox 269"/>
            <p:cNvSpPr txBox="1">
              <a:spLocks noChangeArrowheads="1"/>
            </p:cNvSpPr>
            <p:nvPr/>
          </p:nvSpPr>
          <p:spPr bwMode="auto">
            <a:xfrm>
              <a:off x="907" y="2382"/>
              <a:ext cx="427" cy="578"/>
            </a:xfrm>
            <a:prstGeom prst="rect">
              <a:avLst/>
            </a:prstGeom>
            <a:noFill/>
            <a:ln w="9525">
              <a:noFill/>
              <a:miter lim="800000"/>
              <a:headEnd/>
              <a:tailEnd/>
            </a:ln>
          </p:spPr>
          <p:txBody>
            <a:bodyPr>
              <a:spAutoFit/>
            </a:bodyPr>
            <a:lstStyle/>
            <a:p>
              <a:pPr defTabSz="457200"/>
              <a:r>
                <a:rPr lang="en-US">
                  <a:latin typeface="Calibri" pitchFamily="34" charset="0"/>
                </a:rPr>
                <a:t>3</a:t>
              </a:r>
              <a:endParaRPr lang="zh-CN" altLang="en-US">
                <a:latin typeface="Calibri" pitchFamily="34" charset="0"/>
              </a:endParaRPr>
            </a:p>
          </p:txBody>
        </p:sp>
        <p:sp>
          <p:nvSpPr>
            <p:cNvPr id="71694" name="TextBox 270"/>
            <p:cNvSpPr txBox="1">
              <a:spLocks noChangeArrowheads="1"/>
            </p:cNvSpPr>
            <p:nvPr/>
          </p:nvSpPr>
          <p:spPr bwMode="auto">
            <a:xfrm>
              <a:off x="794" y="794"/>
              <a:ext cx="425" cy="578"/>
            </a:xfrm>
            <a:prstGeom prst="rect">
              <a:avLst/>
            </a:prstGeom>
            <a:noFill/>
            <a:ln w="9525">
              <a:noFill/>
              <a:miter lim="800000"/>
              <a:headEnd/>
              <a:tailEnd/>
            </a:ln>
          </p:spPr>
          <p:txBody>
            <a:bodyPr>
              <a:spAutoFit/>
            </a:bodyPr>
            <a:lstStyle/>
            <a:p>
              <a:pPr defTabSz="457200"/>
              <a:r>
                <a:rPr lang="en-US">
                  <a:latin typeface="Calibri" pitchFamily="34" charset="0"/>
                </a:rPr>
                <a:t>1</a:t>
              </a:r>
              <a:endParaRPr lang="zh-CN" altLang="en-US">
                <a:latin typeface="Calibri" pitchFamily="34" charset="0"/>
              </a:endParaRPr>
            </a:p>
          </p:txBody>
        </p:sp>
        <p:sp>
          <p:nvSpPr>
            <p:cNvPr id="25663" name="Oval 63"/>
            <p:cNvSpPr>
              <a:spLocks noChangeArrowheads="1"/>
            </p:cNvSpPr>
            <p:nvPr/>
          </p:nvSpPr>
          <p:spPr bwMode="auto">
            <a:xfrm>
              <a:off x="2157" y="568"/>
              <a:ext cx="225" cy="227"/>
            </a:xfrm>
            <a:prstGeom prst="ellipse">
              <a:avLst/>
            </a:prstGeom>
            <a:solidFill>
              <a:schemeClr val="accent2"/>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696" name="Text Box 64"/>
            <p:cNvSpPr txBox="1">
              <a:spLocks noChangeArrowheads="1"/>
            </p:cNvSpPr>
            <p:nvPr/>
          </p:nvSpPr>
          <p:spPr bwMode="auto">
            <a:xfrm>
              <a:off x="2041" y="0"/>
              <a:ext cx="554" cy="624"/>
            </a:xfrm>
            <a:prstGeom prst="rect">
              <a:avLst/>
            </a:prstGeom>
            <a:noFill/>
            <a:ln w="9525">
              <a:noFill/>
              <a:miter lim="800000"/>
              <a:headEnd/>
              <a:tailEnd/>
            </a:ln>
          </p:spPr>
          <p:txBody>
            <a:bodyPr wrap="none">
              <a:spAutoFit/>
            </a:bodyPr>
            <a:lstStyle/>
            <a:p>
              <a:pPr eaLnBrk="0" hangingPunct="0"/>
              <a:r>
                <a:rPr lang="en-US" b="1"/>
                <a:t>B</a:t>
              </a:r>
            </a:p>
          </p:txBody>
        </p:sp>
        <p:sp>
          <p:nvSpPr>
            <p:cNvPr id="25665" name="Oval 65"/>
            <p:cNvSpPr>
              <a:spLocks noChangeArrowheads="1"/>
            </p:cNvSpPr>
            <p:nvPr/>
          </p:nvSpPr>
          <p:spPr bwMode="auto">
            <a:xfrm>
              <a:off x="907" y="1815"/>
              <a:ext cx="225" cy="228"/>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698" name="Text Box 66"/>
            <p:cNvSpPr txBox="1">
              <a:spLocks noChangeArrowheads="1"/>
            </p:cNvSpPr>
            <p:nvPr/>
          </p:nvSpPr>
          <p:spPr bwMode="auto">
            <a:xfrm>
              <a:off x="0" y="1588"/>
              <a:ext cx="954" cy="624"/>
            </a:xfrm>
            <a:prstGeom prst="rect">
              <a:avLst/>
            </a:prstGeom>
            <a:noFill/>
            <a:ln w="9525">
              <a:noFill/>
              <a:miter lim="800000"/>
              <a:headEnd/>
              <a:tailEnd/>
            </a:ln>
          </p:spPr>
          <p:txBody>
            <a:bodyPr wrap="none">
              <a:spAutoFit/>
            </a:bodyPr>
            <a:lstStyle/>
            <a:p>
              <a:pPr eaLnBrk="0" hangingPunct="0"/>
              <a:r>
                <a:rPr lang="en-US" b="1"/>
                <a:t>AM</a:t>
              </a:r>
            </a:p>
          </p:txBody>
        </p:sp>
        <p:sp>
          <p:nvSpPr>
            <p:cNvPr id="25667" name="Oval 67"/>
            <p:cNvSpPr>
              <a:spLocks noChangeArrowheads="1"/>
            </p:cNvSpPr>
            <p:nvPr/>
          </p:nvSpPr>
          <p:spPr bwMode="auto">
            <a:xfrm>
              <a:off x="3402" y="1815"/>
              <a:ext cx="227" cy="228"/>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1700" name="Text Box 68"/>
            <p:cNvSpPr txBox="1">
              <a:spLocks noChangeArrowheads="1"/>
            </p:cNvSpPr>
            <p:nvPr/>
          </p:nvSpPr>
          <p:spPr bwMode="auto">
            <a:xfrm>
              <a:off x="3629" y="1588"/>
              <a:ext cx="510" cy="704"/>
            </a:xfrm>
            <a:prstGeom prst="rect">
              <a:avLst/>
            </a:prstGeom>
            <a:noFill/>
            <a:ln w="9525">
              <a:noFill/>
              <a:miter lim="800000"/>
              <a:headEnd/>
              <a:tailEnd/>
            </a:ln>
          </p:spPr>
          <p:txBody>
            <a:bodyPr wrap="none">
              <a:spAutoFit/>
            </a:bodyPr>
            <a:lstStyle/>
            <a:p>
              <a:pPr eaLnBrk="0" hangingPunct="0"/>
              <a:r>
                <a:rPr lang="en-US" b="1"/>
                <a:t>S</a:t>
              </a:r>
              <a:endParaRPr lang="en-US" b="1" baseline="-25000"/>
            </a:p>
          </p:txBody>
        </p:sp>
        <p:sp>
          <p:nvSpPr>
            <p:cNvPr id="25669" name="Oval 69"/>
            <p:cNvSpPr>
              <a:spLocks noChangeArrowheads="1"/>
            </p:cNvSpPr>
            <p:nvPr/>
          </p:nvSpPr>
          <p:spPr bwMode="auto">
            <a:xfrm>
              <a:off x="2139" y="2950"/>
              <a:ext cx="225" cy="225"/>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cxnSp>
          <p:nvCxnSpPr>
            <p:cNvPr id="25670" name="AutoShape 70"/>
            <p:cNvCxnSpPr>
              <a:cxnSpLocks noChangeShapeType="1"/>
              <a:stCxn id="25663" idx="3"/>
              <a:endCxn id="25665" idx="1"/>
            </p:cNvCxnSpPr>
            <p:nvPr/>
          </p:nvCxnSpPr>
          <p:spPr bwMode="auto">
            <a:xfrm rot="10800000" flipV="1">
              <a:off x="1020" y="680"/>
              <a:ext cx="1137" cy="1135"/>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5671" name="AutoShape 71"/>
            <p:cNvCxnSpPr>
              <a:cxnSpLocks noChangeShapeType="1"/>
              <a:stCxn id="25663" idx="5"/>
            </p:cNvCxnSpPr>
            <p:nvPr/>
          </p:nvCxnSpPr>
          <p:spPr bwMode="auto">
            <a:xfrm rot="5400000">
              <a:off x="1133" y="791"/>
              <a:ext cx="1132" cy="1135"/>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72" name="AutoShape 72"/>
            <p:cNvCxnSpPr>
              <a:cxnSpLocks noChangeShapeType="1"/>
              <a:stCxn id="25663" idx="5"/>
              <a:endCxn id="25667" idx="3"/>
            </p:cNvCxnSpPr>
            <p:nvPr/>
          </p:nvCxnSpPr>
          <p:spPr bwMode="auto">
            <a:xfrm rot="16200000" flipH="1">
              <a:off x="2266" y="794"/>
              <a:ext cx="1135" cy="1132"/>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73" name="AutoShape 73"/>
            <p:cNvCxnSpPr>
              <a:cxnSpLocks noChangeShapeType="1"/>
              <a:stCxn id="25663" idx="7"/>
              <a:endCxn id="25667" idx="1"/>
            </p:cNvCxnSpPr>
            <p:nvPr/>
          </p:nvCxnSpPr>
          <p:spPr bwMode="auto">
            <a:xfrm>
              <a:off x="2382" y="680"/>
              <a:ext cx="1132" cy="1135"/>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5674" name="AutoShape 74"/>
            <p:cNvCxnSpPr>
              <a:cxnSpLocks noChangeShapeType="1"/>
              <a:stCxn id="25665" idx="7"/>
              <a:endCxn id="25669" idx="1"/>
            </p:cNvCxnSpPr>
            <p:nvPr/>
          </p:nvCxnSpPr>
          <p:spPr bwMode="auto">
            <a:xfrm>
              <a:off x="1132" y="1930"/>
              <a:ext cx="1120" cy="1020"/>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5675" name="AutoShape 75"/>
            <p:cNvCxnSpPr>
              <a:cxnSpLocks noChangeShapeType="1"/>
              <a:stCxn id="25665" idx="5"/>
              <a:endCxn id="25669" idx="3"/>
            </p:cNvCxnSpPr>
            <p:nvPr/>
          </p:nvCxnSpPr>
          <p:spPr bwMode="auto">
            <a:xfrm rot="16200000" flipH="1">
              <a:off x="1067" y="1990"/>
              <a:ext cx="1020" cy="112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5676" name="AutoShape 76"/>
            <p:cNvCxnSpPr>
              <a:cxnSpLocks noChangeShapeType="1"/>
              <a:stCxn id="25667" idx="5"/>
              <a:endCxn id="25669" idx="7"/>
            </p:cNvCxnSpPr>
            <p:nvPr/>
          </p:nvCxnSpPr>
          <p:spPr bwMode="auto">
            <a:xfrm rot="5400000">
              <a:off x="2429" y="1975"/>
              <a:ext cx="1020" cy="1150"/>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sp>
          <p:nvSpPr>
            <p:cNvPr id="71709" name="Text Box 77"/>
            <p:cNvSpPr txBox="1">
              <a:spLocks noChangeArrowheads="1"/>
            </p:cNvSpPr>
            <p:nvPr/>
          </p:nvSpPr>
          <p:spPr bwMode="auto">
            <a:xfrm>
              <a:off x="1701" y="3176"/>
              <a:ext cx="932" cy="704"/>
            </a:xfrm>
            <a:prstGeom prst="rect">
              <a:avLst/>
            </a:prstGeom>
            <a:noFill/>
            <a:ln w="9525">
              <a:noFill/>
              <a:miter lim="800000"/>
              <a:headEnd/>
              <a:tailEnd/>
            </a:ln>
          </p:spPr>
          <p:txBody>
            <a:bodyPr wrap="none">
              <a:spAutoFit/>
            </a:bodyPr>
            <a:lstStyle/>
            <a:p>
              <a:pPr eaLnBrk="0" hangingPunct="0"/>
              <a:r>
                <a:rPr lang="en-US" b="1"/>
                <a:t>FW</a:t>
              </a:r>
              <a:endParaRPr lang="en-US" b="1" baseline="-25000"/>
            </a:p>
          </p:txBody>
        </p:sp>
      </p:grpSp>
      <p:cxnSp>
        <p:nvCxnSpPr>
          <p:cNvPr id="25678" name="AutoShape 78"/>
          <p:cNvCxnSpPr>
            <a:cxnSpLocks noChangeShapeType="1"/>
          </p:cNvCxnSpPr>
          <p:nvPr/>
        </p:nvCxnSpPr>
        <p:spPr bwMode="auto">
          <a:xfrm>
            <a:off x="6372225" y="3213100"/>
            <a:ext cx="431800" cy="0"/>
          </a:xfrm>
          <a:prstGeom prst="straightConnector1">
            <a:avLst/>
          </a:prstGeom>
          <a:noFill/>
          <a:ln w="25400" cap="sq" cmpd="sng">
            <a:solidFill>
              <a:schemeClr val="tx1"/>
            </a:solidFill>
            <a:prstDash val="sysDot"/>
            <a:round/>
            <a:headEnd/>
            <a:tailEnd/>
          </a:ln>
          <a:effectLst>
            <a:outerShdw dist="20000" dir="5400000" algn="ctr" rotWithShape="0">
              <a:srgbClr val="000000">
                <a:alpha val="35999"/>
              </a:srgbClr>
            </a:outerShdw>
          </a:effectLst>
        </p:spPr>
      </p:cxnSp>
      <p:sp>
        <p:nvSpPr>
          <p:cNvPr id="71691" name="Slide Number Placeholder 101"/>
          <p:cNvSpPr txBox="1">
            <a:spLocks noGrp="1" noChangeArrowheads="1"/>
          </p:cNvSpPr>
          <p:nvPr/>
        </p:nvSpPr>
        <p:spPr bwMode="auto">
          <a:xfrm>
            <a:off x="6707188" y="5792788"/>
            <a:ext cx="1905000" cy="457200"/>
          </a:xfrm>
          <a:prstGeom prst="rect">
            <a:avLst/>
          </a:prstGeom>
          <a:noFill/>
          <a:ln w="9525">
            <a:noFill/>
            <a:miter lim="800000"/>
            <a:headEnd/>
            <a:tailEnd/>
          </a:ln>
        </p:spPr>
        <p:txBody>
          <a:bodyPr/>
          <a:lstStyle/>
          <a:p>
            <a:pPr algn="r">
              <a:spcBef>
                <a:spcPct val="50000"/>
              </a:spcBef>
            </a:pPr>
            <a:fld id="{98A044F7-79DB-4C90-AE2B-F81982D454BA}" type="slidenum">
              <a:rPr lang="zh-CN" altLang="en-US" sz="1400">
                <a:solidFill>
                  <a:schemeClr val="bg2"/>
                </a:solidFill>
              </a:rPr>
              <a:pPr algn="r">
                <a:spcBef>
                  <a:spcPct val="50000"/>
                </a:spcBef>
              </a:pPr>
              <a:t>63</a:t>
            </a:fld>
            <a:endParaRPr lang="en-US" sz="1400">
              <a:solidFill>
                <a:schemeClr val="bg2"/>
              </a:solidFill>
            </a:endParaRPr>
          </a:p>
        </p:txBody>
      </p:sp>
      <p:pic>
        <p:nvPicPr>
          <p:cNvPr id="80" name="Picture 7"/>
          <p:cNvPicPr>
            <a:picLocks noChangeAspect="1" noChangeArrowheads="1"/>
          </p:cNvPicPr>
          <p:nvPr/>
        </p:nvPicPr>
        <p:blipFill>
          <a:blip r:embed="rId9"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ppt_x"/>
                                          </p:val>
                                        </p:tav>
                                        <p:tav tm="100000">
                                          <p:val>
                                            <p:strVal val="#ppt_x"/>
                                          </p:val>
                                        </p:tav>
                                      </p:tavLst>
                                    </p:anim>
                                    <p:anim calcmode="lin" valueType="num">
                                      <p:cBhvr additive="base">
                                        <p:cTn id="14"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animBg="1" autoUpdateAnimBg="0"/>
      <p:bldP spid="25604" grpId="0" bldLvl="0" animBg="1" autoUpdateAnimBg="0"/>
      <p:bldP spid="25606"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7"/>
          <p:cNvSpPr>
            <a:spLocks noGrp="1"/>
          </p:cNvSpPr>
          <p:nvPr>
            <p:ph type="title" idx="4294967295"/>
          </p:nvPr>
        </p:nvSpPr>
        <p:spPr>
          <a:xfrm>
            <a:off x="304800" y="76200"/>
            <a:ext cx="7772400" cy="792163"/>
          </a:xfrm>
        </p:spPr>
        <p:txBody>
          <a:bodyPr anchor="ctr"/>
          <a:lstStyle/>
          <a:p>
            <a:pPr defTabSz="971550" eaLnBrk="1" hangingPunct="1"/>
            <a:r>
              <a:rPr lang="en-US" altLang="zh-CN" dirty="0" smtClean="0">
                <a:ea typeface="宋体" pitchFamily="2" charset="-122"/>
              </a:rPr>
              <a:t>Pattern Matching in Social Graphs</a:t>
            </a:r>
          </a:p>
        </p:txBody>
      </p:sp>
      <p:sp>
        <p:nvSpPr>
          <p:cNvPr id="72707" name="TextBox 93"/>
          <p:cNvSpPr txBox="1">
            <a:spLocks noChangeArrowheads="1"/>
          </p:cNvSpPr>
          <p:nvPr/>
        </p:nvSpPr>
        <p:spPr bwMode="auto">
          <a:xfrm>
            <a:off x="8451850" y="5827713"/>
            <a:ext cx="185738" cy="369887"/>
          </a:xfrm>
          <a:prstGeom prst="rect">
            <a:avLst/>
          </a:prstGeom>
          <a:noFill/>
          <a:ln w="9525">
            <a:noFill/>
            <a:miter lim="800000"/>
            <a:headEnd/>
            <a:tailEnd/>
          </a:ln>
        </p:spPr>
        <p:txBody>
          <a:bodyPr wrap="none">
            <a:spAutoFit/>
          </a:bodyPr>
          <a:lstStyle/>
          <a:p>
            <a:pPr defTabSz="457200"/>
            <a:endParaRPr lang="en-GB" altLang="en-US">
              <a:latin typeface="Calibri" pitchFamily="34" charset="0"/>
            </a:endParaRPr>
          </a:p>
        </p:txBody>
      </p:sp>
      <p:sp>
        <p:nvSpPr>
          <p:cNvPr id="26629" name="AutoShape 49"/>
          <p:cNvSpPr>
            <a:spLocks noChangeArrowheads="1"/>
          </p:cNvSpPr>
          <p:nvPr/>
        </p:nvSpPr>
        <p:spPr bwMode="auto">
          <a:xfrm>
            <a:off x="2844800" y="1412875"/>
            <a:ext cx="1727200" cy="647700"/>
          </a:xfrm>
          <a:prstGeom prst="wedgeRoundRectCallout">
            <a:avLst>
              <a:gd name="adj1" fmla="val 61681"/>
              <a:gd name="adj2" fmla="val 224116"/>
              <a:gd name="adj3" fmla="val 16667"/>
            </a:avLst>
          </a:prstGeom>
          <a:solidFill>
            <a:srgbClr val="FFFF99"/>
          </a:solidFill>
          <a:ln w="9525">
            <a:solidFill>
              <a:schemeClr val="tx1"/>
            </a:solidFill>
            <a:miter lim="800000"/>
            <a:headEnd/>
            <a:tailEnd/>
          </a:ln>
        </p:spPr>
        <p:txBody>
          <a:bodyPr/>
          <a:lstStyle/>
          <a:p>
            <a:pPr>
              <a:spcBef>
                <a:spcPts val="600"/>
              </a:spcBef>
            </a:pPr>
            <a:r>
              <a:rPr lang="en-US">
                <a:solidFill>
                  <a:schemeClr val="accent2"/>
                </a:solidFill>
              </a:rPr>
              <a:t>not allowed </a:t>
            </a:r>
            <a:r>
              <a:rPr lang="en-US"/>
              <a:t>by </a:t>
            </a:r>
            <a:r>
              <a:rPr lang="en-US">
                <a:solidFill>
                  <a:srgbClr val="0000FF"/>
                </a:solidFill>
              </a:rPr>
              <a:t>bijection</a:t>
            </a:r>
          </a:p>
        </p:txBody>
      </p:sp>
      <p:sp>
        <p:nvSpPr>
          <p:cNvPr id="26630" name="AutoShape 49"/>
          <p:cNvSpPr>
            <a:spLocks noChangeArrowheads="1"/>
          </p:cNvSpPr>
          <p:nvPr/>
        </p:nvSpPr>
        <p:spPr bwMode="auto">
          <a:xfrm>
            <a:off x="973138" y="1701800"/>
            <a:ext cx="1725612" cy="935038"/>
          </a:xfrm>
          <a:prstGeom prst="wedgeRoundRectCallout">
            <a:avLst>
              <a:gd name="adj1" fmla="val 86407"/>
              <a:gd name="adj2" fmla="val 85981"/>
              <a:gd name="adj3" fmla="val 16667"/>
            </a:avLst>
          </a:prstGeom>
          <a:solidFill>
            <a:srgbClr val="FFFF99"/>
          </a:solidFill>
          <a:ln w="9525">
            <a:solidFill>
              <a:schemeClr val="tx1"/>
            </a:solidFill>
            <a:miter lim="800000"/>
            <a:headEnd/>
            <a:tailEnd/>
          </a:ln>
        </p:spPr>
        <p:txBody>
          <a:bodyPr/>
          <a:lstStyle/>
          <a:p>
            <a:pPr>
              <a:spcBef>
                <a:spcPts val="600"/>
              </a:spcBef>
            </a:pPr>
            <a:r>
              <a:rPr lang="en-US">
                <a:solidFill>
                  <a:srgbClr val="FF0000"/>
                </a:solidFill>
              </a:rPr>
              <a:t>relation </a:t>
            </a:r>
            <a:r>
              <a:rPr lang="en-US"/>
              <a:t>instead of </a:t>
            </a:r>
            <a:r>
              <a:rPr lang="en-US">
                <a:solidFill>
                  <a:srgbClr val="0000FF"/>
                </a:solidFill>
              </a:rPr>
              <a:t>function</a:t>
            </a:r>
          </a:p>
        </p:txBody>
      </p:sp>
      <p:sp>
        <p:nvSpPr>
          <p:cNvPr id="26631" name="AutoShape 49"/>
          <p:cNvSpPr>
            <a:spLocks noChangeArrowheads="1"/>
          </p:cNvSpPr>
          <p:nvPr/>
        </p:nvSpPr>
        <p:spPr bwMode="auto">
          <a:xfrm>
            <a:off x="1042988" y="5086350"/>
            <a:ext cx="2017712" cy="431800"/>
          </a:xfrm>
          <a:prstGeom prst="wedgeRoundRectCallout">
            <a:avLst>
              <a:gd name="adj1" fmla="val -10181"/>
              <a:gd name="adj2" fmla="val -189111"/>
              <a:gd name="adj3" fmla="val 16667"/>
            </a:avLst>
          </a:prstGeom>
          <a:solidFill>
            <a:srgbClr val="FFFF99"/>
          </a:solidFill>
          <a:ln w="9525">
            <a:solidFill>
              <a:schemeClr val="tx1"/>
            </a:solidFill>
            <a:miter lim="800000"/>
            <a:headEnd/>
            <a:tailEnd/>
          </a:ln>
        </p:spPr>
        <p:txBody>
          <a:bodyPr/>
          <a:lstStyle/>
          <a:p>
            <a:pPr>
              <a:spcBef>
                <a:spcPts val="600"/>
              </a:spcBef>
            </a:pPr>
            <a:r>
              <a:rPr lang="en-US">
                <a:solidFill>
                  <a:srgbClr val="0000FF"/>
                </a:solidFill>
              </a:rPr>
              <a:t>edges </a:t>
            </a:r>
            <a:r>
              <a:rPr lang="en-US"/>
              <a:t>to </a:t>
            </a:r>
            <a:r>
              <a:rPr lang="en-US">
                <a:solidFill>
                  <a:srgbClr val="FF0000"/>
                </a:solidFill>
              </a:rPr>
              <a:t>paths</a:t>
            </a:r>
          </a:p>
        </p:txBody>
      </p:sp>
      <p:sp>
        <p:nvSpPr>
          <p:cNvPr id="26632" name="Rectangle 89"/>
          <p:cNvSpPr>
            <a:spLocks noChangeArrowheads="1"/>
          </p:cNvSpPr>
          <p:nvPr/>
        </p:nvSpPr>
        <p:spPr bwMode="auto">
          <a:xfrm>
            <a:off x="1042988" y="5949950"/>
            <a:ext cx="7243762" cy="473075"/>
          </a:xfrm>
          <a:prstGeom prst="rect">
            <a:avLst/>
          </a:prstGeom>
          <a:solidFill>
            <a:srgbClr val="EAEAEA"/>
          </a:solidFill>
          <a:ln w="9525">
            <a:noFill/>
            <a:miter lim="800000"/>
            <a:headEnd/>
            <a:tailEnd/>
          </a:ln>
        </p:spPr>
        <p:txBody>
          <a:bodyPr/>
          <a:lstStyle/>
          <a:p>
            <a:pPr marL="365125" indent="-365125" defTabSz="971550">
              <a:lnSpc>
                <a:spcPct val="120000"/>
              </a:lnSpc>
              <a:spcBef>
                <a:spcPct val="10000"/>
              </a:spcBef>
              <a:buClr>
                <a:schemeClr val="accent1"/>
              </a:buClr>
              <a:buSzPct val="90000"/>
              <a:buFont typeface="Wingdings" pitchFamily="2" charset="2"/>
              <a:buNone/>
            </a:pPr>
            <a:r>
              <a:rPr lang="en-GB" altLang="en-US" i="1">
                <a:solidFill>
                  <a:srgbClr val="FF0000"/>
                </a:solidFill>
              </a:rPr>
              <a:t>The quest for a new form of graph pattern matching</a:t>
            </a:r>
            <a:endParaRPr lang="en-US" i="1">
              <a:solidFill>
                <a:srgbClr val="FF0000"/>
              </a:solidFill>
            </a:endParaRPr>
          </a:p>
        </p:txBody>
      </p:sp>
      <p:pic>
        <p:nvPicPr>
          <p:cNvPr id="26633" name="Picture 9"/>
          <p:cNvPicPr>
            <a:picLocks noChangeAspect="1" noChangeArrowheads="1"/>
          </p:cNvPicPr>
          <p:nvPr/>
        </p:nvPicPr>
        <p:blipFill>
          <a:blip r:embed="rId3" cstate="print">
            <a:grayscl/>
          </a:blip>
          <a:srcRect/>
          <a:stretch>
            <a:fillRect/>
          </a:stretch>
        </p:blipFill>
        <p:spPr bwMode="auto">
          <a:xfrm>
            <a:off x="5148263" y="2060575"/>
            <a:ext cx="423862" cy="388938"/>
          </a:xfrm>
          <a:prstGeom prst="rect">
            <a:avLst/>
          </a:prstGeom>
          <a:noFill/>
          <a:ln w="9525" cap="flat" cmpd="sng">
            <a:solidFill>
              <a:schemeClr val="tx1"/>
            </a:solidFill>
            <a:miter lim="800000"/>
            <a:headEnd/>
            <a:tailEnd/>
          </a:ln>
          <a:effectLst>
            <a:outerShdw dist="107763" dir="2700000" algn="ctr" rotWithShape="0">
              <a:srgbClr val="808080">
                <a:alpha val="50000"/>
              </a:srgbClr>
            </a:outerShdw>
          </a:effectLst>
        </p:spPr>
      </p:pic>
      <p:sp>
        <p:nvSpPr>
          <p:cNvPr id="26634" name="Oval 10"/>
          <p:cNvSpPr>
            <a:spLocks noChangeArrowheads="1"/>
          </p:cNvSpPr>
          <p:nvPr/>
        </p:nvSpPr>
        <p:spPr bwMode="auto">
          <a:xfrm>
            <a:off x="6491288" y="2441575"/>
            <a:ext cx="134937" cy="133350"/>
          </a:xfrm>
          <a:prstGeom prst="ellipse">
            <a:avLst/>
          </a:prstGeom>
          <a:solidFill>
            <a:schemeClr val="accent2"/>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14" name="Text Box 11"/>
          <p:cNvSpPr txBox="1">
            <a:spLocks noChangeArrowheads="1"/>
          </p:cNvSpPr>
          <p:nvPr/>
        </p:nvSpPr>
        <p:spPr bwMode="auto">
          <a:xfrm>
            <a:off x="6354763" y="2039938"/>
            <a:ext cx="331787" cy="369887"/>
          </a:xfrm>
          <a:prstGeom prst="rect">
            <a:avLst/>
          </a:prstGeom>
          <a:noFill/>
          <a:ln w="9525">
            <a:noFill/>
            <a:miter lim="800000"/>
            <a:headEnd/>
            <a:tailEnd/>
          </a:ln>
        </p:spPr>
        <p:txBody>
          <a:bodyPr wrap="none">
            <a:spAutoFit/>
          </a:bodyPr>
          <a:lstStyle/>
          <a:p>
            <a:pPr eaLnBrk="0" hangingPunct="0"/>
            <a:r>
              <a:rPr lang="en-US"/>
              <a:t>B</a:t>
            </a:r>
            <a:endParaRPr lang="en-US" altLang="en-US"/>
          </a:p>
        </p:txBody>
      </p:sp>
      <p:sp>
        <p:nvSpPr>
          <p:cNvPr id="26636" name="Oval 12"/>
          <p:cNvSpPr>
            <a:spLocks noChangeArrowheads="1"/>
          </p:cNvSpPr>
          <p:nvPr/>
        </p:nvSpPr>
        <p:spPr bwMode="auto">
          <a:xfrm>
            <a:off x="5538788" y="3044825"/>
            <a:ext cx="134937" cy="133350"/>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16" name="Text Box 13"/>
          <p:cNvSpPr txBox="1">
            <a:spLocks noChangeArrowheads="1"/>
          </p:cNvSpPr>
          <p:nvPr/>
        </p:nvSpPr>
        <p:spPr bwMode="auto">
          <a:xfrm>
            <a:off x="5148263" y="2420938"/>
            <a:ext cx="423862" cy="414337"/>
          </a:xfrm>
          <a:prstGeom prst="rect">
            <a:avLst/>
          </a:prstGeom>
          <a:noFill/>
          <a:ln w="9525">
            <a:noFill/>
            <a:miter lim="800000"/>
            <a:headEnd/>
            <a:tailEnd/>
          </a:ln>
        </p:spPr>
        <p:txBody>
          <a:bodyPr wrap="none">
            <a:spAutoFit/>
          </a:bodyPr>
          <a:lstStyle/>
          <a:p>
            <a:pPr eaLnBrk="0" hangingPunct="0"/>
            <a:r>
              <a:rPr lang="en-US" b="1"/>
              <a:t>A</a:t>
            </a:r>
            <a:r>
              <a:rPr lang="en-US" b="1" baseline="-25000"/>
              <a:t>1</a:t>
            </a:r>
          </a:p>
        </p:txBody>
      </p:sp>
      <p:sp>
        <p:nvSpPr>
          <p:cNvPr id="26638" name="Oval 14"/>
          <p:cNvSpPr>
            <a:spLocks noChangeArrowheads="1"/>
          </p:cNvSpPr>
          <p:nvPr/>
        </p:nvSpPr>
        <p:spPr bwMode="auto">
          <a:xfrm>
            <a:off x="7375525" y="3044825"/>
            <a:ext cx="134938" cy="133350"/>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18" name="Text Box 15"/>
          <p:cNvSpPr txBox="1">
            <a:spLocks noChangeArrowheads="1"/>
          </p:cNvSpPr>
          <p:nvPr/>
        </p:nvSpPr>
        <p:spPr bwMode="auto">
          <a:xfrm>
            <a:off x="7578725" y="2776538"/>
            <a:ext cx="476250" cy="415925"/>
          </a:xfrm>
          <a:prstGeom prst="rect">
            <a:avLst/>
          </a:prstGeom>
          <a:noFill/>
          <a:ln w="9525">
            <a:noFill/>
            <a:miter lim="800000"/>
            <a:headEnd/>
            <a:tailEnd/>
          </a:ln>
        </p:spPr>
        <p:txBody>
          <a:bodyPr wrap="none">
            <a:spAutoFit/>
          </a:bodyPr>
          <a:lstStyle/>
          <a:p>
            <a:pPr eaLnBrk="0" hangingPunct="0"/>
            <a:r>
              <a:rPr lang="en-US" b="1"/>
              <a:t>A</a:t>
            </a:r>
            <a:r>
              <a:rPr lang="en-US" b="1" baseline="-25000"/>
              <a:t>m</a:t>
            </a:r>
          </a:p>
        </p:txBody>
      </p:sp>
      <p:sp>
        <p:nvSpPr>
          <p:cNvPr id="26640" name="Oval 16"/>
          <p:cNvSpPr>
            <a:spLocks noChangeArrowheads="1"/>
          </p:cNvSpPr>
          <p:nvPr/>
        </p:nvSpPr>
        <p:spPr bwMode="auto">
          <a:xfrm>
            <a:off x="4654550" y="3848100"/>
            <a:ext cx="136525"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20" name="Text Box 17"/>
          <p:cNvSpPr txBox="1">
            <a:spLocks noChangeArrowheads="1"/>
          </p:cNvSpPr>
          <p:nvPr/>
        </p:nvSpPr>
        <p:spPr bwMode="auto">
          <a:xfrm>
            <a:off x="4111625" y="3646488"/>
            <a:ext cx="412750" cy="41592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42" name="Oval 18"/>
          <p:cNvSpPr>
            <a:spLocks noChangeArrowheads="1"/>
          </p:cNvSpPr>
          <p:nvPr/>
        </p:nvSpPr>
        <p:spPr bwMode="auto">
          <a:xfrm>
            <a:off x="4649788" y="4518025"/>
            <a:ext cx="134937"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22" name="Text Box 19"/>
          <p:cNvSpPr txBox="1">
            <a:spLocks noChangeArrowheads="1"/>
          </p:cNvSpPr>
          <p:nvPr/>
        </p:nvSpPr>
        <p:spPr bwMode="auto">
          <a:xfrm>
            <a:off x="5003800" y="4292600"/>
            <a:ext cx="412750" cy="41592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44" name="Oval 20"/>
          <p:cNvSpPr>
            <a:spLocks noChangeArrowheads="1"/>
          </p:cNvSpPr>
          <p:nvPr/>
        </p:nvSpPr>
        <p:spPr bwMode="auto">
          <a:xfrm>
            <a:off x="5267325" y="5187950"/>
            <a:ext cx="134938"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24" name="Text Box 21"/>
          <p:cNvSpPr txBox="1">
            <a:spLocks noChangeArrowheads="1"/>
          </p:cNvSpPr>
          <p:nvPr/>
        </p:nvSpPr>
        <p:spPr bwMode="auto">
          <a:xfrm>
            <a:off x="5408613" y="5053013"/>
            <a:ext cx="412750" cy="41592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46" name="Oval 22"/>
          <p:cNvSpPr>
            <a:spLocks noChangeArrowheads="1"/>
          </p:cNvSpPr>
          <p:nvPr/>
        </p:nvSpPr>
        <p:spPr bwMode="auto">
          <a:xfrm>
            <a:off x="6480175" y="3833813"/>
            <a:ext cx="136525"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26" name="Text Box 23"/>
          <p:cNvSpPr txBox="1">
            <a:spLocks noChangeArrowheads="1"/>
          </p:cNvSpPr>
          <p:nvPr/>
        </p:nvSpPr>
        <p:spPr bwMode="auto">
          <a:xfrm>
            <a:off x="6762750" y="3579813"/>
            <a:ext cx="412750" cy="41592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48" name="Oval 24"/>
          <p:cNvSpPr>
            <a:spLocks noChangeArrowheads="1"/>
          </p:cNvSpPr>
          <p:nvPr/>
        </p:nvSpPr>
        <p:spPr bwMode="auto">
          <a:xfrm>
            <a:off x="8326438" y="3848100"/>
            <a:ext cx="136525"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28" name="Text Box 25"/>
          <p:cNvSpPr txBox="1">
            <a:spLocks noChangeArrowheads="1"/>
          </p:cNvSpPr>
          <p:nvPr/>
        </p:nvSpPr>
        <p:spPr bwMode="auto">
          <a:xfrm>
            <a:off x="8467725" y="3714750"/>
            <a:ext cx="412750" cy="41592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50" name="Oval 26"/>
          <p:cNvSpPr>
            <a:spLocks noChangeArrowheads="1"/>
          </p:cNvSpPr>
          <p:nvPr/>
        </p:nvSpPr>
        <p:spPr bwMode="auto">
          <a:xfrm>
            <a:off x="4043363" y="5186363"/>
            <a:ext cx="134937"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30" name="Text Box 27"/>
          <p:cNvSpPr txBox="1">
            <a:spLocks noChangeArrowheads="1"/>
          </p:cNvSpPr>
          <p:nvPr/>
        </p:nvSpPr>
        <p:spPr bwMode="auto">
          <a:xfrm>
            <a:off x="3635375" y="5053013"/>
            <a:ext cx="412750" cy="414337"/>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52" name="Oval 28"/>
          <p:cNvSpPr>
            <a:spLocks noChangeArrowheads="1"/>
          </p:cNvSpPr>
          <p:nvPr/>
        </p:nvSpPr>
        <p:spPr bwMode="auto">
          <a:xfrm>
            <a:off x="7096125" y="4518025"/>
            <a:ext cx="136525"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32" name="Text Box 29"/>
          <p:cNvSpPr txBox="1">
            <a:spLocks noChangeArrowheads="1"/>
          </p:cNvSpPr>
          <p:nvPr/>
        </p:nvSpPr>
        <p:spPr bwMode="auto">
          <a:xfrm>
            <a:off x="7239000" y="4383088"/>
            <a:ext cx="411163" cy="41592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6654" name="Oval 30"/>
          <p:cNvSpPr>
            <a:spLocks noChangeArrowheads="1"/>
          </p:cNvSpPr>
          <p:nvPr/>
        </p:nvSpPr>
        <p:spPr bwMode="auto">
          <a:xfrm>
            <a:off x="5878513" y="4516438"/>
            <a:ext cx="134937" cy="133350"/>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34" name="Text Box 31"/>
          <p:cNvSpPr txBox="1">
            <a:spLocks noChangeArrowheads="1"/>
          </p:cNvSpPr>
          <p:nvPr/>
        </p:nvSpPr>
        <p:spPr bwMode="auto">
          <a:xfrm>
            <a:off x="5532438" y="4383088"/>
            <a:ext cx="412750" cy="414337"/>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cxnSp>
        <p:nvCxnSpPr>
          <p:cNvPr id="26656" name="AutoShape 32"/>
          <p:cNvCxnSpPr>
            <a:cxnSpLocks noChangeShapeType="1"/>
            <a:stCxn id="26634" idx="3"/>
            <a:endCxn id="26636" idx="1"/>
          </p:cNvCxnSpPr>
          <p:nvPr/>
        </p:nvCxnSpPr>
        <p:spPr bwMode="auto">
          <a:xfrm rot="10800000" flipV="1">
            <a:off x="5603875" y="2508250"/>
            <a:ext cx="884238" cy="534988"/>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6657" name="AutoShape 33"/>
          <p:cNvCxnSpPr>
            <a:cxnSpLocks noChangeShapeType="1"/>
            <a:stCxn id="26634" idx="5"/>
          </p:cNvCxnSpPr>
          <p:nvPr/>
        </p:nvCxnSpPr>
        <p:spPr bwMode="auto">
          <a:xfrm rot="5400000">
            <a:off x="5880100" y="2366963"/>
            <a:ext cx="469900" cy="88265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58" name="AutoShape 34"/>
          <p:cNvCxnSpPr>
            <a:cxnSpLocks noChangeShapeType="1"/>
            <a:stCxn id="26634" idx="5"/>
            <a:endCxn id="26638" idx="3"/>
          </p:cNvCxnSpPr>
          <p:nvPr/>
        </p:nvCxnSpPr>
        <p:spPr bwMode="auto">
          <a:xfrm rot="16200000" flipH="1">
            <a:off x="6697663" y="2433637"/>
            <a:ext cx="534988" cy="817563"/>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59" name="AutoShape 35"/>
          <p:cNvCxnSpPr>
            <a:cxnSpLocks noChangeShapeType="1"/>
            <a:stCxn id="26634" idx="7"/>
            <a:endCxn id="26638" idx="1"/>
          </p:cNvCxnSpPr>
          <p:nvPr/>
        </p:nvCxnSpPr>
        <p:spPr bwMode="auto">
          <a:xfrm>
            <a:off x="6626225" y="2508250"/>
            <a:ext cx="815975" cy="536575"/>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6660" name="AutoShape 36"/>
          <p:cNvCxnSpPr>
            <a:cxnSpLocks noChangeShapeType="1"/>
            <a:stCxn id="26636" idx="3"/>
            <a:endCxn id="26640" idx="0"/>
          </p:cNvCxnSpPr>
          <p:nvPr/>
        </p:nvCxnSpPr>
        <p:spPr bwMode="auto">
          <a:xfrm rot="10800000" flipV="1">
            <a:off x="4768850" y="3109913"/>
            <a:ext cx="766763" cy="757237"/>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6661" name="AutoShape 37"/>
          <p:cNvCxnSpPr>
            <a:cxnSpLocks noChangeShapeType="1"/>
            <a:stCxn id="26636" idx="5"/>
            <a:endCxn id="26640" idx="7"/>
          </p:cNvCxnSpPr>
          <p:nvPr/>
        </p:nvCxnSpPr>
        <p:spPr bwMode="auto">
          <a:xfrm rot="5400000">
            <a:off x="4826794" y="3136106"/>
            <a:ext cx="738188" cy="815975"/>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62" name="AutoShape 38"/>
          <p:cNvCxnSpPr>
            <a:cxnSpLocks noChangeShapeType="1"/>
            <a:stCxn id="26636" idx="7"/>
            <a:endCxn id="26646" idx="1"/>
          </p:cNvCxnSpPr>
          <p:nvPr/>
        </p:nvCxnSpPr>
        <p:spPr bwMode="auto">
          <a:xfrm>
            <a:off x="5673725" y="3111500"/>
            <a:ext cx="874713" cy="722313"/>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63" name="AutoShape 39"/>
          <p:cNvCxnSpPr>
            <a:cxnSpLocks noChangeShapeType="1"/>
            <a:stCxn id="26636" idx="5"/>
            <a:endCxn id="26646" idx="3"/>
          </p:cNvCxnSpPr>
          <p:nvPr/>
        </p:nvCxnSpPr>
        <p:spPr bwMode="auto">
          <a:xfrm rot="16200000" flipH="1">
            <a:off x="5680076" y="3100387"/>
            <a:ext cx="722312" cy="874713"/>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64" name="AutoShape 40"/>
          <p:cNvCxnSpPr>
            <a:cxnSpLocks noChangeShapeType="1"/>
            <a:endCxn id="26640" idx="0"/>
          </p:cNvCxnSpPr>
          <p:nvPr/>
        </p:nvCxnSpPr>
        <p:spPr bwMode="auto">
          <a:xfrm rot="10800000" flipV="1">
            <a:off x="4768850" y="3109913"/>
            <a:ext cx="2601913" cy="757237"/>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6665" name="AutoShape 41"/>
          <p:cNvCxnSpPr>
            <a:cxnSpLocks noChangeShapeType="1"/>
            <a:endCxn id="26646" idx="0"/>
          </p:cNvCxnSpPr>
          <p:nvPr/>
        </p:nvCxnSpPr>
        <p:spPr bwMode="auto">
          <a:xfrm rot="10800000" flipV="1">
            <a:off x="6594475" y="3109913"/>
            <a:ext cx="777875" cy="741362"/>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6666" name="AutoShape 42"/>
          <p:cNvCxnSpPr>
            <a:cxnSpLocks noChangeShapeType="1"/>
            <a:stCxn id="26638" idx="7"/>
            <a:endCxn id="26648" idx="1"/>
          </p:cNvCxnSpPr>
          <p:nvPr/>
        </p:nvCxnSpPr>
        <p:spPr bwMode="auto">
          <a:xfrm>
            <a:off x="7510463" y="3111500"/>
            <a:ext cx="884237" cy="736600"/>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6667" name="AutoShape 43"/>
          <p:cNvCxnSpPr>
            <a:cxnSpLocks noChangeShapeType="1"/>
            <a:stCxn id="26648" idx="3"/>
            <a:endCxn id="26638" idx="5"/>
          </p:cNvCxnSpPr>
          <p:nvPr/>
        </p:nvCxnSpPr>
        <p:spPr bwMode="auto">
          <a:xfrm rot="10800000">
            <a:off x="7440613" y="3175000"/>
            <a:ext cx="884237" cy="73660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68" name="AutoShape 44"/>
          <p:cNvCxnSpPr>
            <a:cxnSpLocks noChangeShapeType="1"/>
            <a:stCxn id="26646" idx="3"/>
            <a:endCxn id="26654" idx="1"/>
          </p:cNvCxnSpPr>
          <p:nvPr/>
        </p:nvCxnSpPr>
        <p:spPr bwMode="auto">
          <a:xfrm rot="10800000" flipV="1">
            <a:off x="5943600" y="3898900"/>
            <a:ext cx="533400" cy="61595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69" name="AutoShape 45"/>
          <p:cNvCxnSpPr>
            <a:cxnSpLocks noChangeShapeType="1"/>
            <a:stCxn id="26654" idx="7"/>
            <a:endCxn id="26646" idx="5"/>
          </p:cNvCxnSpPr>
          <p:nvPr/>
        </p:nvCxnSpPr>
        <p:spPr bwMode="auto">
          <a:xfrm flipV="1">
            <a:off x="6013450" y="3965575"/>
            <a:ext cx="534988" cy="617538"/>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70" name="AutoShape 46"/>
          <p:cNvCxnSpPr>
            <a:cxnSpLocks noChangeShapeType="1"/>
            <a:stCxn id="26646" idx="5"/>
            <a:endCxn id="26652" idx="3"/>
          </p:cNvCxnSpPr>
          <p:nvPr/>
        </p:nvCxnSpPr>
        <p:spPr bwMode="auto">
          <a:xfrm rot="16200000" flipH="1">
            <a:off x="6513513" y="3998912"/>
            <a:ext cx="615950" cy="549275"/>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6671" name="AutoShape 47"/>
          <p:cNvCxnSpPr>
            <a:cxnSpLocks noChangeShapeType="1"/>
            <a:stCxn id="26652" idx="0"/>
            <a:endCxn id="26646" idx="7"/>
          </p:cNvCxnSpPr>
          <p:nvPr/>
        </p:nvCxnSpPr>
        <p:spPr bwMode="auto">
          <a:xfrm rot="5400000" flipH="1">
            <a:off x="6593681" y="3918744"/>
            <a:ext cx="636588" cy="59690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72" name="AutoShape 48"/>
          <p:cNvCxnSpPr>
            <a:cxnSpLocks noChangeShapeType="1"/>
            <a:stCxn id="26640" idx="3"/>
            <a:endCxn id="26642" idx="3"/>
          </p:cNvCxnSpPr>
          <p:nvPr/>
        </p:nvCxnSpPr>
        <p:spPr bwMode="auto">
          <a:xfrm rot="10800000" flipV="1">
            <a:off x="4648200" y="3913188"/>
            <a:ext cx="4763" cy="668337"/>
          </a:xfrm>
          <a:prstGeom prst="curvedConnector3">
            <a:avLst>
              <a:gd name="adj1" fmla="val 3266667"/>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6673" name="AutoShape 49"/>
          <p:cNvCxnSpPr>
            <a:cxnSpLocks noChangeShapeType="1"/>
            <a:stCxn id="26642" idx="3"/>
            <a:endCxn id="26650" idx="1"/>
          </p:cNvCxnSpPr>
          <p:nvPr/>
        </p:nvCxnSpPr>
        <p:spPr bwMode="auto">
          <a:xfrm rot="10800000" flipV="1">
            <a:off x="4108450" y="4583113"/>
            <a:ext cx="538163" cy="601662"/>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6674" name="AutoShape 50"/>
          <p:cNvCxnSpPr>
            <a:cxnSpLocks noChangeShapeType="1"/>
            <a:stCxn id="26640" idx="7"/>
            <a:endCxn id="26642" idx="7"/>
          </p:cNvCxnSpPr>
          <p:nvPr/>
        </p:nvCxnSpPr>
        <p:spPr bwMode="auto">
          <a:xfrm flipH="1">
            <a:off x="4784725" y="3914775"/>
            <a:ext cx="4763" cy="669925"/>
          </a:xfrm>
          <a:prstGeom prst="curvedConnector3">
            <a:avLst>
              <a:gd name="adj1" fmla="val -266666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75" name="AutoShape 51"/>
          <p:cNvCxnSpPr>
            <a:cxnSpLocks noChangeShapeType="1"/>
            <a:stCxn id="26650" idx="7"/>
          </p:cNvCxnSpPr>
          <p:nvPr/>
        </p:nvCxnSpPr>
        <p:spPr bwMode="auto">
          <a:xfrm flipV="1">
            <a:off x="4178300" y="4649788"/>
            <a:ext cx="557213" cy="601662"/>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76" name="AutoShape 52"/>
          <p:cNvCxnSpPr>
            <a:cxnSpLocks noChangeShapeType="1"/>
          </p:cNvCxnSpPr>
          <p:nvPr/>
        </p:nvCxnSpPr>
        <p:spPr bwMode="auto">
          <a:xfrm rot="16200000" flipH="1">
            <a:off x="4687888" y="4683125"/>
            <a:ext cx="617538" cy="547687"/>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77" name="AutoShape 53"/>
          <p:cNvCxnSpPr>
            <a:cxnSpLocks noChangeShapeType="1"/>
          </p:cNvCxnSpPr>
          <p:nvPr/>
        </p:nvCxnSpPr>
        <p:spPr bwMode="auto">
          <a:xfrm rot="5400000" flipH="1">
            <a:off x="4768850" y="4603751"/>
            <a:ext cx="636587" cy="595312"/>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pic>
        <p:nvPicPr>
          <p:cNvPr id="26678" name="Picture 54" descr="hand2hand"/>
          <p:cNvPicPr>
            <a:picLocks noChangeAspect="1" noChangeArrowheads="1"/>
          </p:cNvPicPr>
          <p:nvPr/>
        </p:nvPicPr>
        <p:blipFill>
          <a:blip r:embed="rId4" cstate="print"/>
          <a:srcRect/>
          <a:stretch>
            <a:fillRect/>
          </a:stretch>
        </p:blipFill>
        <p:spPr bwMode="auto">
          <a:xfrm>
            <a:off x="6948488" y="4868863"/>
            <a:ext cx="1087437" cy="839787"/>
          </a:xfrm>
          <a:prstGeom prst="rect">
            <a:avLst/>
          </a:prstGeom>
          <a:noFill/>
          <a:ln w="9525">
            <a:noFill/>
            <a:miter lim="800000"/>
            <a:headEnd/>
            <a:tailEnd/>
          </a:ln>
          <a:effectLst>
            <a:outerShdw dist="107763" dir="2700000" algn="ctr" rotWithShape="0">
              <a:srgbClr val="808080">
                <a:alpha val="50000"/>
              </a:srgbClr>
            </a:outerShdw>
          </a:effectLst>
        </p:spPr>
      </p:pic>
      <p:pic>
        <p:nvPicPr>
          <p:cNvPr id="26679" name="Picture 55" descr="drugs1"/>
          <p:cNvPicPr>
            <a:picLocks noChangeAspect="1" noChangeArrowheads="1"/>
          </p:cNvPicPr>
          <p:nvPr/>
        </p:nvPicPr>
        <p:blipFill>
          <a:blip r:embed="rId5" cstate="print">
            <a:grayscl/>
          </a:blip>
          <a:srcRect/>
          <a:stretch>
            <a:fillRect/>
          </a:stretch>
        </p:blipFill>
        <p:spPr bwMode="auto">
          <a:xfrm>
            <a:off x="3995738" y="4005263"/>
            <a:ext cx="404812" cy="341312"/>
          </a:xfrm>
          <a:prstGeom prst="rect">
            <a:avLst/>
          </a:prstGeom>
          <a:noFill/>
          <a:ln w="9525">
            <a:noFill/>
            <a:miter lim="800000"/>
            <a:headEnd/>
            <a:tailEnd/>
          </a:ln>
          <a:effectLst>
            <a:outerShdw dist="107763" dir="2700000" algn="ctr" rotWithShape="0">
              <a:srgbClr val="808080">
                <a:alpha val="50000"/>
              </a:srgbClr>
            </a:outerShdw>
          </a:effectLst>
        </p:spPr>
      </p:pic>
      <p:pic>
        <p:nvPicPr>
          <p:cNvPr id="26680" name="Picture 56" descr="2671373951_e754d59ba9"/>
          <p:cNvPicPr>
            <a:picLocks noChangeAspect="1" noChangeArrowheads="1"/>
          </p:cNvPicPr>
          <p:nvPr/>
        </p:nvPicPr>
        <p:blipFill>
          <a:blip r:embed="rId6" cstate="print"/>
          <a:srcRect/>
          <a:stretch>
            <a:fillRect/>
          </a:stretch>
        </p:blipFill>
        <p:spPr bwMode="auto">
          <a:xfrm>
            <a:off x="8029575" y="2781300"/>
            <a:ext cx="342900" cy="452438"/>
          </a:xfrm>
          <a:prstGeom prst="rect">
            <a:avLst/>
          </a:prstGeom>
          <a:noFill/>
          <a:ln w="9525">
            <a:noFill/>
            <a:miter lim="800000"/>
            <a:headEnd/>
            <a:tailEnd/>
          </a:ln>
          <a:effectLst>
            <a:outerShdw dist="107763" dir="2700000" algn="ctr" rotWithShape="0">
              <a:srgbClr val="808080">
                <a:alpha val="50000"/>
              </a:srgbClr>
            </a:outerShdw>
          </a:effectLst>
        </p:spPr>
      </p:pic>
      <p:pic>
        <p:nvPicPr>
          <p:cNvPr id="26681" name="Picture 57" descr="moneycount"/>
          <p:cNvPicPr>
            <a:picLocks noChangeAspect="1" noChangeArrowheads="1"/>
          </p:cNvPicPr>
          <p:nvPr/>
        </p:nvPicPr>
        <p:blipFill>
          <a:blip r:embed="rId7" cstate="print">
            <a:grayscl/>
          </a:blip>
          <a:srcRect/>
          <a:stretch>
            <a:fillRect/>
          </a:stretch>
        </p:blipFill>
        <p:spPr bwMode="auto">
          <a:xfrm>
            <a:off x="6156325" y="1773238"/>
            <a:ext cx="574675" cy="376237"/>
          </a:xfrm>
          <a:prstGeom prst="rect">
            <a:avLst/>
          </a:prstGeom>
          <a:noFill/>
          <a:ln w="9525">
            <a:noFill/>
            <a:miter lim="800000"/>
            <a:headEnd/>
            <a:tailEnd/>
          </a:ln>
          <a:effectLst>
            <a:outerShdw dist="107763" dir="2700000" algn="ctr" rotWithShape="0">
              <a:srgbClr val="808080">
                <a:alpha val="50000"/>
              </a:srgbClr>
            </a:outerShdw>
          </a:effectLst>
        </p:spPr>
      </p:pic>
      <p:sp>
        <p:nvSpPr>
          <p:cNvPr id="72761" name="TextBox 213"/>
          <p:cNvSpPr txBox="1">
            <a:spLocks noChangeArrowheads="1"/>
          </p:cNvSpPr>
          <p:nvPr/>
        </p:nvSpPr>
        <p:spPr bwMode="auto">
          <a:xfrm>
            <a:off x="2159000" y="3860800"/>
            <a:ext cx="269875" cy="366713"/>
          </a:xfrm>
          <a:prstGeom prst="rect">
            <a:avLst/>
          </a:prstGeom>
          <a:noFill/>
          <a:ln w="9525">
            <a:noFill/>
            <a:miter lim="800000"/>
            <a:headEnd/>
            <a:tailEnd/>
          </a:ln>
        </p:spPr>
        <p:txBody>
          <a:bodyPr>
            <a:spAutoFit/>
          </a:bodyPr>
          <a:lstStyle/>
          <a:p>
            <a:pPr defTabSz="457200"/>
            <a:r>
              <a:rPr lang="en-US">
                <a:latin typeface="Calibri" pitchFamily="34" charset="0"/>
              </a:rPr>
              <a:t>3</a:t>
            </a:r>
            <a:endParaRPr lang="zh-CN" altLang="en-US">
              <a:latin typeface="Calibri" pitchFamily="34" charset="0"/>
            </a:endParaRPr>
          </a:p>
        </p:txBody>
      </p:sp>
      <p:sp>
        <p:nvSpPr>
          <p:cNvPr id="72762" name="TextBox 269"/>
          <p:cNvSpPr txBox="1">
            <a:spLocks noChangeArrowheads="1"/>
          </p:cNvSpPr>
          <p:nvPr/>
        </p:nvSpPr>
        <p:spPr bwMode="auto">
          <a:xfrm>
            <a:off x="1403350" y="4149725"/>
            <a:ext cx="271463" cy="366713"/>
          </a:xfrm>
          <a:prstGeom prst="rect">
            <a:avLst/>
          </a:prstGeom>
          <a:noFill/>
          <a:ln w="9525">
            <a:noFill/>
            <a:miter lim="800000"/>
            <a:headEnd/>
            <a:tailEnd/>
          </a:ln>
        </p:spPr>
        <p:txBody>
          <a:bodyPr>
            <a:spAutoFit/>
          </a:bodyPr>
          <a:lstStyle/>
          <a:p>
            <a:pPr defTabSz="457200"/>
            <a:r>
              <a:rPr lang="en-US">
                <a:latin typeface="Calibri" pitchFamily="34" charset="0"/>
              </a:rPr>
              <a:t>3</a:t>
            </a:r>
            <a:endParaRPr lang="zh-CN" altLang="en-US">
              <a:latin typeface="Calibri" pitchFamily="34" charset="0"/>
            </a:endParaRPr>
          </a:p>
        </p:txBody>
      </p:sp>
      <p:sp>
        <p:nvSpPr>
          <p:cNvPr id="72763" name="TextBox 270"/>
          <p:cNvSpPr txBox="1">
            <a:spLocks noChangeArrowheads="1"/>
          </p:cNvSpPr>
          <p:nvPr/>
        </p:nvSpPr>
        <p:spPr bwMode="auto">
          <a:xfrm>
            <a:off x="1438275" y="3140075"/>
            <a:ext cx="269875" cy="368300"/>
          </a:xfrm>
          <a:prstGeom prst="rect">
            <a:avLst/>
          </a:prstGeom>
          <a:noFill/>
          <a:ln w="9525">
            <a:noFill/>
            <a:miter lim="800000"/>
            <a:headEnd/>
            <a:tailEnd/>
          </a:ln>
        </p:spPr>
        <p:txBody>
          <a:bodyPr>
            <a:spAutoFit/>
          </a:bodyPr>
          <a:lstStyle/>
          <a:p>
            <a:pPr defTabSz="457200"/>
            <a:r>
              <a:rPr lang="en-US">
                <a:latin typeface="Calibri" pitchFamily="34" charset="0"/>
              </a:rPr>
              <a:t>1</a:t>
            </a:r>
            <a:endParaRPr lang="zh-CN" altLang="en-US">
              <a:latin typeface="Calibri" pitchFamily="34" charset="0"/>
            </a:endParaRPr>
          </a:p>
        </p:txBody>
      </p:sp>
      <p:sp>
        <p:nvSpPr>
          <p:cNvPr id="26685" name="Oval 61"/>
          <p:cNvSpPr>
            <a:spLocks noChangeArrowheads="1"/>
          </p:cNvSpPr>
          <p:nvPr/>
        </p:nvSpPr>
        <p:spPr bwMode="auto">
          <a:xfrm>
            <a:off x="2303463" y="2997200"/>
            <a:ext cx="144462" cy="142875"/>
          </a:xfrm>
          <a:prstGeom prst="ellipse">
            <a:avLst/>
          </a:prstGeom>
          <a:solidFill>
            <a:schemeClr val="accent2"/>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65" name="Text Box 62"/>
          <p:cNvSpPr txBox="1">
            <a:spLocks noChangeArrowheads="1"/>
          </p:cNvSpPr>
          <p:nvPr/>
        </p:nvSpPr>
        <p:spPr bwMode="auto">
          <a:xfrm>
            <a:off x="2230438" y="2636838"/>
            <a:ext cx="352425" cy="395287"/>
          </a:xfrm>
          <a:prstGeom prst="rect">
            <a:avLst/>
          </a:prstGeom>
          <a:noFill/>
          <a:ln w="9525">
            <a:noFill/>
            <a:miter lim="800000"/>
            <a:headEnd/>
            <a:tailEnd/>
          </a:ln>
        </p:spPr>
        <p:txBody>
          <a:bodyPr wrap="none">
            <a:spAutoFit/>
          </a:bodyPr>
          <a:lstStyle/>
          <a:p>
            <a:pPr eaLnBrk="0" hangingPunct="0"/>
            <a:r>
              <a:rPr lang="en-US" b="1"/>
              <a:t>B</a:t>
            </a:r>
          </a:p>
        </p:txBody>
      </p:sp>
      <p:sp>
        <p:nvSpPr>
          <p:cNvPr id="26687" name="Oval 63"/>
          <p:cNvSpPr>
            <a:spLocks noChangeArrowheads="1"/>
          </p:cNvSpPr>
          <p:nvPr/>
        </p:nvSpPr>
        <p:spPr bwMode="auto">
          <a:xfrm>
            <a:off x="1511300" y="3789363"/>
            <a:ext cx="142875" cy="144462"/>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67" name="Text Box 64"/>
          <p:cNvSpPr txBox="1">
            <a:spLocks noChangeArrowheads="1"/>
          </p:cNvSpPr>
          <p:nvPr/>
        </p:nvSpPr>
        <p:spPr bwMode="auto">
          <a:xfrm>
            <a:off x="935038" y="3644900"/>
            <a:ext cx="604837" cy="396875"/>
          </a:xfrm>
          <a:prstGeom prst="rect">
            <a:avLst/>
          </a:prstGeom>
          <a:noFill/>
          <a:ln w="9525">
            <a:noFill/>
            <a:miter lim="800000"/>
            <a:headEnd/>
            <a:tailEnd/>
          </a:ln>
        </p:spPr>
        <p:txBody>
          <a:bodyPr wrap="none">
            <a:spAutoFit/>
          </a:bodyPr>
          <a:lstStyle/>
          <a:p>
            <a:pPr eaLnBrk="0" hangingPunct="0"/>
            <a:r>
              <a:rPr lang="en-US" b="1"/>
              <a:t>AM</a:t>
            </a:r>
            <a:endParaRPr lang="en-US"/>
          </a:p>
        </p:txBody>
      </p:sp>
      <p:sp>
        <p:nvSpPr>
          <p:cNvPr id="26689" name="Oval 65"/>
          <p:cNvSpPr>
            <a:spLocks noChangeArrowheads="1"/>
          </p:cNvSpPr>
          <p:nvPr/>
        </p:nvSpPr>
        <p:spPr bwMode="auto">
          <a:xfrm>
            <a:off x="3095625" y="3789363"/>
            <a:ext cx="142875" cy="144462"/>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2769" name="Text Box 66"/>
          <p:cNvSpPr txBox="1">
            <a:spLocks noChangeArrowheads="1"/>
          </p:cNvSpPr>
          <p:nvPr/>
        </p:nvSpPr>
        <p:spPr bwMode="auto">
          <a:xfrm>
            <a:off x="3203575" y="3717925"/>
            <a:ext cx="323850" cy="446088"/>
          </a:xfrm>
          <a:prstGeom prst="rect">
            <a:avLst/>
          </a:prstGeom>
          <a:noFill/>
          <a:ln w="9525">
            <a:noFill/>
            <a:miter lim="800000"/>
            <a:headEnd/>
            <a:tailEnd/>
          </a:ln>
        </p:spPr>
        <p:txBody>
          <a:bodyPr wrap="none">
            <a:spAutoFit/>
          </a:bodyPr>
          <a:lstStyle/>
          <a:p>
            <a:pPr eaLnBrk="0" hangingPunct="0"/>
            <a:r>
              <a:rPr lang="en-US" b="1"/>
              <a:t>S</a:t>
            </a:r>
            <a:endParaRPr lang="en-US" b="1" baseline="-25000"/>
          </a:p>
        </p:txBody>
      </p:sp>
      <p:sp>
        <p:nvSpPr>
          <p:cNvPr id="26691" name="Oval 67"/>
          <p:cNvSpPr>
            <a:spLocks noChangeArrowheads="1"/>
          </p:cNvSpPr>
          <p:nvPr/>
        </p:nvSpPr>
        <p:spPr bwMode="auto">
          <a:xfrm>
            <a:off x="2292350" y="4510088"/>
            <a:ext cx="144463" cy="142875"/>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cxnSp>
        <p:nvCxnSpPr>
          <p:cNvPr id="26692" name="AutoShape 68"/>
          <p:cNvCxnSpPr>
            <a:cxnSpLocks noChangeShapeType="1"/>
            <a:stCxn id="26685" idx="3"/>
            <a:endCxn id="26687" idx="1"/>
          </p:cNvCxnSpPr>
          <p:nvPr/>
        </p:nvCxnSpPr>
        <p:spPr bwMode="auto">
          <a:xfrm rot="10800000" flipV="1">
            <a:off x="1581150" y="3068638"/>
            <a:ext cx="722313" cy="720725"/>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6693" name="AutoShape 69"/>
          <p:cNvCxnSpPr>
            <a:cxnSpLocks noChangeShapeType="1"/>
            <a:stCxn id="26685" idx="5"/>
          </p:cNvCxnSpPr>
          <p:nvPr/>
        </p:nvCxnSpPr>
        <p:spPr bwMode="auto">
          <a:xfrm rot="5400000">
            <a:off x="1654969" y="3139281"/>
            <a:ext cx="719138" cy="720725"/>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94" name="AutoShape 70"/>
          <p:cNvCxnSpPr>
            <a:cxnSpLocks noChangeShapeType="1"/>
            <a:stCxn id="26685" idx="5"/>
            <a:endCxn id="26689" idx="3"/>
          </p:cNvCxnSpPr>
          <p:nvPr/>
        </p:nvCxnSpPr>
        <p:spPr bwMode="auto">
          <a:xfrm rot="16200000" flipH="1">
            <a:off x="2374106" y="3140869"/>
            <a:ext cx="720725" cy="719138"/>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95" name="AutoShape 71"/>
          <p:cNvCxnSpPr>
            <a:cxnSpLocks noChangeShapeType="1"/>
            <a:stCxn id="26685" idx="7"/>
            <a:endCxn id="26689" idx="1"/>
          </p:cNvCxnSpPr>
          <p:nvPr/>
        </p:nvCxnSpPr>
        <p:spPr bwMode="auto">
          <a:xfrm>
            <a:off x="2447925" y="3068638"/>
            <a:ext cx="719138" cy="720725"/>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6696" name="AutoShape 72"/>
          <p:cNvCxnSpPr>
            <a:cxnSpLocks noChangeShapeType="1"/>
            <a:stCxn id="26687" idx="7"/>
            <a:endCxn id="26691" idx="1"/>
          </p:cNvCxnSpPr>
          <p:nvPr/>
        </p:nvCxnSpPr>
        <p:spPr bwMode="auto">
          <a:xfrm>
            <a:off x="1654175" y="3860800"/>
            <a:ext cx="711200" cy="649288"/>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6697" name="AutoShape 73"/>
          <p:cNvCxnSpPr>
            <a:cxnSpLocks noChangeShapeType="1"/>
            <a:stCxn id="26687" idx="5"/>
            <a:endCxn id="26691" idx="3"/>
          </p:cNvCxnSpPr>
          <p:nvPr/>
        </p:nvCxnSpPr>
        <p:spPr bwMode="auto">
          <a:xfrm rot="16200000" flipH="1">
            <a:off x="1612900" y="3900488"/>
            <a:ext cx="647700" cy="71120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6698" name="AutoShape 74"/>
          <p:cNvCxnSpPr>
            <a:cxnSpLocks noChangeShapeType="1"/>
            <a:stCxn id="26689" idx="5"/>
            <a:endCxn id="26691" idx="7"/>
          </p:cNvCxnSpPr>
          <p:nvPr/>
        </p:nvCxnSpPr>
        <p:spPr bwMode="auto">
          <a:xfrm rot="5400000">
            <a:off x="2475706" y="3891757"/>
            <a:ext cx="649287" cy="730250"/>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sp>
        <p:nvSpPr>
          <p:cNvPr id="72778" name="Text Box 75"/>
          <p:cNvSpPr txBox="1">
            <a:spLocks noChangeArrowheads="1"/>
          </p:cNvSpPr>
          <p:nvPr/>
        </p:nvSpPr>
        <p:spPr bwMode="auto">
          <a:xfrm>
            <a:off x="2014538" y="4652963"/>
            <a:ext cx="592137" cy="447675"/>
          </a:xfrm>
          <a:prstGeom prst="rect">
            <a:avLst/>
          </a:prstGeom>
          <a:noFill/>
          <a:ln w="9525">
            <a:noFill/>
            <a:miter lim="800000"/>
            <a:headEnd/>
            <a:tailEnd/>
          </a:ln>
        </p:spPr>
        <p:txBody>
          <a:bodyPr wrap="none">
            <a:spAutoFit/>
          </a:bodyPr>
          <a:lstStyle/>
          <a:p>
            <a:pPr eaLnBrk="0" hangingPunct="0"/>
            <a:r>
              <a:rPr lang="en-US" b="1"/>
              <a:t>FW</a:t>
            </a:r>
            <a:endParaRPr lang="en-US" b="1" baseline="-25000"/>
          </a:p>
        </p:txBody>
      </p:sp>
      <p:cxnSp>
        <p:nvCxnSpPr>
          <p:cNvPr id="26700" name="AutoShape 76"/>
          <p:cNvCxnSpPr>
            <a:cxnSpLocks noChangeShapeType="1"/>
            <a:stCxn id="26687" idx="1"/>
            <a:endCxn id="26636" idx="3"/>
          </p:cNvCxnSpPr>
          <p:nvPr/>
        </p:nvCxnSpPr>
        <p:spPr bwMode="auto">
          <a:xfrm rot="16200000">
            <a:off x="3221037" y="1471613"/>
            <a:ext cx="677863" cy="3957638"/>
          </a:xfrm>
          <a:prstGeom prst="curvedConnector2">
            <a:avLst/>
          </a:prstGeom>
          <a:noFill/>
          <a:ln w="38100" cap="flat" cmpd="sng">
            <a:solidFill>
              <a:srgbClr val="FF6600"/>
            </a:solidFill>
            <a:prstDash val="dash"/>
            <a:round/>
            <a:headEnd/>
            <a:tailEnd type="triangle" w="med" len="med"/>
          </a:ln>
          <a:effectLst>
            <a:outerShdw dist="17961" dir="2700000" algn="ctr" rotWithShape="0">
              <a:srgbClr val="FF6600">
                <a:gamma/>
                <a:shade val="60000"/>
                <a:invGamma/>
              </a:srgbClr>
            </a:outerShdw>
          </a:effectLst>
        </p:spPr>
      </p:cxnSp>
      <p:cxnSp>
        <p:nvCxnSpPr>
          <p:cNvPr id="26701" name="AutoShape 77"/>
          <p:cNvCxnSpPr>
            <a:cxnSpLocks noChangeShapeType="1"/>
            <a:stCxn id="26687" idx="1"/>
            <a:endCxn id="26638" idx="1"/>
          </p:cNvCxnSpPr>
          <p:nvPr/>
        </p:nvCxnSpPr>
        <p:spPr bwMode="auto">
          <a:xfrm rot="16200000">
            <a:off x="4139406" y="486569"/>
            <a:ext cx="744538" cy="5861050"/>
          </a:xfrm>
          <a:prstGeom prst="curvedConnector3">
            <a:avLst>
              <a:gd name="adj1" fmla="val 116625"/>
            </a:avLst>
          </a:prstGeom>
          <a:noFill/>
          <a:ln w="38100" cap="flat" cmpd="sng">
            <a:solidFill>
              <a:srgbClr val="FF6600"/>
            </a:solidFill>
            <a:prstDash val="dash"/>
            <a:round/>
            <a:headEnd/>
            <a:tailEnd type="triangle" w="med" len="med"/>
          </a:ln>
          <a:effectLst>
            <a:outerShdw dist="17961" dir="2700000" algn="ctr" rotWithShape="0">
              <a:srgbClr val="FF6600">
                <a:gamma/>
                <a:shade val="60000"/>
                <a:invGamma/>
              </a:srgbClr>
            </a:outerShdw>
          </a:effectLst>
        </p:spPr>
      </p:cxnSp>
      <p:cxnSp>
        <p:nvCxnSpPr>
          <p:cNvPr id="26702" name="AutoShape 78"/>
          <p:cNvCxnSpPr>
            <a:cxnSpLocks noChangeShapeType="1"/>
          </p:cNvCxnSpPr>
          <p:nvPr/>
        </p:nvCxnSpPr>
        <p:spPr bwMode="auto">
          <a:xfrm>
            <a:off x="6300788" y="3068638"/>
            <a:ext cx="431800" cy="0"/>
          </a:xfrm>
          <a:prstGeom prst="straightConnector1">
            <a:avLst/>
          </a:prstGeom>
          <a:noFill/>
          <a:ln w="25400" cap="sq" cmpd="sng">
            <a:solidFill>
              <a:schemeClr val="tx1"/>
            </a:solidFill>
            <a:prstDash val="sysDot"/>
            <a:round/>
            <a:headEnd/>
            <a:tailEnd/>
          </a:ln>
          <a:effectLst>
            <a:outerShdw dist="20000" dir="5400000" algn="ctr" rotWithShape="0">
              <a:srgbClr val="000000">
                <a:alpha val="35999"/>
              </a:srgbClr>
            </a:outerShdw>
          </a:effectLst>
        </p:spPr>
      </p:cxnSp>
      <p:cxnSp>
        <p:nvCxnSpPr>
          <p:cNvPr id="26703" name="AutoShape 79"/>
          <p:cNvCxnSpPr>
            <a:cxnSpLocks noChangeShapeType="1"/>
            <a:stCxn id="26689" idx="1"/>
          </p:cNvCxnSpPr>
          <p:nvPr/>
        </p:nvCxnSpPr>
        <p:spPr bwMode="auto">
          <a:xfrm rot="16200000">
            <a:off x="4012406" y="2293144"/>
            <a:ext cx="649288" cy="2343150"/>
          </a:xfrm>
          <a:prstGeom prst="curvedConnector2">
            <a:avLst/>
          </a:prstGeom>
          <a:noFill/>
          <a:ln w="38100" cap="flat" cmpd="sng">
            <a:solidFill>
              <a:srgbClr val="FF6600"/>
            </a:solidFill>
            <a:prstDash val="dash"/>
            <a:round/>
            <a:headEnd/>
            <a:tailEnd type="triangle" w="med" len="med"/>
          </a:ln>
          <a:effectLst>
            <a:outerShdw dist="17961" dir="2700000" algn="ctr" rotWithShape="0">
              <a:srgbClr val="FF6600">
                <a:gamma/>
                <a:shade val="60000"/>
                <a:invGamma/>
              </a:srgbClr>
            </a:outerShdw>
          </a:effectLst>
        </p:spPr>
      </p:cxnSp>
      <p:cxnSp>
        <p:nvCxnSpPr>
          <p:cNvPr id="26704" name="AutoShape 80"/>
          <p:cNvCxnSpPr>
            <a:cxnSpLocks noChangeShapeType="1"/>
            <a:stCxn id="26687" idx="5"/>
          </p:cNvCxnSpPr>
          <p:nvPr/>
        </p:nvCxnSpPr>
        <p:spPr bwMode="auto">
          <a:xfrm rot="16200000" flipH="1">
            <a:off x="1600200" y="3913188"/>
            <a:ext cx="647700" cy="685800"/>
          </a:xfrm>
          <a:prstGeom prst="curvedConnector2">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6705" name="AutoShape 81"/>
          <p:cNvCxnSpPr>
            <a:cxnSpLocks noChangeShapeType="1"/>
          </p:cNvCxnSpPr>
          <p:nvPr/>
        </p:nvCxnSpPr>
        <p:spPr bwMode="auto">
          <a:xfrm rot="10800000" flipV="1">
            <a:off x="4860925" y="3141663"/>
            <a:ext cx="2535238" cy="727075"/>
          </a:xfrm>
          <a:prstGeom prst="curvedConnector2">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6706" name="AutoShape 82"/>
          <p:cNvCxnSpPr>
            <a:cxnSpLocks noChangeShapeType="1"/>
            <a:stCxn id="26640" idx="7"/>
            <a:endCxn id="26642" idx="7"/>
          </p:cNvCxnSpPr>
          <p:nvPr/>
        </p:nvCxnSpPr>
        <p:spPr bwMode="auto">
          <a:xfrm flipH="1">
            <a:off x="4784725" y="3914775"/>
            <a:ext cx="6350" cy="669925"/>
          </a:xfrm>
          <a:prstGeom prst="curvedConnector3">
            <a:avLst>
              <a:gd name="adj1" fmla="val -3344440"/>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6707" name="AutoShape 83"/>
          <p:cNvCxnSpPr>
            <a:cxnSpLocks noChangeShapeType="1"/>
            <a:stCxn id="26642" idx="6"/>
            <a:endCxn id="26650" idx="7"/>
          </p:cNvCxnSpPr>
          <p:nvPr/>
        </p:nvCxnSpPr>
        <p:spPr bwMode="auto">
          <a:xfrm rot="5400000">
            <a:off x="4160838" y="4648200"/>
            <a:ext cx="622300" cy="587375"/>
          </a:xfrm>
          <a:prstGeom prst="curvedConnector2">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6708" name="AutoShape 84"/>
          <p:cNvCxnSpPr>
            <a:cxnSpLocks noChangeShapeType="1"/>
            <a:endCxn id="26650" idx="1"/>
          </p:cNvCxnSpPr>
          <p:nvPr/>
        </p:nvCxnSpPr>
        <p:spPr bwMode="auto">
          <a:xfrm>
            <a:off x="2482850" y="4581525"/>
            <a:ext cx="1628775" cy="604838"/>
          </a:xfrm>
          <a:prstGeom prst="curvedConnector2">
            <a:avLst/>
          </a:prstGeom>
          <a:noFill/>
          <a:ln w="38100" cap="flat" cmpd="sng">
            <a:solidFill>
              <a:srgbClr val="0000FF"/>
            </a:solidFill>
            <a:prstDash val="dash"/>
            <a:round/>
            <a:headEnd/>
            <a:tailEnd type="triangle" w="med" len="med"/>
          </a:ln>
          <a:effectLst>
            <a:outerShdw dist="17961" dir="2700000" algn="ctr" rotWithShape="0">
              <a:srgbClr val="0000FF">
                <a:gamma/>
                <a:shade val="60000"/>
                <a:invGamma/>
              </a:srgbClr>
            </a:outerShdw>
          </a:effectLst>
        </p:spPr>
      </p:cxnSp>
      <p:sp>
        <p:nvSpPr>
          <p:cNvPr id="72788" name="Slide Number Placeholder 85"/>
          <p:cNvSpPr>
            <a:spLocks noGrp="1"/>
          </p:cNvSpPr>
          <p:nvPr>
            <p:ph type="sldNum" sz="quarter" idx="12"/>
          </p:nvPr>
        </p:nvSpPr>
        <p:spPr>
          <a:xfrm>
            <a:off x="8129588" y="5729288"/>
            <a:ext cx="609600" cy="520700"/>
          </a:xfrm>
          <a:noFill/>
        </p:spPr>
        <p:txBody>
          <a:bodyPr/>
          <a:lstStyle/>
          <a:p>
            <a:fld id="{67BAD7EE-014A-4090-AF5A-6A19C4CEEA0C}" type="slidenum">
              <a:rPr lang="en-US" altLang="en-US" smtClean="0"/>
              <a:pPr/>
              <a:t>64</a:t>
            </a:fld>
            <a:endParaRPr lang="en-US" sz="1800" b="0" smtClean="0">
              <a:solidFill>
                <a:schemeClr val="tx1"/>
              </a:solidFill>
            </a:endParaRPr>
          </a:p>
        </p:txBody>
      </p:sp>
      <p:pic>
        <p:nvPicPr>
          <p:cNvPr id="85" name="Picture 7"/>
          <p:cNvPicPr>
            <a:picLocks noChangeAspect="1" noChangeArrowheads="1"/>
          </p:cNvPicPr>
          <p:nvPr/>
        </p:nvPicPr>
        <p:blipFill>
          <a:blip r:embed="rId8"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heckerboard(across)">
                                      <p:cBhvr>
                                        <p:cTn id="7" dur="500"/>
                                        <p:tgtEl>
                                          <p:spTgt spid="26630"/>
                                        </p:tgtEl>
                                      </p:cBhvr>
                                    </p:animEffect>
                                  </p:childTnLst>
                                </p:cTn>
                              </p:par>
                              <p:par>
                                <p:cTn id="8" presetID="5" presetClass="entr" presetSubtype="10" fill="hold" nodeType="withEffect">
                                  <p:stCondLst>
                                    <p:cond delay="0"/>
                                  </p:stCondLst>
                                  <p:childTnLst>
                                    <p:set>
                                      <p:cBhvr>
                                        <p:cTn id="9" dur="1" fill="hold">
                                          <p:stCondLst>
                                            <p:cond delay="0"/>
                                          </p:stCondLst>
                                        </p:cTn>
                                        <p:tgtEl>
                                          <p:spTgt spid="26700"/>
                                        </p:tgtEl>
                                        <p:attrNameLst>
                                          <p:attrName>style.visibility</p:attrName>
                                        </p:attrNameLst>
                                      </p:cBhvr>
                                      <p:to>
                                        <p:strVal val="visible"/>
                                      </p:to>
                                    </p:set>
                                    <p:animEffect transition="in" filter="checkerboard(across)">
                                      <p:cBhvr>
                                        <p:cTn id="10" dur="500"/>
                                        <p:tgtEl>
                                          <p:spTgt spid="26700"/>
                                        </p:tgtEl>
                                      </p:cBhvr>
                                    </p:animEffect>
                                  </p:childTnLst>
                                </p:cTn>
                              </p:par>
                              <p:par>
                                <p:cTn id="11" presetID="5" presetClass="entr" presetSubtype="10" fill="hold" nodeType="withEffect">
                                  <p:stCondLst>
                                    <p:cond delay="0"/>
                                  </p:stCondLst>
                                  <p:childTnLst>
                                    <p:set>
                                      <p:cBhvr>
                                        <p:cTn id="12" dur="1" fill="hold">
                                          <p:stCondLst>
                                            <p:cond delay="0"/>
                                          </p:stCondLst>
                                        </p:cTn>
                                        <p:tgtEl>
                                          <p:spTgt spid="26701"/>
                                        </p:tgtEl>
                                        <p:attrNameLst>
                                          <p:attrName>style.visibility</p:attrName>
                                        </p:attrNameLst>
                                      </p:cBhvr>
                                      <p:to>
                                        <p:strVal val="visible"/>
                                      </p:to>
                                    </p:set>
                                    <p:animEffect transition="in" filter="checkerboard(across)">
                                      <p:cBhvr>
                                        <p:cTn id="13" dur="500"/>
                                        <p:tgtEl>
                                          <p:spTgt spid="2670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26630"/>
                                        </p:tgtEl>
                                      </p:cBhvr>
                                    </p:animEffect>
                                    <p:set>
                                      <p:cBhvr>
                                        <p:cTn id="18" dur="1" fill="hold">
                                          <p:stCondLst>
                                            <p:cond delay="499"/>
                                          </p:stCondLst>
                                        </p:cTn>
                                        <p:tgtEl>
                                          <p:spTgt spid="26630"/>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26701"/>
                                        </p:tgtEl>
                                      </p:cBhvr>
                                    </p:animEffect>
                                    <p:set>
                                      <p:cBhvr>
                                        <p:cTn id="21" dur="1" fill="hold">
                                          <p:stCondLst>
                                            <p:cond delay="499"/>
                                          </p:stCondLst>
                                        </p:cTn>
                                        <p:tgtEl>
                                          <p:spTgt spid="26701"/>
                                        </p:tgtEl>
                                        <p:attrNameLst>
                                          <p:attrName>style.visibility</p:attrName>
                                        </p:attrNameLst>
                                      </p:cBhvr>
                                      <p:to>
                                        <p:strVal val="hidden"/>
                                      </p:to>
                                    </p:set>
                                  </p:childTnLst>
                                </p:cTn>
                              </p:par>
                              <p:par>
                                <p:cTn id="22" presetID="5" presetClass="entr" presetSubtype="10" fill="hold" grpId="0" nodeType="withEffect">
                                  <p:stCondLst>
                                    <p:cond delay="0"/>
                                  </p:stCondLst>
                                  <p:childTnLst>
                                    <p:set>
                                      <p:cBhvr>
                                        <p:cTn id="23" dur="1" fill="hold">
                                          <p:stCondLst>
                                            <p:cond delay="0"/>
                                          </p:stCondLst>
                                        </p:cTn>
                                        <p:tgtEl>
                                          <p:spTgt spid="26629"/>
                                        </p:tgtEl>
                                        <p:attrNameLst>
                                          <p:attrName>style.visibility</p:attrName>
                                        </p:attrNameLst>
                                      </p:cBhvr>
                                      <p:to>
                                        <p:strVal val="visible"/>
                                      </p:to>
                                    </p:set>
                                    <p:animEffect transition="in" filter="checkerboard(across)">
                                      <p:cBhvr>
                                        <p:cTn id="24" dur="500"/>
                                        <p:tgtEl>
                                          <p:spTgt spid="26629"/>
                                        </p:tgtEl>
                                      </p:cBhvr>
                                    </p:animEffect>
                                  </p:childTnLst>
                                </p:cTn>
                              </p:par>
                              <p:par>
                                <p:cTn id="25" presetID="5" presetClass="entr" presetSubtype="10" fill="hold" nodeType="withEffect">
                                  <p:stCondLst>
                                    <p:cond delay="0"/>
                                  </p:stCondLst>
                                  <p:childTnLst>
                                    <p:set>
                                      <p:cBhvr>
                                        <p:cTn id="26" dur="1" fill="hold">
                                          <p:stCondLst>
                                            <p:cond delay="0"/>
                                          </p:stCondLst>
                                        </p:cTn>
                                        <p:tgtEl>
                                          <p:spTgt spid="26703"/>
                                        </p:tgtEl>
                                        <p:attrNameLst>
                                          <p:attrName>style.visibility</p:attrName>
                                        </p:attrNameLst>
                                      </p:cBhvr>
                                      <p:to>
                                        <p:strVal val="visible"/>
                                      </p:to>
                                    </p:set>
                                    <p:animEffect transition="in" filter="checkerboard(across)">
                                      <p:cBhvr>
                                        <p:cTn id="27" dur="500"/>
                                        <p:tgtEl>
                                          <p:spTgt spid="2670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26629"/>
                                        </p:tgtEl>
                                      </p:cBhvr>
                                    </p:animEffect>
                                    <p:set>
                                      <p:cBhvr>
                                        <p:cTn id="32" dur="1" fill="hold">
                                          <p:stCondLst>
                                            <p:cond delay="499"/>
                                          </p:stCondLst>
                                        </p:cTn>
                                        <p:tgtEl>
                                          <p:spTgt spid="26629"/>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26703"/>
                                        </p:tgtEl>
                                      </p:cBhvr>
                                    </p:animEffect>
                                    <p:set>
                                      <p:cBhvr>
                                        <p:cTn id="35" dur="1" fill="hold">
                                          <p:stCondLst>
                                            <p:cond delay="499"/>
                                          </p:stCondLst>
                                        </p:cTn>
                                        <p:tgtEl>
                                          <p:spTgt spid="26703"/>
                                        </p:tgtEl>
                                        <p:attrNameLst>
                                          <p:attrName>style.visibility</p:attrName>
                                        </p:attrNameLst>
                                      </p:cBhvr>
                                      <p:to>
                                        <p:strVal val="hidden"/>
                                      </p:to>
                                    </p:set>
                                  </p:childTnLst>
                                </p:cTn>
                              </p:par>
                              <p:par>
                                <p:cTn id="36" presetID="5" presetClass="entr" presetSubtype="10" fill="hold" nodeType="withEffect">
                                  <p:stCondLst>
                                    <p:cond delay="0"/>
                                  </p:stCondLst>
                                  <p:childTnLst>
                                    <p:set>
                                      <p:cBhvr>
                                        <p:cTn id="37" dur="1" fill="hold">
                                          <p:stCondLst>
                                            <p:cond delay="0"/>
                                          </p:stCondLst>
                                        </p:cTn>
                                        <p:tgtEl>
                                          <p:spTgt spid="26704"/>
                                        </p:tgtEl>
                                        <p:attrNameLst>
                                          <p:attrName>style.visibility</p:attrName>
                                        </p:attrNameLst>
                                      </p:cBhvr>
                                      <p:to>
                                        <p:strVal val="visible"/>
                                      </p:to>
                                    </p:set>
                                    <p:animEffect transition="in" filter="checkerboard(across)">
                                      <p:cBhvr>
                                        <p:cTn id="38" dur="500"/>
                                        <p:tgtEl>
                                          <p:spTgt spid="26704"/>
                                        </p:tgtEl>
                                      </p:cBhvr>
                                    </p:animEffect>
                                  </p:childTnLst>
                                </p:cTn>
                              </p:par>
                              <p:par>
                                <p:cTn id="39" presetID="5" presetClass="entr" presetSubtype="10" fill="hold" nodeType="withEffect">
                                  <p:stCondLst>
                                    <p:cond delay="0"/>
                                  </p:stCondLst>
                                  <p:childTnLst>
                                    <p:set>
                                      <p:cBhvr>
                                        <p:cTn id="40" dur="1" fill="hold">
                                          <p:stCondLst>
                                            <p:cond delay="0"/>
                                          </p:stCondLst>
                                        </p:cTn>
                                        <p:tgtEl>
                                          <p:spTgt spid="26705"/>
                                        </p:tgtEl>
                                        <p:attrNameLst>
                                          <p:attrName>style.visibility</p:attrName>
                                        </p:attrNameLst>
                                      </p:cBhvr>
                                      <p:to>
                                        <p:strVal val="visible"/>
                                      </p:to>
                                    </p:set>
                                    <p:animEffect transition="in" filter="checkerboard(across)">
                                      <p:cBhvr>
                                        <p:cTn id="41" dur="500"/>
                                        <p:tgtEl>
                                          <p:spTgt spid="26705"/>
                                        </p:tgtEl>
                                      </p:cBhvr>
                                    </p:animEffect>
                                  </p:childTnLst>
                                </p:cTn>
                              </p:par>
                              <p:par>
                                <p:cTn id="42" presetID="5" presetClass="entr" presetSubtype="10" fill="hold" nodeType="withEffect">
                                  <p:stCondLst>
                                    <p:cond delay="0"/>
                                  </p:stCondLst>
                                  <p:childTnLst>
                                    <p:set>
                                      <p:cBhvr>
                                        <p:cTn id="43" dur="1" fill="hold">
                                          <p:stCondLst>
                                            <p:cond delay="0"/>
                                          </p:stCondLst>
                                        </p:cTn>
                                        <p:tgtEl>
                                          <p:spTgt spid="26706"/>
                                        </p:tgtEl>
                                        <p:attrNameLst>
                                          <p:attrName>style.visibility</p:attrName>
                                        </p:attrNameLst>
                                      </p:cBhvr>
                                      <p:to>
                                        <p:strVal val="visible"/>
                                      </p:to>
                                    </p:set>
                                    <p:animEffect transition="in" filter="checkerboard(across)">
                                      <p:cBhvr>
                                        <p:cTn id="44" dur="500"/>
                                        <p:tgtEl>
                                          <p:spTgt spid="26706"/>
                                        </p:tgtEl>
                                      </p:cBhvr>
                                    </p:animEffect>
                                  </p:childTnLst>
                                </p:cTn>
                              </p:par>
                              <p:par>
                                <p:cTn id="45" presetID="5" presetClass="entr" presetSubtype="10" fill="hold" nodeType="withEffect">
                                  <p:stCondLst>
                                    <p:cond delay="0"/>
                                  </p:stCondLst>
                                  <p:childTnLst>
                                    <p:set>
                                      <p:cBhvr>
                                        <p:cTn id="46" dur="1" fill="hold">
                                          <p:stCondLst>
                                            <p:cond delay="0"/>
                                          </p:stCondLst>
                                        </p:cTn>
                                        <p:tgtEl>
                                          <p:spTgt spid="26707"/>
                                        </p:tgtEl>
                                        <p:attrNameLst>
                                          <p:attrName>style.visibility</p:attrName>
                                        </p:attrNameLst>
                                      </p:cBhvr>
                                      <p:to>
                                        <p:strVal val="visible"/>
                                      </p:to>
                                    </p:set>
                                    <p:animEffect transition="in" filter="checkerboard(across)">
                                      <p:cBhvr>
                                        <p:cTn id="47" dur="500"/>
                                        <p:tgtEl>
                                          <p:spTgt spid="2670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6631"/>
                                        </p:tgtEl>
                                        <p:attrNameLst>
                                          <p:attrName>style.visibility</p:attrName>
                                        </p:attrNameLst>
                                      </p:cBhvr>
                                      <p:to>
                                        <p:strVal val="visible"/>
                                      </p:to>
                                    </p:set>
                                    <p:animEffect transition="in" filter="checkerboard(across)">
                                      <p:cBhvr>
                                        <p:cTn id="50" dur="500"/>
                                        <p:tgtEl>
                                          <p:spTgt spid="26631"/>
                                        </p:tgtEl>
                                      </p:cBhvr>
                                    </p:animEffect>
                                  </p:childTnLst>
                                </p:cTn>
                              </p:par>
                              <p:par>
                                <p:cTn id="51" presetID="5" presetClass="entr" presetSubtype="10" fill="hold" nodeType="withEffect">
                                  <p:stCondLst>
                                    <p:cond delay="0"/>
                                  </p:stCondLst>
                                  <p:childTnLst>
                                    <p:set>
                                      <p:cBhvr>
                                        <p:cTn id="52" dur="1" fill="hold">
                                          <p:stCondLst>
                                            <p:cond delay="0"/>
                                          </p:stCondLst>
                                        </p:cTn>
                                        <p:tgtEl>
                                          <p:spTgt spid="26708"/>
                                        </p:tgtEl>
                                        <p:attrNameLst>
                                          <p:attrName>style.visibility</p:attrName>
                                        </p:attrNameLst>
                                      </p:cBhvr>
                                      <p:to>
                                        <p:strVal val="visible"/>
                                      </p:to>
                                    </p:set>
                                    <p:animEffect transition="in" filter="checkerboard(across)">
                                      <p:cBhvr>
                                        <p:cTn id="53" dur="500"/>
                                        <p:tgtEl>
                                          <p:spTgt spid="2670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6632"/>
                                        </p:tgtEl>
                                        <p:attrNameLst>
                                          <p:attrName>style.visibility</p:attrName>
                                        </p:attrNameLst>
                                      </p:cBhvr>
                                      <p:to>
                                        <p:strVal val="visible"/>
                                      </p:to>
                                    </p:set>
                                    <p:anim calcmode="lin" valueType="num">
                                      <p:cBhvr additive="base">
                                        <p:cTn id="58" dur="500" fill="hold"/>
                                        <p:tgtEl>
                                          <p:spTgt spid="26632"/>
                                        </p:tgtEl>
                                        <p:attrNameLst>
                                          <p:attrName>ppt_x</p:attrName>
                                        </p:attrNameLst>
                                      </p:cBhvr>
                                      <p:tavLst>
                                        <p:tav tm="0">
                                          <p:val>
                                            <p:strVal val="#ppt_x"/>
                                          </p:val>
                                        </p:tav>
                                        <p:tav tm="100000">
                                          <p:val>
                                            <p:strVal val="#ppt_x"/>
                                          </p:val>
                                        </p:tav>
                                      </p:tavLst>
                                    </p:anim>
                                    <p:anim calcmode="lin" valueType="num">
                                      <p:cBhvr additive="base">
                                        <p:cTn id="59"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ldLvl="0" animBg="1" autoUpdateAnimBg="0"/>
      <p:bldP spid="26629" grpId="1" bldLvl="0" animBg="1" autoUpdateAnimBg="0"/>
      <p:bldP spid="26630" grpId="0" bldLvl="0" animBg="1" autoUpdateAnimBg="0"/>
      <p:bldP spid="26630" grpId="1" bldLvl="0" animBg="1" autoUpdateAnimBg="0"/>
      <p:bldP spid="26631" grpId="0" bldLvl="0" animBg="1" autoUpdateAnimBg="0"/>
      <p:bldP spid="26632"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971550" y="1701800"/>
            <a:ext cx="7921625" cy="1727200"/>
          </a:xfrm>
          <a:prstGeom prst="rect">
            <a:avLst/>
          </a:prstGeom>
        </p:spPr>
        <p:txBody>
          <a:bodyPr/>
          <a:lstStyle/>
          <a:p>
            <a:pPr defTabSz="457200" eaLnBrk="1" hangingPunct="1">
              <a:lnSpc>
                <a:spcPct val="90000"/>
              </a:lnSpc>
              <a:buSzTx/>
              <a:buFont typeface="Wingdings" pitchFamily="2" charset="2"/>
              <a:buNone/>
            </a:pPr>
            <a:r>
              <a:rPr lang="en-US" altLang="zh-CN" sz="2000" i="1" smtClean="0">
                <a:solidFill>
                  <a:srgbClr val="FF0000"/>
                </a:solidFill>
              </a:rPr>
              <a:t>G = </a:t>
            </a:r>
            <a:r>
              <a:rPr lang="en-US" altLang="zh-CN" sz="2000" smtClean="0">
                <a:solidFill>
                  <a:srgbClr val="FF0000"/>
                </a:solidFill>
              </a:rPr>
              <a:t>(</a:t>
            </a:r>
            <a:r>
              <a:rPr lang="en-US" altLang="zh-CN" sz="2000" i="1" smtClean="0">
                <a:solidFill>
                  <a:srgbClr val="FF0000"/>
                </a:solidFill>
              </a:rPr>
              <a:t>V, E, </a:t>
            </a:r>
            <a:r>
              <a:rPr lang="en-US" altLang="zh-CN" sz="2000" i="1" smtClean="0">
                <a:solidFill>
                  <a:srgbClr val="FF3300"/>
                </a:solidFill>
              </a:rPr>
              <a:t>f</a:t>
            </a:r>
            <a:r>
              <a:rPr lang="en-US" altLang="zh-CN" sz="2000" i="1" baseline="-25000" smtClean="0">
                <a:solidFill>
                  <a:srgbClr val="FF3300"/>
                </a:solidFill>
              </a:rPr>
              <a:t>A</a:t>
            </a:r>
            <a:r>
              <a:rPr lang="en-US" altLang="zh-CN" sz="2000" smtClean="0">
                <a:solidFill>
                  <a:srgbClr val="FF0000"/>
                </a:solidFill>
              </a:rPr>
              <a:t>)</a:t>
            </a:r>
            <a:r>
              <a:rPr lang="en-US" altLang="zh-CN" sz="2000" i="1" smtClean="0">
                <a:solidFill>
                  <a:srgbClr val="FF0000"/>
                </a:solidFill>
              </a:rPr>
              <a:t> </a:t>
            </a:r>
            <a:r>
              <a:rPr lang="en-US" altLang="zh-CN" sz="2000" i="1" smtClean="0">
                <a:solidFill>
                  <a:srgbClr val="0000FF"/>
                </a:solidFill>
              </a:rPr>
              <a:t>matches </a:t>
            </a:r>
            <a:r>
              <a:rPr lang="en-US" altLang="zh-CN" sz="2000" i="1" smtClean="0">
                <a:solidFill>
                  <a:srgbClr val="7030A0"/>
                </a:solidFill>
              </a:rPr>
              <a:t>Q = </a:t>
            </a:r>
            <a:r>
              <a:rPr lang="en-US" altLang="zh-CN" sz="2000" smtClean="0">
                <a:solidFill>
                  <a:srgbClr val="7030A0"/>
                </a:solidFill>
              </a:rPr>
              <a:t>(</a:t>
            </a:r>
            <a:r>
              <a:rPr lang="en-US" altLang="zh-CN" sz="2000" i="1" smtClean="0">
                <a:solidFill>
                  <a:srgbClr val="7030A0"/>
                </a:solidFill>
              </a:rPr>
              <a:t>V</a:t>
            </a:r>
            <a:r>
              <a:rPr lang="en-US" altLang="zh-CN" sz="2000" i="1" baseline="-25000" smtClean="0">
                <a:solidFill>
                  <a:srgbClr val="7030A0"/>
                </a:solidFill>
              </a:rPr>
              <a:t>Q</a:t>
            </a:r>
            <a:r>
              <a:rPr lang="en-US" altLang="zh-CN" sz="2000" i="1" smtClean="0">
                <a:solidFill>
                  <a:srgbClr val="7030A0"/>
                </a:solidFill>
              </a:rPr>
              <a:t>, E</a:t>
            </a:r>
            <a:r>
              <a:rPr lang="en-US" altLang="zh-CN" sz="2000" i="1" baseline="-25000" smtClean="0">
                <a:solidFill>
                  <a:srgbClr val="7030A0"/>
                </a:solidFill>
              </a:rPr>
              <a:t>Q</a:t>
            </a:r>
            <a:r>
              <a:rPr lang="en-US" altLang="zh-CN" sz="2000" smtClean="0">
                <a:solidFill>
                  <a:srgbClr val="7030A0"/>
                </a:solidFill>
              </a:rPr>
              <a:t>, f</a:t>
            </a:r>
            <a:r>
              <a:rPr lang="en-US" altLang="zh-CN" sz="2000" baseline="-25000" smtClean="0">
                <a:solidFill>
                  <a:srgbClr val="7030A0"/>
                </a:solidFill>
              </a:rPr>
              <a:t>v</a:t>
            </a:r>
            <a:r>
              <a:rPr lang="en-US" altLang="zh-CN" sz="2000" smtClean="0">
                <a:solidFill>
                  <a:srgbClr val="7030A0"/>
                </a:solidFill>
              </a:rPr>
              <a:t>, f</a:t>
            </a:r>
            <a:r>
              <a:rPr lang="en-US" altLang="zh-CN" sz="2000" baseline="-25000" smtClean="0">
                <a:solidFill>
                  <a:srgbClr val="7030A0"/>
                </a:solidFill>
              </a:rPr>
              <a:t>e</a:t>
            </a:r>
            <a:r>
              <a:rPr lang="en-US" altLang="zh-CN" sz="2000" smtClean="0">
                <a:solidFill>
                  <a:srgbClr val="7030A0"/>
                </a:solidFill>
              </a:rPr>
              <a:t>) </a:t>
            </a:r>
            <a:r>
              <a:rPr lang="en-US" altLang="zh-CN" sz="2000" smtClean="0"/>
              <a:t>via </a:t>
            </a:r>
            <a:r>
              <a:rPr lang="en-US" altLang="zh-CN" sz="2000" i="1" smtClean="0">
                <a:solidFill>
                  <a:srgbClr val="0000FF"/>
                </a:solidFill>
              </a:rPr>
              <a:t>bounded simulation</a:t>
            </a:r>
            <a:r>
              <a:rPr lang="en-US" altLang="zh-CN" sz="2000" smtClean="0"/>
              <a:t>, if there exists a </a:t>
            </a:r>
            <a:r>
              <a:rPr lang="en-US" altLang="zh-CN" sz="2000" smtClean="0">
                <a:solidFill>
                  <a:srgbClr val="0000FF"/>
                </a:solidFill>
              </a:rPr>
              <a:t>binary relation </a:t>
            </a:r>
            <a:r>
              <a:rPr lang="en-US" altLang="zh-CN" sz="2000" i="1" smtClean="0"/>
              <a:t>S ⊆ </a:t>
            </a:r>
            <a:r>
              <a:rPr lang="en-US" altLang="zh-CN" sz="2000" i="1" smtClean="0">
                <a:solidFill>
                  <a:srgbClr val="7030A0"/>
                </a:solidFill>
              </a:rPr>
              <a:t>V</a:t>
            </a:r>
            <a:r>
              <a:rPr lang="en-US" altLang="zh-CN" sz="2000" i="1" baseline="-25000" smtClean="0">
                <a:solidFill>
                  <a:srgbClr val="7030A0"/>
                </a:solidFill>
              </a:rPr>
              <a:t>Q</a:t>
            </a:r>
            <a:r>
              <a:rPr lang="en-US" altLang="zh-CN" sz="2000" i="1" smtClean="0"/>
              <a:t> × </a:t>
            </a:r>
            <a:r>
              <a:rPr lang="en-US" altLang="zh-CN" sz="2000" i="1" smtClean="0">
                <a:solidFill>
                  <a:srgbClr val="FF0000"/>
                </a:solidFill>
              </a:rPr>
              <a:t>V </a:t>
            </a:r>
            <a:r>
              <a:rPr lang="en-US" altLang="zh-CN" sz="2000" i="1" smtClean="0"/>
              <a:t>such that </a:t>
            </a:r>
            <a:r>
              <a:rPr lang="en-US" altLang="zh-CN" sz="2000" smtClean="0">
                <a:solidFill>
                  <a:srgbClr val="0000FF"/>
                </a:solidFill>
              </a:rPr>
              <a:t> </a:t>
            </a:r>
            <a:r>
              <a:rPr lang="en-US" altLang="zh-CN" sz="2000" i="1" smtClean="0"/>
              <a:t>S </a:t>
            </a:r>
            <a:endParaRPr lang="en-US" altLang="zh-CN" sz="2000" smtClean="0"/>
          </a:p>
          <a:p>
            <a:pPr defTabSz="457200" eaLnBrk="1" hangingPunct="1">
              <a:lnSpc>
                <a:spcPct val="90000"/>
              </a:lnSpc>
              <a:buSzTx/>
            </a:pPr>
            <a:r>
              <a:rPr lang="en-US" altLang="zh-CN" sz="2000" smtClean="0"/>
              <a:t>is a total mapping, </a:t>
            </a:r>
          </a:p>
          <a:p>
            <a:pPr defTabSz="457200" eaLnBrk="1" hangingPunct="1">
              <a:lnSpc>
                <a:spcPct val="90000"/>
              </a:lnSpc>
              <a:buSzTx/>
            </a:pPr>
            <a:r>
              <a:rPr lang="en-US" altLang="zh-CN" sz="2000" smtClean="0"/>
              <a:t>satisfies search conditions and bounds on edge-to-path mappings</a:t>
            </a:r>
          </a:p>
        </p:txBody>
      </p:sp>
      <p:sp>
        <p:nvSpPr>
          <p:cNvPr id="73731" name="Title 112"/>
          <p:cNvSpPr>
            <a:spLocks noGrp="1"/>
          </p:cNvSpPr>
          <p:nvPr>
            <p:ph type="title" idx="4294967295"/>
          </p:nvPr>
        </p:nvSpPr>
        <p:spPr>
          <a:xfrm>
            <a:off x="304800" y="0"/>
            <a:ext cx="7772400" cy="792163"/>
          </a:xfrm>
        </p:spPr>
        <p:txBody>
          <a:bodyPr anchor="ctr">
            <a:normAutofit fontScale="90000"/>
          </a:bodyPr>
          <a:lstStyle/>
          <a:p>
            <a:pPr defTabSz="457200" eaLnBrk="1" hangingPunct="1"/>
            <a:r>
              <a:rPr lang="en-US" altLang="zh-CN" sz="2800" dirty="0" smtClean="0">
                <a:ea typeface="宋体" pitchFamily="2" charset="-122"/>
              </a:rPr>
              <a:t>Bounded Simulation (Fan et.al VLDB </a:t>
            </a:r>
            <a:r>
              <a:rPr lang="en-US" altLang="zh-CN" dirty="0" smtClean="0">
                <a:ea typeface="宋体" pitchFamily="2" charset="-122"/>
              </a:rPr>
              <a:t>’</a:t>
            </a:r>
            <a:r>
              <a:rPr lang="en-US" altLang="zh-CN" sz="2800" dirty="0" smtClean="0">
                <a:ea typeface="宋体" pitchFamily="2" charset="-122"/>
              </a:rPr>
              <a:t>10)</a:t>
            </a:r>
          </a:p>
        </p:txBody>
      </p:sp>
      <p:sp>
        <p:nvSpPr>
          <p:cNvPr id="27653" name="Rectangle 89"/>
          <p:cNvSpPr>
            <a:spLocks noChangeArrowheads="1"/>
          </p:cNvSpPr>
          <p:nvPr/>
        </p:nvSpPr>
        <p:spPr bwMode="auto">
          <a:xfrm>
            <a:off x="1219200" y="6278563"/>
            <a:ext cx="7243763" cy="503237"/>
          </a:xfrm>
          <a:prstGeom prst="rect">
            <a:avLst/>
          </a:prstGeom>
          <a:solidFill>
            <a:srgbClr val="EAEAEA"/>
          </a:solidFill>
          <a:ln w="9525">
            <a:noFill/>
            <a:miter lim="800000"/>
            <a:headEnd/>
            <a:tailEnd/>
          </a:ln>
        </p:spPr>
        <p:txBody>
          <a:bodyPr/>
          <a:lstStyle/>
          <a:p>
            <a:pPr marL="365125" indent="-365125" defTabSz="971550">
              <a:lnSpc>
                <a:spcPct val="120000"/>
              </a:lnSpc>
              <a:spcBef>
                <a:spcPct val="10000"/>
              </a:spcBef>
              <a:buClr>
                <a:schemeClr val="accent1"/>
              </a:buClr>
              <a:buSzPct val="90000"/>
              <a:buFont typeface="Wingdings" pitchFamily="2" charset="2"/>
              <a:buNone/>
            </a:pPr>
            <a:r>
              <a:rPr lang="en-US" i="1">
                <a:solidFill>
                  <a:srgbClr val="FF0000"/>
                </a:solidFill>
              </a:rPr>
              <a:t>Mapping edges to bounded paths</a:t>
            </a:r>
          </a:p>
        </p:txBody>
      </p:sp>
      <p:sp>
        <p:nvSpPr>
          <p:cNvPr id="27654" name="圆角矩形标注 7"/>
          <p:cNvSpPr>
            <a:spLocks noChangeArrowheads="1"/>
          </p:cNvSpPr>
          <p:nvPr/>
        </p:nvSpPr>
        <p:spPr bwMode="auto">
          <a:xfrm>
            <a:off x="3565525" y="1700213"/>
            <a:ext cx="5046663" cy="738187"/>
          </a:xfrm>
          <a:prstGeom prst="wedgeRoundRectCallout">
            <a:avLst>
              <a:gd name="adj1" fmla="val -51750"/>
              <a:gd name="adj2" fmla="val 76708"/>
              <a:gd name="adj3" fmla="val 16667"/>
            </a:avLst>
          </a:prstGeom>
          <a:solidFill>
            <a:srgbClr val="99FF99"/>
          </a:solidFill>
          <a:ln w="9525">
            <a:solidFill>
              <a:schemeClr val="tx1"/>
            </a:solidFill>
            <a:miter lim="800000"/>
            <a:headEnd/>
            <a:tailEnd/>
          </a:ln>
        </p:spPr>
        <p:txBody>
          <a:bodyPr lIns="97182" tIns="48591" rIns="97182" bIns="48591"/>
          <a:lstStyle/>
          <a:p>
            <a:pPr marL="365125" indent="-365125" defTabSz="971550">
              <a:spcBef>
                <a:spcPct val="20000"/>
              </a:spcBef>
            </a:pPr>
            <a:r>
              <a:rPr lang="en-US"/>
              <a:t>for each </a:t>
            </a:r>
            <a:r>
              <a:rPr lang="en-US" i="1">
                <a:solidFill>
                  <a:srgbClr val="7030A0"/>
                </a:solidFill>
              </a:rPr>
              <a:t>u∈ V</a:t>
            </a:r>
            <a:r>
              <a:rPr lang="en-US" i="1" baseline="-25000">
                <a:solidFill>
                  <a:srgbClr val="7030A0"/>
                </a:solidFill>
              </a:rPr>
              <a:t>Q</a:t>
            </a:r>
            <a:r>
              <a:rPr lang="en-US"/>
              <a:t>, there exists </a:t>
            </a:r>
            <a:r>
              <a:rPr lang="en-US" i="1">
                <a:solidFill>
                  <a:srgbClr val="FF0000"/>
                </a:solidFill>
              </a:rPr>
              <a:t>v∈ V </a:t>
            </a:r>
            <a:r>
              <a:rPr lang="en-US" i="1"/>
              <a:t>such that </a:t>
            </a:r>
            <a:r>
              <a:rPr lang="en-US"/>
              <a:t>(</a:t>
            </a:r>
            <a:r>
              <a:rPr lang="en-US" i="1">
                <a:solidFill>
                  <a:srgbClr val="7030A0"/>
                </a:solidFill>
              </a:rPr>
              <a:t>u</a:t>
            </a:r>
            <a:r>
              <a:rPr lang="en-US" i="1"/>
              <a:t>,</a:t>
            </a:r>
            <a:r>
              <a:rPr lang="en-US" i="1">
                <a:solidFill>
                  <a:srgbClr val="FF0000"/>
                </a:solidFill>
              </a:rPr>
              <a:t>v</a:t>
            </a:r>
            <a:r>
              <a:rPr lang="en-US"/>
              <a:t>)</a:t>
            </a:r>
            <a:r>
              <a:rPr lang="en-US" i="1"/>
              <a:t>∈ S</a:t>
            </a:r>
          </a:p>
        </p:txBody>
      </p:sp>
      <p:sp>
        <p:nvSpPr>
          <p:cNvPr id="27655" name="圆角矩形标注 7"/>
          <p:cNvSpPr>
            <a:spLocks noChangeArrowheads="1"/>
          </p:cNvSpPr>
          <p:nvPr/>
        </p:nvSpPr>
        <p:spPr bwMode="auto">
          <a:xfrm>
            <a:off x="2663825" y="1600200"/>
            <a:ext cx="6480175" cy="1536700"/>
          </a:xfrm>
          <a:prstGeom prst="wedgeRoundRectCallout">
            <a:avLst>
              <a:gd name="adj1" fmla="val 6199"/>
              <a:gd name="adj2" fmla="val 60449"/>
              <a:gd name="adj3" fmla="val 16667"/>
            </a:avLst>
          </a:prstGeom>
          <a:solidFill>
            <a:srgbClr val="99FF99"/>
          </a:solidFill>
          <a:ln w="9525">
            <a:solidFill>
              <a:schemeClr val="tx1"/>
            </a:solidFill>
            <a:miter lim="800000"/>
            <a:headEnd/>
            <a:tailEnd/>
          </a:ln>
          <a:effectLst>
            <a:outerShdw dist="107763" dir="2700000" algn="ctr" rotWithShape="0">
              <a:srgbClr val="808080">
                <a:alpha val="50000"/>
              </a:srgbClr>
            </a:outerShdw>
          </a:effectLst>
        </p:spPr>
        <p:txBody>
          <a:bodyPr lIns="97182" tIns="48591" rIns="97182" bIns="48591"/>
          <a:lstStyle/>
          <a:p>
            <a:pPr marL="365125" indent="-365125" defTabSz="971550">
              <a:spcBef>
                <a:spcPct val="20000"/>
              </a:spcBef>
              <a:defRPr/>
            </a:pPr>
            <a:r>
              <a:rPr lang="en-US"/>
              <a:t>for each (</a:t>
            </a:r>
            <a:r>
              <a:rPr lang="en-US" i="1">
                <a:solidFill>
                  <a:srgbClr val="7030A0"/>
                </a:solidFill>
              </a:rPr>
              <a:t>u</a:t>
            </a:r>
            <a:r>
              <a:rPr lang="en-US" i="1"/>
              <a:t>,</a:t>
            </a:r>
            <a:r>
              <a:rPr lang="en-US" i="1">
                <a:solidFill>
                  <a:srgbClr val="FF0000"/>
                </a:solidFill>
              </a:rPr>
              <a:t>v</a:t>
            </a:r>
            <a:r>
              <a:rPr lang="en-US"/>
              <a:t>)</a:t>
            </a:r>
            <a:r>
              <a:rPr lang="en-US" i="1"/>
              <a:t>∈ S, </a:t>
            </a:r>
          </a:p>
          <a:p>
            <a:pPr marL="742950" lvl="1" indent="-285750" defTabSz="971550">
              <a:spcBef>
                <a:spcPct val="20000"/>
              </a:spcBef>
              <a:buFont typeface="Wingdings" pitchFamily="2" charset="2"/>
              <a:buChar char="ü"/>
              <a:defRPr/>
            </a:pPr>
            <a:r>
              <a:rPr lang="en-US"/>
              <a:t>  attributes </a:t>
            </a:r>
            <a:r>
              <a:rPr lang="en-US" i="1">
                <a:solidFill>
                  <a:srgbClr val="FF0000"/>
                </a:solidFill>
              </a:rPr>
              <a:t>f</a:t>
            </a:r>
            <a:r>
              <a:rPr lang="en-US" i="1" baseline="-25000">
                <a:solidFill>
                  <a:srgbClr val="FF0000"/>
                </a:solidFill>
              </a:rPr>
              <a:t>A</a:t>
            </a:r>
            <a:r>
              <a:rPr lang="en-US">
                <a:solidFill>
                  <a:srgbClr val="FF0000"/>
                </a:solidFill>
              </a:rPr>
              <a:t>(</a:t>
            </a:r>
            <a:r>
              <a:rPr lang="en-US" i="1">
                <a:solidFill>
                  <a:srgbClr val="FF0000"/>
                </a:solidFill>
              </a:rPr>
              <a:t>v</a:t>
            </a:r>
            <a:r>
              <a:rPr lang="en-US">
                <a:solidFill>
                  <a:srgbClr val="FF0000"/>
                </a:solidFill>
              </a:rPr>
              <a:t>)</a:t>
            </a:r>
            <a:r>
              <a:rPr lang="en-US" i="1"/>
              <a:t> </a:t>
            </a:r>
            <a:r>
              <a:rPr lang="en-US" i="1">
                <a:solidFill>
                  <a:srgbClr val="0000FF"/>
                </a:solidFill>
              </a:rPr>
              <a:t>satisfies</a:t>
            </a:r>
            <a:r>
              <a:rPr lang="en-US"/>
              <a:t> predicate </a:t>
            </a:r>
            <a:r>
              <a:rPr lang="en-US" i="1">
                <a:solidFill>
                  <a:srgbClr val="7030A0"/>
                </a:solidFill>
              </a:rPr>
              <a:t>f</a:t>
            </a:r>
            <a:r>
              <a:rPr lang="en-US" i="1" baseline="-25000">
                <a:solidFill>
                  <a:srgbClr val="7030A0"/>
                </a:solidFill>
              </a:rPr>
              <a:t>v</a:t>
            </a:r>
            <a:r>
              <a:rPr lang="en-US">
                <a:solidFill>
                  <a:srgbClr val="7030A0"/>
                </a:solidFill>
              </a:rPr>
              <a:t>(</a:t>
            </a:r>
            <a:r>
              <a:rPr lang="en-US" i="1">
                <a:solidFill>
                  <a:srgbClr val="7030A0"/>
                </a:solidFill>
              </a:rPr>
              <a:t>u</a:t>
            </a:r>
            <a:r>
              <a:rPr lang="en-US">
                <a:solidFill>
                  <a:srgbClr val="7030A0"/>
                </a:solidFill>
              </a:rPr>
              <a:t>)</a:t>
            </a:r>
          </a:p>
          <a:p>
            <a:pPr marL="742950" lvl="1" indent="-285750" defTabSz="971550">
              <a:spcBef>
                <a:spcPct val="20000"/>
              </a:spcBef>
              <a:buFont typeface="Wingdings" pitchFamily="2" charset="2"/>
              <a:buChar char="ü"/>
              <a:defRPr/>
            </a:pPr>
            <a:r>
              <a:rPr lang="en-US"/>
              <a:t>  each </a:t>
            </a:r>
            <a:r>
              <a:rPr lang="en-US">
                <a:solidFill>
                  <a:srgbClr val="7030A0"/>
                </a:solidFill>
              </a:rPr>
              <a:t>(</a:t>
            </a:r>
            <a:r>
              <a:rPr lang="en-US" i="1">
                <a:solidFill>
                  <a:srgbClr val="7030A0"/>
                </a:solidFill>
              </a:rPr>
              <a:t>u,u’ </a:t>
            </a:r>
            <a:r>
              <a:rPr lang="en-US">
                <a:solidFill>
                  <a:srgbClr val="7030A0"/>
                </a:solidFill>
              </a:rPr>
              <a:t>) </a:t>
            </a:r>
            <a:r>
              <a:rPr lang="en-US"/>
              <a:t>in </a:t>
            </a:r>
            <a:r>
              <a:rPr lang="en-US" i="1">
                <a:solidFill>
                  <a:srgbClr val="7030A0"/>
                </a:solidFill>
              </a:rPr>
              <a:t>E</a:t>
            </a:r>
            <a:r>
              <a:rPr lang="en-US" i="1" baseline="-25000">
                <a:solidFill>
                  <a:srgbClr val="7030A0"/>
                </a:solidFill>
              </a:rPr>
              <a:t>Q</a:t>
            </a:r>
            <a:r>
              <a:rPr lang="en-US" i="1"/>
              <a:t> </a:t>
            </a:r>
            <a:r>
              <a:rPr lang="en-US"/>
              <a:t>is mapped to a </a:t>
            </a:r>
            <a:r>
              <a:rPr lang="en-US">
                <a:solidFill>
                  <a:srgbClr val="FF0000"/>
                </a:solidFill>
              </a:rPr>
              <a:t>path </a:t>
            </a:r>
            <a:r>
              <a:rPr lang="en-US"/>
              <a:t>from </a:t>
            </a:r>
            <a:r>
              <a:rPr lang="en-US" i="1">
                <a:solidFill>
                  <a:srgbClr val="FF0000"/>
                </a:solidFill>
              </a:rPr>
              <a:t>v</a:t>
            </a:r>
            <a:r>
              <a:rPr lang="en-US"/>
              <a:t> to </a:t>
            </a:r>
            <a:r>
              <a:rPr lang="en-US" i="1">
                <a:solidFill>
                  <a:srgbClr val="FF0000"/>
                </a:solidFill>
              </a:rPr>
              <a:t>v’</a:t>
            </a:r>
            <a:r>
              <a:rPr lang="en-US"/>
              <a:t> of length  </a:t>
            </a:r>
            <a:r>
              <a:rPr lang="en-US" i="1">
                <a:solidFill>
                  <a:srgbClr val="0000CC"/>
                </a:solidFill>
              </a:rPr>
              <a:t>f</a:t>
            </a:r>
            <a:r>
              <a:rPr lang="en-US" i="1" baseline="-25000">
                <a:solidFill>
                  <a:srgbClr val="0000CC"/>
                </a:solidFill>
              </a:rPr>
              <a:t>e</a:t>
            </a:r>
            <a:r>
              <a:rPr lang="en-US" i="1">
                <a:solidFill>
                  <a:srgbClr val="0000CC"/>
                </a:solidFill>
              </a:rPr>
              <a:t>(u,u’ )</a:t>
            </a:r>
            <a:r>
              <a:rPr lang="en-US"/>
              <a:t> in</a:t>
            </a:r>
            <a:r>
              <a:rPr lang="en-US" i="1"/>
              <a:t> </a:t>
            </a:r>
            <a:r>
              <a:rPr lang="en-US" i="1">
                <a:solidFill>
                  <a:srgbClr val="FF0000"/>
                </a:solidFill>
              </a:rPr>
              <a:t>G</a:t>
            </a:r>
            <a:r>
              <a:rPr lang="en-US" i="1"/>
              <a:t>, </a:t>
            </a:r>
            <a:r>
              <a:rPr lang="en-US"/>
              <a:t>(</a:t>
            </a:r>
            <a:r>
              <a:rPr lang="en-US" i="1">
                <a:solidFill>
                  <a:srgbClr val="7030A0"/>
                </a:solidFill>
              </a:rPr>
              <a:t>u’</a:t>
            </a:r>
            <a:r>
              <a:rPr lang="en-US" i="1"/>
              <a:t>,</a:t>
            </a:r>
            <a:r>
              <a:rPr lang="en-US" i="1">
                <a:solidFill>
                  <a:srgbClr val="FF0000"/>
                </a:solidFill>
              </a:rPr>
              <a:t>v’ </a:t>
            </a:r>
            <a:r>
              <a:rPr lang="en-US"/>
              <a:t>)</a:t>
            </a:r>
            <a:r>
              <a:rPr lang="en-US" i="1"/>
              <a:t>∈ S</a:t>
            </a:r>
          </a:p>
        </p:txBody>
      </p:sp>
      <p:grpSp>
        <p:nvGrpSpPr>
          <p:cNvPr id="2" name="Group 8"/>
          <p:cNvGrpSpPr>
            <a:grpSpLocks/>
          </p:cNvGrpSpPr>
          <p:nvPr/>
        </p:nvGrpSpPr>
        <p:grpSpPr bwMode="auto">
          <a:xfrm>
            <a:off x="990600" y="3200400"/>
            <a:ext cx="7011988" cy="3173413"/>
            <a:chOff x="0" y="0"/>
            <a:chExt cx="12512" cy="6197"/>
          </a:xfrm>
        </p:grpSpPr>
        <p:sp>
          <p:nvSpPr>
            <p:cNvPr id="73738" name="AutoShape 49"/>
            <p:cNvSpPr>
              <a:spLocks noChangeArrowheads="1"/>
            </p:cNvSpPr>
            <p:nvPr/>
          </p:nvSpPr>
          <p:spPr bwMode="auto">
            <a:xfrm>
              <a:off x="170" y="5217"/>
              <a:ext cx="3177" cy="680"/>
            </a:xfrm>
            <a:prstGeom prst="wedgeRoundRectCallout">
              <a:avLst>
                <a:gd name="adj1" fmla="val -10181"/>
                <a:gd name="adj2" fmla="val -189111"/>
                <a:gd name="adj3" fmla="val 16667"/>
              </a:avLst>
            </a:prstGeom>
            <a:solidFill>
              <a:srgbClr val="FFFF99"/>
            </a:solidFill>
            <a:ln w="9525">
              <a:solidFill>
                <a:schemeClr val="tx1"/>
              </a:solidFill>
              <a:miter lim="800000"/>
              <a:headEnd/>
              <a:tailEnd/>
            </a:ln>
          </p:spPr>
          <p:txBody>
            <a:bodyPr/>
            <a:lstStyle/>
            <a:p>
              <a:pPr>
                <a:spcBef>
                  <a:spcPts val="600"/>
                </a:spcBef>
              </a:pPr>
              <a:r>
                <a:rPr lang="en-US" sz="1400">
                  <a:solidFill>
                    <a:srgbClr val="FF0000"/>
                  </a:solidFill>
                </a:rPr>
                <a:t>edges to paths</a:t>
              </a:r>
            </a:p>
          </p:txBody>
        </p:sp>
        <p:pic>
          <p:nvPicPr>
            <p:cNvPr id="27658" name="Picture 10"/>
            <p:cNvPicPr>
              <a:picLocks noChangeAspect="1" noChangeArrowheads="1"/>
            </p:cNvPicPr>
            <p:nvPr/>
          </p:nvPicPr>
          <p:blipFill>
            <a:blip r:embed="rId3" cstate="print">
              <a:grayscl/>
            </a:blip>
            <a:srcRect/>
            <a:stretch>
              <a:fillRect/>
            </a:stretch>
          </p:blipFill>
          <p:spPr bwMode="auto">
            <a:xfrm>
              <a:off x="6634" y="453"/>
              <a:ext cx="669" cy="614"/>
            </a:xfrm>
            <a:prstGeom prst="rect">
              <a:avLst/>
            </a:prstGeom>
            <a:noFill/>
            <a:ln w="9525" cap="flat" cmpd="sng">
              <a:solidFill>
                <a:schemeClr val="tx1"/>
              </a:solidFill>
              <a:miter lim="800000"/>
              <a:headEnd/>
              <a:tailEnd/>
            </a:ln>
            <a:effectLst>
              <a:outerShdw dist="107763" dir="2700000" algn="ctr" rotWithShape="0">
                <a:srgbClr val="808080">
                  <a:alpha val="50000"/>
                </a:srgbClr>
              </a:outerShdw>
            </a:effectLst>
          </p:spPr>
        </p:pic>
        <p:sp>
          <p:nvSpPr>
            <p:cNvPr id="27659" name="Oval 11"/>
            <p:cNvSpPr>
              <a:spLocks noChangeArrowheads="1"/>
            </p:cNvSpPr>
            <p:nvPr/>
          </p:nvSpPr>
          <p:spPr bwMode="auto">
            <a:xfrm>
              <a:off x="8750" y="1051"/>
              <a:ext cx="212" cy="211"/>
            </a:xfrm>
            <a:prstGeom prst="ellipse">
              <a:avLst/>
            </a:prstGeom>
            <a:solidFill>
              <a:schemeClr val="accent2"/>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41" name="Text Box 12"/>
            <p:cNvSpPr txBox="1">
              <a:spLocks noChangeArrowheads="1"/>
            </p:cNvSpPr>
            <p:nvPr/>
          </p:nvSpPr>
          <p:spPr bwMode="auto">
            <a:xfrm>
              <a:off x="8535" y="420"/>
              <a:ext cx="522" cy="582"/>
            </a:xfrm>
            <a:prstGeom prst="rect">
              <a:avLst/>
            </a:prstGeom>
            <a:noFill/>
            <a:ln w="9525">
              <a:noFill/>
              <a:miter lim="800000"/>
              <a:headEnd/>
              <a:tailEnd/>
            </a:ln>
          </p:spPr>
          <p:txBody>
            <a:bodyPr wrap="none">
              <a:spAutoFit/>
            </a:bodyPr>
            <a:lstStyle/>
            <a:p>
              <a:pPr eaLnBrk="0" hangingPunct="0"/>
              <a:r>
                <a:rPr lang="en-US"/>
                <a:t>B</a:t>
              </a:r>
              <a:endParaRPr lang="en-US" altLang="en-US"/>
            </a:p>
          </p:txBody>
        </p:sp>
        <p:sp>
          <p:nvSpPr>
            <p:cNvPr id="27661" name="Oval 13"/>
            <p:cNvSpPr>
              <a:spLocks noChangeArrowheads="1"/>
            </p:cNvSpPr>
            <p:nvPr/>
          </p:nvSpPr>
          <p:spPr bwMode="auto">
            <a:xfrm>
              <a:off x="7249" y="2003"/>
              <a:ext cx="212" cy="211"/>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43" name="Text Box 14"/>
            <p:cNvSpPr txBox="1">
              <a:spLocks noChangeArrowheads="1"/>
            </p:cNvSpPr>
            <p:nvPr/>
          </p:nvSpPr>
          <p:spPr bwMode="auto">
            <a:xfrm>
              <a:off x="6635" y="1020"/>
              <a:ext cx="667" cy="652"/>
            </a:xfrm>
            <a:prstGeom prst="rect">
              <a:avLst/>
            </a:prstGeom>
            <a:noFill/>
            <a:ln w="9525">
              <a:noFill/>
              <a:miter lim="800000"/>
              <a:headEnd/>
              <a:tailEnd/>
            </a:ln>
          </p:spPr>
          <p:txBody>
            <a:bodyPr wrap="none">
              <a:spAutoFit/>
            </a:bodyPr>
            <a:lstStyle/>
            <a:p>
              <a:pPr eaLnBrk="0" hangingPunct="0"/>
              <a:r>
                <a:rPr lang="en-US" b="1"/>
                <a:t>A</a:t>
              </a:r>
              <a:r>
                <a:rPr lang="en-US" b="1" baseline="-25000"/>
                <a:t>1</a:t>
              </a:r>
            </a:p>
          </p:txBody>
        </p:sp>
        <p:sp>
          <p:nvSpPr>
            <p:cNvPr id="27663" name="Oval 15"/>
            <p:cNvSpPr>
              <a:spLocks noChangeArrowheads="1"/>
            </p:cNvSpPr>
            <p:nvPr/>
          </p:nvSpPr>
          <p:spPr bwMode="auto">
            <a:xfrm>
              <a:off x="10141" y="2003"/>
              <a:ext cx="215" cy="211"/>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45" name="Text Box 16"/>
            <p:cNvSpPr txBox="1">
              <a:spLocks noChangeArrowheads="1"/>
            </p:cNvSpPr>
            <p:nvPr/>
          </p:nvSpPr>
          <p:spPr bwMode="auto">
            <a:xfrm>
              <a:off x="10462" y="1580"/>
              <a:ext cx="750" cy="655"/>
            </a:xfrm>
            <a:prstGeom prst="rect">
              <a:avLst/>
            </a:prstGeom>
            <a:noFill/>
            <a:ln w="9525">
              <a:noFill/>
              <a:miter lim="800000"/>
              <a:headEnd/>
              <a:tailEnd/>
            </a:ln>
          </p:spPr>
          <p:txBody>
            <a:bodyPr wrap="none">
              <a:spAutoFit/>
            </a:bodyPr>
            <a:lstStyle/>
            <a:p>
              <a:pPr eaLnBrk="0" hangingPunct="0"/>
              <a:r>
                <a:rPr lang="en-US" b="1"/>
                <a:t>A</a:t>
              </a:r>
              <a:r>
                <a:rPr lang="en-US" b="1" baseline="-25000"/>
                <a:t>m</a:t>
              </a:r>
            </a:p>
          </p:txBody>
        </p:sp>
        <p:sp>
          <p:nvSpPr>
            <p:cNvPr id="27665" name="Oval 17"/>
            <p:cNvSpPr>
              <a:spLocks noChangeArrowheads="1"/>
            </p:cNvSpPr>
            <p:nvPr/>
          </p:nvSpPr>
          <p:spPr bwMode="auto">
            <a:xfrm>
              <a:off x="5858" y="3267"/>
              <a:ext cx="215" cy="211"/>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47" name="Text Box 18"/>
            <p:cNvSpPr txBox="1">
              <a:spLocks noChangeArrowheads="1"/>
            </p:cNvSpPr>
            <p:nvPr/>
          </p:nvSpPr>
          <p:spPr bwMode="auto">
            <a:xfrm>
              <a:off x="5002" y="2950"/>
              <a:ext cx="650" cy="65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67" name="Oval 19"/>
            <p:cNvSpPr>
              <a:spLocks noChangeArrowheads="1"/>
            </p:cNvSpPr>
            <p:nvPr/>
          </p:nvSpPr>
          <p:spPr bwMode="auto">
            <a:xfrm>
              <a:off x="5850" y="4321"/>
              <a:ext cx="212" cy="211"/>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49" name="Text Box 20"/>
            <p:cNvSpPr txBox="1">
              <a:spLocks noChangeArrowheads="1"/>
            </p:cNvSpPr>
            <p:nvPr/>
          </p:nvSpPr>
          <p:spPr bwMode="auto">
            <a:xfrm>
              <a:off x="6407" y="3967"/>
              <a:ext cx="650" cy="65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69" name="Oval 21"/>
            <p:cNvSpPr>
              <a:spLocks noChangeArrowheads="1"/>
            </p:cNvSpPr>
            <p:nvPr/>
          </p:nvSpPr>
          <p:spPr bwMode="auto">
            <a:xfrm>
              <a:off x="6821" y="5375"/>
              <a:ext cx="215" cy="211"/>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51" name="Text Box 22"/>
            <p:cNvSpPr txBox="1">
              <a:spLocks noChangeArrowheads="1"/>
            </p:cNvSpPr>
            <p:nvPr/>
          </p:nvSpPr>
          <p:spPr bwMode="auto">
            <a:xfrm>
              <a:off x="7045" y="5165"/>
              <a:ext cx="650" cy="65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71" name="Oval 23"/>
            <p:cNvSpPr>
              <a:spLocks noChangeArrowheads="1"/>
            </p:cNvSpPr>
            <p:nvPr/>
          </p:nvSpPr>
          <p:spPr bwMode="auto">
            <a:xfrm>
              <a:off x="8733" y="3246"/>
              <a:ext cx="212" cy="208"/>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53" name="Text Box 24"/>
            <p:cNvSpPr txBox="1">
              <a:spLocks noChangeArrowheads="1"/>
            </p:cNvSpPr>
            <p:nvPr/>
          </p:nvSpPr>
          <p:spPr bwMode="auto">
            <a:xfrm>
              <a:off x="9177" y="2845"/>
              <a:ext cx="650" cy="65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73" name="Oval 25"/>
            <p:cNvSpPr>
              <a:spLocks noChangeArrowheads="1"/>
            </p:cNvSpPr>
            <p:nvPr/>
          </p:nvSpPr>
          <p:spPr bwMode="auto">
            <a:xfrm>
              <a:off x="11640" y="3267"/>
              <a:ext cx="215" cy="211"/>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55" name="Text Box 26"/>
            <p:cNvSpPr txBox="1">
              <a:spLocks noChangeArrowheads="1"/>
            </p:cNvSpPr>
            <p:nvPr/>
          </p:nvSpPr>
          <p:spPr bwMode="auto">
            <a:xfrm>
              <a:off x="11862" y="3057"/>
              <a:ext cx="650" cy="65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75" name="Oval 27"/>
            <p:cNvSpPr>
              <a:spLocks noChangeArrowheads="1"/>
            </p:cNvSpPr>
            <p:nvPr/>
          </p:nvSpPr>
          <p:spPr bwMode="auto">
            <a:xfrm>
              <a:off x="4895" y="5375"/>
              <a:ext cx="212" cy="211"/>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57" name="Text Box 28"/>
            <p:cNvSpPr txBox="1">
              <a:spLocks noChangeArrowheads="1"/>
            </p:cNvSpPr>
            <p:nvPr/>
          </p:nvSpPr>
          <p:spPr bwMode="auto">
            <a:xfrm>
              <a:off x="4252" y="5165"/>
              <a:ext cx="650" cy="652"/>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77" name="Oval 29"/>
            <p:cNvSpPr>
              <a:spLocks noChangeArrowheads="1"/>
            </p:cNvSpPr>
            <p:nvPr/>
          </p:nvSpPr>
          <p:spPr bwMode="auto">
            <a:xfrm>
              <a:off x="9702" y="4321"/>
              <a:ext cx="215" cy="211"/>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59" name="Text Box 30"/>
            <p:cNvSpPr txBox="1">
              <a:spLocks noChangeArrowheads="1"/>
            </p:cNvSpPr>
            <p:nvPr/>
          </p:nvSpPr>
          <p:spPr bwMode="auto">
            <a:xfrm>
              <a:off x="9927" y="4110"/>
              <a:ext cx="648" cy="655"/>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sp>
          <p:nvSpPr>
            <p:cNvPr id="27679" name="Oval 31"/>
            <p:cNvSpPr>
              <a:spLocks noChangeArrowheads="1"/>
            </p:cNvSpPr>
            <p:nvPr/>
          </p:nvSpPr>
          <p:spPr bwMode="auto">
            <a:xfrm>
              <a:off x="7784" y="4321"/>
              <a:ext cx="212" cy="208"/>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61" name="Text Box 32"/>
            <p:cNvSpPr txBox="1">
              <a:spLocks noChangeArrowheads="1"/>
            </p:cNvSpPr>
            <p:nvPr/>
          </p:nvSpPr>
          <p:spPr bwMode="auto">
            <a:xfrm>
              <a:off x="7240" y="4110"/>
              <a:ext cx="650" cy="652"/>
            </a:xfrm>
            <a:prstGeom prst="rect">
              <a:avLst/>
            </a:prstGeom>
            <a:noFill/>
            <a:ln w="9525">
              <a:noFill/>
              <a:miter lim="800000"/>
              <a:headEnd/>
              <a:tailEnd/>
            </a:ln>
          </p:spPr>
          <p:txBody>
            <a:bodyPr wrap="none">
              <a:spAutoFit/>
            </a:bodyPr>
            <a:lstStyle/>
            <a:p>
              <a:pPr eaLnBrk="0" hangingPunct="0"/>
              <a:r>
                <a:rPr lang="en-US" b="1"/>
                <a:t>W</a:t>
              </a:r>
              <a:endParaRPr lang="en-US" b="1" baseline="-25000"/>
            </a:p>
          </p:txBody>
        </p:sp>
        <p:cxnSp>
          <p:nvCxnSpPr>
            <p:cNvPr id="27681" name="AutoShape 33"/>
            <p:cNvCxnSpPr>
              <a:cxnSpLocks noChangeShapeType="1"/>
              <a:stCxn id="27659" idx="3"/>
              <a:endCxn id="27661" idx="1"/>
            </p:cNvCxnSpPr>
            <p:nvPr/>
          </p:nvCxnSpPr>
          <p:spPr bwMode="auto">
            <a:xfrm rot="10800000" flipV="1">
              <a:off x="7351" y="1156"/>
              <a:ext cx="1394" cy="843"/>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7682" name="AutoShape 34"/>
            <p:cNvCxnSpPr>
              <a:cxnSpLocks noChangeShapeType="1"/>
              <a:stCxn id="27659" idx="5"/>
            </p:cNvCxnSpPr>
            <p:nvPr/>
          </p:nvCxnSpPr>
          <p:spPr bwMode="auto">
            <a:xfrm rot="5400000">
              <a:off x="7786" y="934"/>
              <a:ext cx="741" cy="1391"/>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83" name="AutoShape 35"/>
            <p:cNvCxnSpPr>
              <a:cxnSpLocks noChangeShapeType="1"/>
              <a:stCxn id="27659" idx="5"/>
              <a:endCxn id="27663" idx="3"/>
            </p:cNvCxnSpPr>
            <p:nvPr/>
          </p:nvCxnSpPr>
          <p:spPr bwMode="auto">
            <a:xfrm rot="16200000" flipH="1">
              <a:off x="9074" y="1040"/>
              <a:ext cx="843" cy="1286"/>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684" name="AutoShape 36"/>
            <p:cNvCxnSpPr>
              <a:cxnSpLocks noChangeShapeType="1"/>
              <a:stCxn id="27659" idx="7"/>
              <a:endCxn id="27663" idx="1"/>
            </p:cNvCxnSpPr>
            <p:nvPr/>
          </p:nvCxnSpPr>
          <p:spPr bwMode="auto">
            <a:xfrm>
              <a:off x="8963" y="1156"/>
              <a:ext cx="1283" cy="846"/>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7685" name="AutoShape 37"/>
            <p:cNvCxnSpPr>
              <a:cxnSpLocks noChangeShapeType="1"/>
              <a:stCxn id="27661" idx="3"/>
              <a:endCxn id="27665" idx="0"/>
            </p:cNvCxnSpPr>
            <p:nvPr/>
          </p:nvCxnSpPr>
          <p:spPr bwMode="auto">
            <a:xfrm rot="10800000" flipV="1">
              <a:off x="6036" y="2105"/>
              <a:ext cx="1210" cy="1194"/>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7686" name="AutoShape 38"/>
            <p:cNvCxnSpPr>
              <a:cxnSpLocks noChangeShapeType="1"/>
              <a:stCxn id="27661" idx="5"/>
              <a:endCxn id="27665" idx="7"/>
            </p:cNvCxnSpPr>
            <p:nvPr/>
          </p:nvCxnSpPr>
          <p:spPr bwMode="auto">
            <a:xfrm rot="5400000">
              <a:off x="6127" y="2145"/>
              <a:ext cx="1163" cy="1286"/>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87" name="AutoShape 39"/>
            <p:cNvCxnSpPr>
              <a:cxnSpLocks noChangeShapeType="1"/>
              <a:stCxn id="27661" idx="7"/>
              <a:endCxn id="27671" idx="1"/>
            </p:cNvCxnSpPr>
            <p:nvPr/>
          </p:nvCxnSpPr>
          <p:spPr bwMode="auto">
            <a:xfrm>
              <a:off x="7461" y="2108"/>
              <a:ext cx="1380" cy="1138"/>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688" name="AutoShape 40"/>
            <p:cNvCxnSpPr>
              <a:cxnSpLocks noChangeShapeType="1"/>
              <a:stCxn id="27661" idx="5"/>
              <a:endCxn id="27671" idx="3"/>
            </p:cNvCxnSpPr>
            <p:nvPr/>
          </p:nvCxnSpPr>
          <p:spPr bwMode="auto">
            <a:xfrm rot="16200000" flipH="1">
              <a:off x="7473" y="2088"/>
              <a:ext cx="1135" cy="138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89" name="AutoShape 41"/>
            <p:cNvCxnSpPr>
              <a:cxnSpLocks noChangeShapeType="1"/>
              <a:endCxn id="27665" idx="0"/>
            </p:cNvCxnSpPr>
            <p:nvPr/>
          </p:nvCxnSpPr>
          <p:spPr bwMode="auto">
            <a:xfrm rot="10800000" flipV="1">
              <a:off x="6036" y="2105"/>
              <a:ext cx="4099" cy="1194"/>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7690" name="AutoShape 42"/>
            <p:cNvCxnSpPr>
              <a:cxnSpLocks noChangeShapeType="1"/>
              <a:endCxn id="27671" idx="0"/>
            </p:cNvCxnSpPr>
            <p:nvPr/>
          </p:nvCxnSpPr>
          <p:spPr bwMode="auto">
            <a:xfrm rot="10800000" flipV="1">
              <a:off x="8912" y="2105"/>
              <a:ext cx="1227" cy="1166"/>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7691" name="AutoShape 43"/>
            <p:cNvCxnSpPr>
              <a:cxnSpLocks noChangeShapeType="1"/>
              <a:stCxn id="27663" idx="7"/>
              <a:endCxn id="27673" idx="1"/>
            </p:cNvCxnSpPr>
            <p:nvPr/>
          </p:nvCxnSpPr>
          <p:spPr bwMode="auto">
            <a:xfrm>
              <a:off x="10356" y="2108"/>
              <a:ext cx="1391" cy="1159"/>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7692" name="AutoShape 44"/>
            <p:cNvCxnSpPr>
              <a:cxnSpLocks noChangeShapeType="1"/>
              <a:stCxn id="27673" idx="3"/>
              <a:endCxn id="27663" idx="5"/>
            </p:cNvCxnSpPr>
            <p:nvPr/>
          </p:nvCxnSpPr>
          <p:spPr bwMode="auto">
            <a:xfrm rot="10800000">
              <a:off x="10246" y="2207"/>
              <a:ext cx="1391" cy="1159"/>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93" name="AutoShape 45"/>
            <p:cNvCxnSpPr>
              <a:cxnSpLocks noChangeShapeType="1"/>
              <a:stCxn id="27671" idx="3"/>
              <a:endCxn id="27679" idx="1"/>
            </p:cNvCxnSpPr>
            <p:nvPr/>
          </p:nvCxnSpPr>
          <p:spPr bwMode="auto">
            <a:xfrm rot="10800000" flipV="1">
              <a:off x="7886" y="3348"/>
              <a:ext cx="841" cy="97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94" name="AutoShape 46"/>
            <p:cNvCxnSpPr>
              <a:cxnSpLocks noChangeShapeType="1"/>
              <a:stCxn id="27679" idx="7"/>
              <a:endCxn id="27671" idx="5"/>
            </p:cNvCxnSpPr>
            <p:nvPr/>
          </p:nvCxnSpPr>
          <p:spPr bwMode="auto">
            <a:xfrm flipV="1">
              <a:off x="7997" y="3453"/>
              <a:ext cx="844" cy="97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95" name="AutoShape 47"/>
            <p:cNvCxnSpPr>
              <a:cxnSpLocks noChangeShapeType="1"/>
              <a:stCxn id="27671" idx="5"/>
              <a:endCxn id="27677" idx="3"/>
            </p:cNvCxnSpPr>
            <p:nvPr/>
          </p:nvCxnSpPr>
          <p:spPr bwMode="auto">
            <a:xfrm rot="16200000" flipH="1">
              <a:off x="8783" y="3502"/>
              <a:ext cx="970" cy="867"/>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7696" name="AutoShape 48"/>
            <p:cNvCxnSpPr>
              <a:cxnSpLocks noChangeShapeType="1"/>
              <a:stCxn id="27677" idx="0"/>
              <a:endCxn id="27671" idx="7"/>
            </p:cNvCxnSpPr>
            <p:nvPr/>
          </p:nvCxnSpPr>
          <p:spPr bwMode="auto">
            <a:xfrm rot="5400000" flipH="1">
              <a:off x="8908" y="3377"/>
              <a:ext cx="1004" cy="940"/>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697" name="AutoShape 49"/>
            <p:cNvCxnSpPr>
              <a:cxnSpLocks noChangeShapeType="1"/>
              <a:stCxn id="27665" idx="3"/>
              <a:endCxn id="27667" idx="3"/>
            </p:cNvCxnSpPr>
            <p:nvPr/>
          </p:nvCxnSpPr>
          <p:spPr bwMode="auto">
            <a:xfrm rot="10800000" flipV="1">
              <a:off x="5847" y="3370"/>
              <a:ext cx="8" cy="1051"/>
            </a:xfrm>
            <a:prstGeom prst="curvedConnector3">
              <a:avLst>
                <a:gd name="adj1" fmla="val 3266667"/>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7698" name="AutoShape 50"/>
            <p:cNvCxnSpPr>
              <a:cxnSpLocks noChangeShapeType="1"/>
              <a:stCxn id="27667" idx="3"/>
              <a:endCxn id="27675" idx="1"/>
            </p:cNvCxnSpPr>
            <p:nvPr/>
          </p:nvCxnSpPr>
          <p:spPr bwMode="auto">
            <a:xfrm rot="10800000" flipV="1">
              <a:off x="4997" y="4424"/>
              <a:ext cx="847" cy="949"/>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7699" name="AutoShape 51"/>
            <p:cNvCxnSpPr>
              <a:cxnSpLocks noChangeShapeType="1"/>
              <a:stCxn id="27665" idx="7"/>
              <a:endCxn id="27667" idx="7"/>
            </p:cNvCxnSpPr>
            <p:nvPr/>
          </p:nvCxnSpPr>
          <p:spPr bwMode="auto">
            <a:xfrm flipH="1">
              <a:off x="6062" y="3373"/>
              <a:ext cx="8" cy="1054"/>
            </a:xfrm>
            <a:prstGeom prst="curvedConnector3">
              <a:avLst>
                <a:gd name="adj1" fmla="val -266666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700" name="AutoShape 52"/>
            <p:cNvCxnSpPr>
              <a:cxnSpLocks noChangeShapeType="1"/>
              <a:stCxn id="27675" idx="7"/>
            </p:cNvCxnSpPr>
            <p:nvPr/>
          </p:nvCxnSpPr>
          <p:spPr bwMode="auto">
            <a:xfrm flipV="1">
              <a:off x="5107" y="4529"/>
              <a:ext cx="878" cy="949"/>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701" name="AutoShape 53"/>
            <p:cNvCxnSpPr>
              <a:cxnSpLocks noChangeShapeType="1"/>
            </p:cNvCxnSpPr>
            <p:nvPr/>
          </p:nvCxnSpPr>
          <p:spPr bwMode="auto">
            <a:xfrm rot="16200000" flipH="1">
              <a:off x="5908" y="4581"/>
              <a:ext cx="973" cy="864"/>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702" name="AutoShape 54"/>
            <p:cNvCxnSpPr>
              <a:cxnSpLocks noChangeShapeType="1"/>
            </p:cNvCxnSpPr>
            <p:nvPr/>
          </p:nvCxnSpPr>
          <p:spPr bwMode="auto">
            <a:xfrm rot="5400000" flipH="1">
              <a:off x="6036" y="4456"/>
              <a:ext cx="1001" cy="938"/>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pic>
          <p:nvPicPr>
            <p:cNvPr id="27703" name="Picture 55" descr="hand2hand"/>
            <p:cNvPicPr>
              <a:picLocks noChangeAspect="1" noChangeArrowheads="1"/>
            </p:cNvPicPr>
            <p:nvPr/>
          </p:nvPicPr>
          <p:blipFill>
            <a:blip r:embed="rId4" cstate="print"/>
            <a:srcRect/>
            <a:stretch>
              <a:fillRect/>
            </a:stretch>
          </p:blipFill>
          <p:spPr bwMode="auto">
            <a:xfrm>
              <a:off x="9470" y="4876"/>
              <a:ext cx="1711" cy="1321"/>
            </a:xfrm>
            <a:prstGeom prst="rect">
              <a:avLst/>
            </a:prstGeom>
            <a:noFill/>
            <a:ln w="9525" cap="flat" cmpd="sng">
              <a:noFill/>
              <a:miter lim="800000"/>
              <a:headEnd/>
              <a:tailEnd/>
            </a:ln>
            <a:effectLst>
              <a:outerShdw dist="107763" dir="2700000" algn="ctr" rotWithShape="0">
                <a:srgbClr val="808080">
                  <a:alpha val="50000"/>
                </a:srgbClr>
              </a:outerShdw>
            </a:effectLst>
          </p:spPr>
        </p:pic>
        <p:pic>
          <p:nvPicPr>
            <p:cNvPr id="27704" name="Picture 56" descr="drugs1"/>
            <p:cNvPicPr>
              <a:picLocks noChangeAspect="1" noChangeArrowheads="1"/>
            </p:cNvPicPr>
            <p:nvPr/>
          </p:nvPicPr>
          <p:blipFill>
            <a:blip r:embed="rId5" cstate="print">
              <a:grayscl/>
            </a:blip>
            <a:srcRect/>
            <a:stretch>
              <a:fillRect/>
            </a:stretch>
          </p:blipFill>
          <p:spPr bwMode="auto">
            <a:xfrm>
              <a:off x="4821" y="3515"/>
              <a:ext cx="635" cy="536"/>
            </a:xfrm>
            <a:prstGeom prst="rect">
              <a:avLst/>
            </a:prstGeom>
            <a:noFill/>
            <a:ln w="9525" cap="flat" cmpd="sng">
              <a:noFill/>
              <a:miter lim="800000"/>
              <a:headEnd/>
              <a:tailEnd/>
            </a:ln>
            <a:effectLst>
              <a:outerShdw dist="107763" dir="2700000" algn="ctr" rotWithShape="0">
                <a:srgbClr val="808080">
                  <a:alpha val="50000"/>
                </a:srgbClr>
              </a:outerShdw>
            </a:effectLst>
          </p:spPr>
        </p:pic>
        <p:pic>
          <p:nvPicPr>
            <p:cNvPr id="27705" name="Picture 57" descr="2671373951_e754d59ba9"/>
            <p:cNvPicPr>
              <a:picLocks noChangeAspect="1" noChangeArrowheads="1"/>
            </p:cNvPicPr>
            <p:nvPr/>
          </p:nvPicPr>
          <p:blipFill>
            <a:blip r:embed="rId6" cstate="print"/>
            <a:srcRect/>
            <a:stretch>
              <a:fillRect/>
            </a:stretch>
          </p:blipFill>
          <p:spPr bwMode="auto">
            <a:xfrm>
              <a:off x="11172" y="1587"/>
              <a:ext cx="541" cy="713"/>
            </a:xfrm>
            <a:prstGeom prst="rect">
              <a:avLst/>
            </a:prstGeom>
            <a:noFill/>
            <a:ln w="9525" cap="flat" cmpd="sng">
              <a:noFill/>
              <a:miter lim="800000"/>
              <a:headEnd/>
              <a:tailEnd/>
            </a:ln>
            <a:effectLst>
              <a:outerShdw dist="107763" dir="2700000" algn="ctr" rotWithShape="0">
                <a:srgbClr val="808080">
                  <a:alpha val="50000"/>
                </a:srgbClr>
              </a:outerShdw>
            </a:effectLst>
          </p:spPr>
        </p:pic>
        <p:pic>
          <p:nvPicPr>
            <p:cNvPr id="27706" name="Picture 58" descr="moneycount"/>
            <p:cNvPicPr>
              <a:picLocks noChangeAspect="1" noChangeArrowheads="1"/>
            </p:cNvPicPr>
            <p:nvPr/>
          </p:nvPicPr>
          <p:blipFill>
            <a:blip r:embed="rId7" cstate="print">
              <a:grayscl/>
            </a:blip>
            <a:srcRect/>
            <a:stretch>
              <a:fillRect/>
            </a:stretch>
          </p:blipFill>
          <p:spPr bwMode="auto">
            <a:xfrm>
              <a:off x="8223" y="0"/>
              <a:ext cx="904" cy="592"/>
            </a:xfrm>
            <a:prstGeom prst="rect">
              <a:avLst/>
            </a:prstGeom>
            <a:noFill/>
            <a:ln w="9525" cap="flat" cmpd="sng">
              <a:noFill/>
              <a:miter lim="800000"/>
              <a:headEnd/>
              <a:tailEnd/>
            </a:ln>
            <a:effectLst>
              <a:outerShdw dist="107763" dir="2700000" algn="ctr" rotWithShape="0">
                <a:srgbClr val="808080">
                  <a:alpha val="50000"/>
                </a:srgbClr>
              </a:outerShdw>
            </a:effectLst>
          </p:spPr>
        </p:pic>
        <p:sp>
          <p:nvSpPr>
            <p:cNvPr id="73788" name="TextBox 213"/>
            <p:cNvSpPr txBox="1">
              <a:spLocks noChangeArrowheads="1"/>
            </p:cNvSpPr>
            <p:nvPr/>
          </p:nvSpPr>
          <p:spPr bwMode="auto">
            <a:xfrm>
              <a:off x="1927" y="3287"/>
              <a:ext cx="425" cy="578"/>
            </a:xfrm>
            <a:prstGeom prst="rect">
              <a:avLst/>
            </a:prstGeom>
            <a:noFill/>
            <a:ln w="9525">
              <a:noFill/>
              <a:miter lim="800000"/>
              <a:headEnd/>
              <a:tailEnd/>
            </a:ln>
          </p:spPr>
          <p:txBody>
            <a:bodyPr>
              <a:spAutoFit/>
            </a:bodyPr>
            <a:lstStyle/>
            <a:p>
              <a:pPr defTabSz="457200"/>
              <a:r>
                <a:rPr lang="en-US">
                  <a:latin typeface="Calibri" pitchFamily="34" charset="0"/>
                </a:rPr>
                <a:t>3</a:t>
              </a:r>
              <a:endParaRPr lang="zh-CN" altLang="en-US">
                <a:latin typeface="Calibri" pitchFamily="34" charset="0"/>
              </a:endParaRPr>
            </a:p>
          </p:txBody>
        </p:sp>
        <p:sp>
          <p:nvSpPr>
            <p:cNvPr id="73789" name="TextBox 269"/>
            <p:cNvSpPr txBox="1">
              <a:spLocks noChangeArrowheads="1"/>
            </p:cNvSpPr>
            <p:nvPr/>
          </p:nvSpPr>
          <p:spPr bwMode="auto">
            <a:xfrm>
              <a:off x="737" y="3742"/>
              <a:ext cx="428" cy="578"/>
            </a:xfrm>
            <a:prstGeom prst="rect">
              <a:avLst/>
            </a:prstGeom>
            <a:noFill/>
            <a:ln w="9525">
              <a:noFill/>
              <a:miter lim="800000"/>
              <a:headEnd/>
              <a:tailEnd/>
            </a:ln>
          </p:spPr>
          <p:txBody>
            <a:bodyPr>
              <a:spAutoFit/>
            </a:bodyPr>
            <a:lstStyle/>
            <a:p>
              <a:pPr defTabSz="457200"/>
              <a:r>
                <a:rPr lang="en-US">
                  <a:latin typeface="Calibri" pitchFamily="34" charset="0"/>
                </a:rPr>
                <a:t>3</a:t>
              </a:r>
              <a:endParaRPr lang="zh-CN" altLang="en-US">
                <a:latin typeface="Calibri" pitchFamily="34" charset="0"/>
              </a:endParaRPr>
            </a:p>
          </p:txBody>
        </p:sp>
        <p:sp>
          <p:nvSpPr>
            <p:cNvPr id="73790" name="TextBox 270"/>
            <p:cNvSpPr txBox="1">
              <a:spLocks noChangeArrowheads="1"/>
            </p:cNvSpPr>
            <p:nvPr/>
          </p:nvSpPr>
          <p:spPr bwMode="auto">
            <a:xfrm>
              <a:off x="792" y="2152"/>
              <a:ext cx="425" cy="580"/>
            </a:xfrm>
            <a:prstGeom prst="rect">
              <a:avLst/>
            </a:prstGeom>
            <a:noFill/>
            <a:ln w="9525">
              <a:noFill/>
              <a:miter lim="800000"/>
              <a:headEnd/>
              <a:tailEnd/>
            </a:ln>
          </p:spPr>
          <p:txBody>
            <a:bodyPr>
              <a:spAutoFit/>
            </a:bodyPr>
            <a:lstStyle/>
            <a:p>
              <a:pPr defTabSz="457200"/>
              <a:r>
                <a:rPr lang="en-US">
                  <a:latin typeface="Calibri" pitchFamily="34" charset="0"/>
                </a:rPr>
                <a:t>1</a:t>
              </a:r>
              <a:endParaRPr lang="zh-CN" altLang="en-US">
                <a:latin typeface="Calibri" pitchFamily="34" charset="0"/>
              </a:endParaRPr>
            </a:p>
          </p:txBody>
        </p:sp>
        <p:sp>
          <p:nvSpPr>
            <p:cNvPr id="27710" name="Oval 62"/>
            <p:cNvSpPr>
              <a:spLocks noChangeArrowheads="1"/>
            </p:cNvSpPr>
            <p:nvPr/>
          </p:nvSpPr>
          <p:spPr bwMode="auto">
            <a:xfrm>
              <a:off x="2156" y="1928"/>
              <a:ext cx="227" cy="223"/>
            </a:xfrm>
            <a:prstGeom prst="ellipse">
              <a:avLst/>
            </a:prstGeom>
            <a:solidFill>
              <a:schemeClr val="accent2"/>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92" name="Text Box 63"/>
            <p:cNvSpPr txBox="1">
              <a:spLocks noChangeArrowheads="1"/>
            </p:cNvSpPr>
            <p:nvPr/>
          </p:nvSpPr>
          <p:spPr bwMode="auto">
            <a:xfrm>
              <a:off x="2040" y="1360"/>
              <a:ext cx="555" cy="622"/>
            </a:xfrm>
            <a:prstGeom prst="rect">
              <a:avLst/>
            </a:prstGeom>
            <a:noFill/>
            <a:ln w="9525">
              <a:noFill/>
              <a:miter lim="800000"/>
              <a:headEnd/>
              <a:tailEnd/>
            </a:ln>
          </p:spPr>
          <p:txBody>
            <a:bodyPr wrap="none">
              <a:spAutoFit/>
            </a:bodyPr>
            <a:lstStyle/>
            <a:p>
              <a:pPr eaLnBrk="0" hangingPunct="0"/>
              <a:r>
                <a:rPr lang="en-US" b="1"/>
                <a:t>B</a:t>
              </a:r>
            </a:p>
          </p:txBody>
        </p:sp>
        <p:sp>
          <p:nvSpPr>
            <p:cNvPr id="27712" name="Oval 64"/>
            <p:cNvSpPr>
              <a:spLocks noChangeArrowheads="1"/>
            </p:cNvSpPr>
            <p:nvPr/>
          </p:nvSpPr>
          <p:spPr bwMode="auto">
            <a:xfrm>
              <a:off x="906" y="3174"/>
              <a:ext cx="227" cy="226"/>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94" name="Text Box 65"/>
            <p:cNvSpPr txBox="1">
              <a:spLocks noChangeArrowheads="1"/>
            </p:cNvSpPr>
            <p:nvPr/>
          </p:nvSpPr>
          <p:spPr bwMode="auto">
            <a:xfrm>
              <a:off x="0" y="2947"/>
              <a:ext cx="952" cy="625"/>
            </a:xfrm>
            <a:prstGeom prst="rect">
              <a:avLst/>
            </a:prstGeom>
            <a:noFill/>
            <a:ln w="9525">
              <a:noFill/>
              <a:miter lim="800000"/>
              <a:headEnd/>
              <a:tailEnd/>
            </a:ln>
          </p:spPr>
          <p:txBody>
            <a:bodyPr wrap="none">
              <a:spAutoFit/>
            </a:bodyPr>
            <a:lstStyle/>
            <a:p>
              <a:pPr eaLnBrk="0" hangingPunct="0"/>
              <a:r>
                <a:rPr lang="en-US" b="1"/>
                <a:t>AM</a:t>
              </a:r>
              <a:endParaRPr lang="en-US"/>
            </a:p>
          </p:txBody>
        </p:sp>
        <p:sp>
          <p:nvSpPr>
            <p:cNvPr id="27714" name="Oval 66"/>
            <p:cNvSpPr>
              <a:spLocks noChangeArrowheads="1"/>
            </p:cNvSpPr>
            <p:nvPr/>
          </p:nvSpPr>
          <p:spPr bwMode="auto">
            <a:xfrm>
              <a:off x="3402" y="3174"/>
              <a:ext cx="224" cy="226"/>
            </a:xfrm>
            <a:prstGeom prst="ellipse">
              <a:avLst/>
            </a:prstGeom>
            <a:solidFill>
              <a:srgbClr val="FF6600"/>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sp>
          <p:nvSpPr>
            <p:cNvPr id="73796" name="Text Box 67"/>
            <p:cNvSpPr txBox="1">
              <a:spLocks noChangeArrowheads="1"/>
            </p:cNvSpPr>
            <p:nvPr/>
          </p:nvSpPr>
          <p:spPr bwMode="auto">
            <a:xfrm>
              <a:off x="3572" y="3062"/>
              <a:ext cx="510" cy="703"/>
            </a:xfrm>
            <a:prstGeom prst="rect">
              <a:avLst/>
            </a:prstGeom>
            <a:noFill/>
            <a:ln w="9525">
              <a:noFill/>
              <a:miter lim="800000"/>
              <a:headEnd/>
              <a:tailEnd/>
            </a:ln>
          </p:spPr>
          <p:txBody>
            <a:bodyPr wrap="none">
              <a:spAutoFit/>
            </a:bodyPr>
            <a:lstStyle/>
            <a:p>
              <a:pPr eaLnBrk="0" hangingPunct="0"/>
              <a:r>
                <a:rPr lang="en-US" b="1"/>
                <a:t>S</a:t>
              </a:r>
              <a:endParaRPr lang="en-US" b="1" baseline="-25000"/>
            </a:p>
          </p:txBody>
        </p:sp>
        <p:sp>
          <p:nvSpPr>
            <p:cNvPr id="27716" name="Oval 68"/>
            <p:cNvSpPr>
              <a:spLocks noChangeArrowheads="1"/>
            </p:cNvSpPr>
            <p:nvPr/>
          </p:nvSpPr>
          <p:spPr bwMode="auto">
            <a:xfrm>
              <a:off x="2136" y="4309"/>
              <a:ext cx="229" cy="226"/>
            </a:xfrm>
            <a:prstGeom prst="ellipse">
              <a:avLst/>
            </a:prstGeom>
            <a:solidFill>
              <a:srgbClr val="0000FF"/>
            </a:solidFill>
            <a:ln w="9525" cap="flat" cmpd="sng">
              <a:solidFill>
                <a:schemeClr val="tx1"/>
              </a:solidFill>
              <a:round/>
              <a:headEnd/>
              <a:tailEnd/>
            </a:ln>
            <a:effectLst>
              <a:outerShdw dist="17961" dir="2700000" algn="ctr" rotWithShape="0">
                <a:schemeClr val="tx1">
                  <a:gamma/>
                  <a:shade val="60000"/>
                  <a:invGamma/>
                </a:schemeClr>
              </a:outerShdw>
            </a:effectLst>
          </p:spPr>
          <p:txBody>
            <a:bodyPr wrap="none" anchor="ctr"/>
            <a:lstStyle/>
            <a:p>
              <a:pPr>
                <a:defRPr/>
              </a:pPr>
              <a:endParaRPr lang="en-US"/>
            </a:p>
          </p:txBody>
        </p:sp>
        <p:cxnSp>
          <p:nvCxnSpPr>
            <p:cNvPr id="27717" name="AutoShape 69"/>
            <p:cNvCxnSpPr>
              <a:cxnSpLocks noChangeShapeType="1"/>
              <a:stCxn id="27710" idx="3"/>
              <a:endCxn id="27712" idx="1"/>
            </p:cNvCxnSpPr>
            <p:nvPr/>
          </p:nvCxnSpPr>
          <p:spPr bwMode="auto">
            <a:xfrm rot="10800000" flipV="1">
              <a:off x="1017" y="2040"/>
              <a:ext cx="1139" cy="1135"/>
            </a:xfrm>
            <a:prstGeom prst="curvedConnector2">
              <a:avLst/>
            </a:prstGeom>
            <a:noFill/>
            <a:ln w="12700" cap="flat" cmpd="sng">
              <a:solidFill>
                <a:srgbClr val="0000FF"/>
              </a:solidFill>
              <a:round/>
              <a:headEnd type="triangle" w="med" len="med"/>
              <a:tailEnd/>
            </a:ln>
            <a:effectLst>
              <a:outerShdw dist="17961" dir="2700000" algn="ctr" rotWithShape="0">
                <a:srgbClr val="0000FF">
                  <a:gamma/>
                  <a:shade val="60000"/>
                  <a:invGamma/>
                </a:srgbClr>
              </a:outerShdw>
            </a:effectLst>
          </p:spPr>
        </p:cxnSp>
        <p:cxnSp>
          <p:nvCxnSpPr>
            <p:cNvPr id="27718" name="AutoShape 70"/>
            <p:cNvCxnSpPr>
              <a:cxnSpLocks noChangeShapeType="1"/>
              <a:stCxn id="27710" idx="5"/>
            </p:cNvCxnSpPr>
            <p:nvPr/>
          </p:nvCxnSpPr>
          <p:spPr bwMode="auto">
            <a:xfrm rot="5400000">
              <a:off x="1132" y="2149"/>
              <a:ext cx="1132" cy="1136"/>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719" name="AutoShape 71"/>
            <p:cNvCxnSpPr>
              <a:cxnSpLocks noChangeShapeType="1"/>
              <a:stCxn id="27710" idx="5"/>
              <a:endCxn id="27714" idx="3"/>
            </p:cNvCxnSpPr>
            <p:nvPr/>
          </p:nvCxnSpPr>
          <p:spPr bwMode="auto">
            <a:xfrm rot="16200000" flipH="1">
              <a:off x="2265" y="2152"/>
              <a:ext cx="1135" cy="1133"/>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720" name="AutoShape 72"/>
            <p:cNvCxnSpPr>
              <a:cxnSpLocks noChangeShapeType="1"/>
              <a:stCxn id="27710" idx="7"/>
              <a:endCxn id="27714" idx="1"/>
            </p:cNvCxnSpPr>
            <p:nvPr/>
          </p:nvCxnSpPr>
          <p:spPr bwMode="auto">
            <a:xfrm>
              <a:off x="2382" y="2040"/>
              <a:ext cx="1133" cy="1135"/>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cxnSp>
          <p:nvCxnSpPr>
            <p:cNvPr id="27721" name="AutoShape 73"/>
            <p:cNvCxnSpPr>
              <a:cxnSpLocks noChangeShapeType="1"/>
              <a:stCxn id="27712" idx="7"/>
              <a:endCxn id="27716" idx="1"/>
            </p:cNvCxnSpPr>
            <p:nvPr/>
          </p:nvCxnSpPr>
          <p:spPr bwMode="auto">
            <a:xfrm>
              <a:off x="1133" y="3286"/>
              <a:ext cx="1119" cy="1023"/>
            </a:xfrm>
            <a:prstGeom prst="curvedConnector2">
              <a:avLst/>
            </a:prstGeom>
            <a:noFill/>
            <a:ln w="9525" cap="flat" cmpd="sng">
              <a:solidFill>
                <a:schemeClr val="tx1"/>
              </a:solidFill>
              <a:round/>
              <a:headEnd type="triangle" w="med" len="med"/>
              <a:tailEnd/>
            </a:ln>
            <a:effectLst>
              <a:outerShdw dist="17961" dir="2700000" algn="ctr" rotWithShape="0">
                <a:schemeClr val="tx1">
                  <a:gamma/>
                  <a:shade val="60000"/>
                  <a:invGamma/>
                </a:schemeClr>
              </a:outerShdw>
            </a:effectLst>
          </p:spPr>
        </p:cxnSp>
        <p:cxnSp>
          <p:nvCxnSpPr>
            <p:cNvPr id="27722" name="AutoShape 74"/>
            <p:cNvCxnSpPr>
              <a:cxnSpLocks noChangeShapeType="1"/>
              <a:stCxn id="27712" idx="5"/>
              <a:endCxn id="27716" idx="3"/>
            </p:cNvCxnSpPr>
            <p:nvPr/>
          </p:nvCxnSpPr>
          <p:spPr bwMode="auto">
            <a:xfrm rot="16200000" flipH="1">
              <a:off x="1066" y="3351"/>
              <a:ext cx="1020" cy="1119"/>
            </a:xfrm>
            <a:prstGeom prst="curvedConnector2">
              <a:avLst/>
            </a:prstGeom>
            <a:noFill/>
            <a:ln w="9525" cap="flat" cmpd="sng">
              <a:solidFill>
                <a:schemeClr val="tx1"/>
              </a:solidFill>
              <a:round/>
              <a:headEnd/>
              <a:tailEnd type="triangle" w="med" len="med"/>
            </a:ln>
            <a:effectLst>
              <a:outerShdw dist="17961" dir="2700000" algn="ctr" rotWithShape="0">
                <a:schemeClr val="tx1">
                  <a:gamma/>
                  <a:shade val="60000"/>
                  <a:invGamma/>
                </a:schemeClr>
              </a:outerShdw>
            </a:effectLst>
          </p:spPr>
        </p:cxnSp>
        <p:cxnSp>
          <p:nvCxnSpPr>
            <p:cNvPr id="27723" name="AutoShape 75"/>
            <p:cNvCxnSpPr>
              <a:cxnSpLocks noChangeShapeType="1"/>
              <a:stCxn id="27714" idx="5"/>
              <a:endCxn id="27716" idx="7"/>
            </p:cNvCxnSpPr>
            <p:nvPr/>
          </p:nvCxnSpPr>
          <p:spPr bwMode="auto">
            <a:xfrm rot="5400000">
              <a:off x="2428" y="3336"/>
              <a:ext cx="1020" cy="1150"/>
            </a:xfrm>
            <a:prstGeom prst="curvedConnector2">
              <a:avLst/>
            </a:prstGeom>
            <a:noFill/>
            <a:ln w="12700" cap="flat" cmpd="sng">
              <a:solidFill>
                <a:srgbClr val="FF0000"/>
              </a:solidFill>
              <a:round/>
              <a:headEnd/>
              <a:tailEnd type="triangle" w="med" len="med"/>
            </a:ln>
            <a:effectLst>
              <a:outerShdw dist="17961" dir="2700000" algn="ctr" rotWithShape="0">
                <a:srgbClr val="FF0000">
                  <a:gamma/>
                  <a:shade val="60000"/>
                  <a:invGamma/>
                </a:srgbClr>
              </a:outerShdw>
            </a:effectLst>
          </p:spPr>
        </p:cxnSp>
        <p:sp>
          <p:nvSpPr>
            <p:cNvPr id="73805" name="Text Box 76"/>
            <p:cNvSpPr txBox="1">
              <a:spLocks noChangeArrowheads="1"/>
            </p:cNvSpPr>
            <p:nvPr/>
          </p:nvSpPr>
          <p:spPr bwMode="auto">
            <a:xfrm>
              <a:off x="1700" y="4535"/>
              <a:ext cx="932" cy="705"/>
            </a:xfrm>
            <a:prstGeom prst="rect">
              <a:avLst/>
            </a:prstGeom>
            <a:noFill/>
            <a:ln w="9525">
              <a:noFill/>
              <a:miter lim="800000"/>
              <a:headEnd/>
              <a:tailEnd/>
            </a:ln>
          </p:spPr>
          <p:txBody>
            <a:bodyPr wrap="none">
              <a:spAutoFit/>
            </a:bodyPr>
            <a:lstStyle/>
            <a:p>
              <a:pPr eaLnBrk="0" hangingPunct="0"/>
              <a:r>
                <a:rPr lang="en-US" b="1"/>
                <a:t>FW</a:t>
              </a:r>
              <a:endParaRPr lang="en-US" b="1" baseline="-25000"/>
            </a:p>
          </p:txBody>
        </p:sp>
        <p:cxnSp>
          <p:nvCxnSpPr>
            <p:cNvPr id="27725" name="AutoShape 77"/>
            <p:cNvCxnSpPr>
              <a:cxnSpLocks noChangeShapeType="1"/>
              <a:stCxn id="27712" idx="1"/>
              <a:endCxn id="27661" idx="3"/>
            </p:cNvCxnSpPr>
            <p:nvPr/>
          </p:nvCxnSpPr>
          <p:spPr bwMode="auto">
            <a:xfrm rot="16200000">
              <a:off x="3598" y="-476"/>
              <a:ext cx="1070" cy="6232"/>
            </a:xfrm>
            <a:prstGeom prst="curvedConnector2">
              <a:avLst/>
            </a:prstGeom>
            <a:noFill/>
            <a:ln w="38100" cap="flat" cmpd="sng">
              <a:solidFill>
                <a:srgbClr val="FF6600"/>
              </a:solidFill>
              <a:prstDash val="dash"/>
              <a:round/>
              <a:headEnd/>
              <a:tailEnd type="triangle" w="med" len="med"/>
            </a:ln>
            <a:effectLst>
              <a:outerShdw dist="17961" dir="2700000" algn="ctr" rotWithShape="0">
                <a:srgbClr val="FF6600">
                  <a:gamma/>
                  <a:shade val="60000"/>
                  <a:invGamma/>
                </a:srgbClr>
              </a:outerShdw>
            </a:effectLst>
          </p:spPr>
        </p:cxnSp>
        <p:cxnSp>
          <p:nvCxnSpPr>
            <p:cNvPr id="27726" name="AutoShape 78"/>
            <p:cNvCxnSpPr>
              <a:cxnSpLocks noChangeShapeType="1"/>
              <a:stCxn id="27712" idx="1"/>
              <a:endCxn id="27663" idx="1"/>
            </p:cNvCxnSpPr>
            <p:nvPr/>
          </p:nvCxnSpPr>
          <p:spPr bwMode="auto">
            <a:xfrm rot="16200000">
              <a:off x="5044" y="-2027"/>
              <a:ext cx="1175" cy="9229"/>
            </a:xfrm>
            <a:prstGeom prst="curvedConnector3">
              <a:avLst>
                <a:gd name="adj1" fmla="val 116625"/>
              </a:avLst>
            </a:prstGeom>
            <a:noFill/>
            <a:ln w="38100" cap="flat" cmpd="sng">
              <a:solidFill>
                <a:srgbClr val="FF6600"/>
              </a:solidFill>
              <a:prstDash val="dash"/>
              <a:round/>
              <a:headEnd/>
              <a:tailEnd type="triangle" w="med" len="med"/>
            </a:ln>
            <a:effectLst>
              <a:outerShdw dist="17961" dir="2700000" algn="ctr" rotWithShape="0">
                <a:srgbClr val="FF6600">
                  <a:gamma/>
                  <a:shade val="60000"/>
                  <a:invGamma/>
                </a:srgbClr>
              </a:outerShdw>
            </a:effectLst>
          </p:spPr>
        </p:cxnSp>
        <p:cxnSp>
          <p:nvCxnSpPr>
            <p:cNvPr id="27727" name="AutoShape 79"/>
            <p:cNvCxnSpPr>
              <a:cxnSpLocks noChangeShapeType="1"/>
            </p:cNvCxnSpPr>
            <p:nvPr/>
          </p:nvCxnSpPr>
          <p:spPr bwMode="auto">
            <a:xfrm>
              <a:off x="8450" y="2040"/>
              <a:ext cx="680" cy="0"/>
            </a:xfrm>
            <a:prstGeom prst="straightConnector1">
              <a:avLst/>
            </a:prstGeom>
            <a:noFill/>
            <a:ln w="25400" cap="sq" cmpd="sng">
              <a:solidFill>
                <a:schemeClr val="tx1"/>
              </a:solidFill>
              <a:prstDash val="sysDot"/>
              <a:round/>
              <a:headEnd/>
              <a:tailEnd/>
            </a:ln>
            <a:effectLst>
              <a:outerShdw dist="20000" dir="5400000" algn="ctr" rotWithShape="0">
                <a:srgbClr val="000000">
                  <a:alpha val="35999"/>
                </a:srgbClr>
              </a:outerShdw>
            </a:effectLst>
          </p:spPr>
        </p:cxnSp>
        <p:cxnSp>
          <p:nvCxnSpPr>
            <p:cNvPr id="27728" name="AutoShape 80"/>
            <p:cNvCxnSpPr>
              <a:cxnSpLocks noChangeShapeType="1"/>
              <a:stCxn id="27714" idx="1"/>
            </p:cNvCxnSpPr>
            <p:nvPr/>
          </p:nvCxnSpPr>
          <p:spPr bwMode="auto">
            <a:xfrm rot="16200000">
              <a:off x="4844" y="817"/>
              <a:ext cx="1023" cy="3691"/>
            </a:xfrm>
            <a:prstGeom prst="curvedConnector2">
              <a:avLst/>
            </a:prstGeom>
            <a:noFill/>
            <a:ln w="38100" cap="flat" cmpd="sng">
              <a:solidFill>
                <a:srgbClr val="FF6600"/>
              </a:solidFill>
              <a:prstDash val="dash"/>
              <a:round/>
              <a:headEnd/>
              <a:tailEnd type="triangle" w="med" len="med"/>
            </a:ln>
            <a:effectLst>
              <a:outerShdw dist="17961" dir="2700000" algn="ctr" rotWithShape="0">
                <a:srgbClr val="FF6600">
                  <a:gamma/>
                  <a:shade val="60000"/>
                  <a:invGamma/>
                </a:srgbClr>
              </a:outerShdw>
            </a:effectLst>
          </p:spPr>
        </p:cxnSp>
        <p:cxnSp>
          <p:nvCxnSpPr>
            <p:cNvPr id="27729" name="AutoShape 81"/>
            <p:cNvCxnSpPr>
              <a:cxnSpLocks noChangeShapeType="1"/>
              <a:stCxn id="27712" idx="5"/>
            </p:cNvCxnSpPr>
            <p:nvPr/>
          </p:nvCxnSpPr>
          <p:spPr bwMode="auto">
            <a:xfrm rot="16200000" flipH="1">
              <a:off x="1047" y="3371"/>
              <a:ext cx="1020" cy="1079"/>
            </a:xfrm>
            <a:prstGeom prst="curvedConnector2">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7730" name="AutoShape 82"/>
            <p:cNvCxnSpPr>
              <a:cxnSpLocks noChangeShapeType="1"/>
            </p:cNvCxnSpPr>
            <p:nvPr/>
          </p:nvCxnSpPr>
          <p:spPr bwMode="auto">
            <a:xfrm rot="10800000" flipV="1">
              <a:off x="6181" y="2155"/>
              <a:ext cx="3994" cy="1144"/>
            </a:xfrm>
            <a:prstGeom prst="curvedConnector2">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7731" name="AutoShape 83"/>
            <p:cNvCxnSpPr>
              <a:cxnSpLocks noChangeShapeType="1"/>
              <a:stCxn id="27665" idx="7"/>
              <a:endCxn id="27667" idx="7"/>
            </p:cNvCxnSpPr>
            <p:nvPr/>
          </p:nvCxnSpPr>
          <p:spPr bwMode="auto">
            <a:xfrm flipH="1">
              <a:off x="6062" y="3373"/>
              <a:ext cx="11" cy="1054"/>
            </a:xfrm>
            <a:prstGeom prst="curvedConnector3">
              <a:avLst>
                <a:gd name="adj1" fmla="val -3344440"/>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cxnSp>
          <p:nvCxnSpPr>
            <p:cNvPr id="27732" name="AutoShape 84"/>
            <p:cNvCxnSpPr>
              <a:cxnSpLocks noChangeShapeType="1"/>
              <a:stCxn id="27667" idx="6"/>
              <a:endCxn id="27675" idx="7"/>
            </p:cNvCxnSpPr>
            <p:nvPr/>
          </p:nvCxnSpPr>
          <p:spPr bwMode="auto">
            <a:xfrm rot="5400000">
              <a:off x="5079" y="4526"/>
              <a:ext cx="980" cy="923"/>
            </a:xfrm>
            <a:prstGeom prst="curvedConnector2">
              <a:avLst/>
            </a:prstGeom>
            <a:noFill/>
            <a:ln w="41275" cap="flat" cmpd="sng">
              <a:solidFill>
                <a:srgbClr val="008000"/>
              </a:solidFill>
              <a:prstDash val="dash"/>
              <a:round/>
              <a:headEnd/>
              <a:tailEnd type="triangle" w="med" len="med"/>
            </a:ln>
            <a:effectLst>
              <a:outerShdw dist="17961" dir="2700000" algn="ctr" rotWithShape="0">
                <a:srgbClr val="008000">
                  <a:gamma/>
                  <a:shade val="60000"/>
                  <a:invGamma/>
                </a:srgbClr>
              </a:outerShdw>
            </a:effectLst>
          </p:spPr>
        </p:cxnSp>
        <p:sp>
          <p:nvSpPr>
            <p:cNvPr id="73814" name="AutoShape 49"/>
            <p:cNvSpPr>
              <a:spLocks noChangeArrowheads="1"/>
            </p:cNvSpPr>
            <p:nvPr/>
          </p:nvSpPr>
          <p:spPr bwMode="auto">
            <a:xfrm>
              <a:off x="512" y="112"/>
              <a:ext cx="3060" cy="1250"/>
            </a:xfrm>
            <a:prstGeom prst="wedgeRoundRectCallout">
              <a:avLst>
                <a:gd name="adj1" fmla="val 42162"/>
                <a:gd name="adj2" fmla="val 117333"/>
                <a:gd name="adj3" fmla="val 16667"/>
              </a:avLst>
            </a:prstGeom>
            <a:solidFill>
              <a:srgbClr val="FFFF99"/>
            </a:solidFill>
            <a:ln w="9525">
              <a:solidFill>
                <a:schemeClr val="tx1"/>
              </a:solidFill>
              <a:miter lim="800000"/>
              <a:headEnd/>
              <a:tailEnd/>
            </a:ln>
          </p:spPr>
          <p:txBody>
            <a:bodyPr/>
            <a:lstStyle/>
            <a:p>
              <a:pPr>
                <a:spcBef>
                  <a:spcPts val="600"/>
                </a:spcBef>
              </a:pPr>
              <a:r>
                <a:rPr lang="en-US" sz="1400">
                  <a:solidFill>
                    <a:srgbClr val="FF0000"/>
                  </a:solidFill>
                </a:rPr>
                <a:t>relation instead of function</a:t>
              </a:r>
            </a:p>
          </p:txBody>
        </p:sp>
      </p:grpSp>
      <p:sp>
        <p:nvSpPr>
          <p:cNvPr id="27734" name="圆角矩形标注 7"/>
          <p:cNvSpPr>
            <a:spLocks noChangeArrowheads="1"/>
          </p:cNvSpPr>
          <p:nvPr/>
        </p:nvSpPr>
        <p:spPr bwMode="auto">
          <a:xfrm>
            <a:off x="2971800" y="1981200"/>
            <a:ext cx="5794375" cy="838200"/>
          </a:xfrm>
          <a:prstGeom prst="wedgeRoundRectCallout">
            <a:avLst>
              <a:gd name="adj1" fmla="val 7093"/>
              <a:gd name="adj2" fmla="val 128352"/>
              <a:gd name="adj3" fmla="val 16667"/>
            </a:avLst>
          </a:prstGeom>
          <a:solidFill>
            <a:srgbClr val="99FF99"/>
          </a:solidFill>
          <a:ln w="9525" cap="flat" cmpd="sng">
            <a:solidFill>
              <a:schemeClr val="tx1"/>
            </a:solidFill>
            <a:miter lim="800000"/>
            <a:headEnd/>
            <a:tailEnd/>
          </a:ln>
          <a:effectLst>
            <a:outerShdw dist="107763" dir="2700000" algn="ctr" rotWithShape="0">
              <a:srgbClr val="808080">
                <a:alpha val="50000"/>
              </a:srgbClr>
            </a:outerShdw>
          </a:effectLst>
        </p:spPr>
        <p:txBody>
          <a:bodyPr lIns="97182" tIns="48591" rIns="97182" bIns="48591"/>
          <a:lstStyle/>
          <a:p>
            <a:pPr marL="365125" indent="-365125" defTabSz="971550">
              <a:spcBef>
                <a:spcPct val="20000"/>
              </a:spcBef>
              <a:defRPr/>
            </a:pPr>
            <a:r>
              <a:rPr lang="en-US" altLang="en-US"/>
              <a:t>For any graph G and pattern P,</a:t>
            </a:r>
            <a:r>
              <a:rPr lang="en-US"/>
              <a:t> </a:t>
            </a:r>
            <a:r>
              <a:rPr lang="en-US" altLang="en-US"/>
              <a:t>there is a </a:t>
            </a:r>
            <a:r>
              <a:rPr lang="en-US" altLang="en-US">
                <a:solidFill>
                  <a:srgbClr val="FF0000"/>
                </a:solidFill>
              </a:rPr>
              <a:t>unique maximum</a:t>
            </a:r>
            <a:r>
              <a:rPr lang="en-US" altLang="en-US"/>
              <a:t> match in G for P.</a:t>
            </a:r>
            <a:endParaRPr lang="en-US" i="1"/>
          </a:p>
        </p:txBody>
      </p:sp>
      <p:sp>
        <p:nvSpPr>
          <p:cNvPr id="73737" name="Slide Number Placeholder 87"/>
          <p:cNvSpPr>
            <a:spLocks noGrp="1"/>
          </p:cNvSpPr>
          <p:nvPr>
            <p:ph type="sldNum" sz="quarter" idx="12"/>
          </p:nvPr>
        </p:nvSpPr>
        <p:spPr>
          <a:xfrm>
            <a:off x="8129588" y="5729288"/>
            <a:ext cx="609600" cy="520700"/>
          </a:xfrm>
          <a:noFill/>
        </p:spPr>
        <p:txBody>
          <a:bodyPr/>
          <a:lstStyle/>
          <a:p>
            <a:fld id="{1E1E1D3E-B982-49E8-B18F-6BA88D93B35B}" type="slidenum">
              <a:rPr lang="en-US" altLang="en-US" smtClean="0"/>
              <a:pPr/>
              <a:t>65</a:t>
            </a:fld>
            <a:endParaRPr lang="en-US" sz="1800" b="0" smtClean="0">
              <a:solidFill>
                <a:schemeClr val="tx1"/>
              </a:solidFill>
            </a:endParaRPr>
          </a:p>
        </p:txBody>
      </p:sp>
      <p:pic>
        <p:nvPicPr>
          <p:cNvPr id="87" name="Picture 7"/>
          <p:cNvPicPr>
            <a:picLocks noChangeAspect="1" noChangeArrowheads="1"/>
          </p:cNvPicPr>
          <p:nvPr/>
        </p:nvPicPr>
        <p:blipFill>
          <a:blip r:embed="rId8"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subTnLst>
                                    <p:set>
                                      <p:cBhvr override="childStyle">
                                        <p:cTn dur="1" fill="hold" display="0" masterRel="nextClick" afterEffect="1"/>
                                        <p:tgtEl>
                                          <p:spTgt spid="276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765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734"/>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27653"/>
                                        </p:tgtEl>
                                        <p:attrNameLst>
                                          <p:attrName>style.visibility</p:attrName>
                                        </p:attrNameLst>
                                      </p:cBhvr>
                                      <p:to>
                                        <p:strVal val="visible"/>
                                      </p:to>
                                    </p:set>
                                    <p:anim calcmode="lin" valueType="num">
                                      <p:cBhvr additive="base">
                                        <p:cTn id="25" dur="500" fill="hold"/>
                                        <p:tgtEl>
                                          <p:spTgt spid="27653"/>
                                        </p:tgtEl>
                                        <p:attrNameLst>
                                          <p:attrName>ppt_x</p:attrName>
                                        </p:attrNameLst>
                                      </p:cBhvr>
                                      <p:tavLst>
                                        <p:tav tm="0">
                                          <p:val>
                                            <p:strVal val="#ppt_x"/>
                                          </p:val>
                                        </p:tav>
                                        <p:tav tm="100000">
                                          <p:val>
                                            <p:strVal val="#ppt_x"/>
                                          </p:val>
                                        </p:tav>
                                      </p:tavLst>
                                    </p:anim>
                                    <p:anim calcmode="lin" valueType="num">
                                      <p:cBhvr additive="base">
                                        <p:cTn id="26"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ldLvl="0" animBg="1" autoUpdateAnimBg="0"/>
      <p:bldP spid="27654" grpId="0" bldLvl="0" animBg="1" autoUpdateAnimBg="0"/>
      <p:bldP spid="27655" grpId="0" bldLvl="0" animBg="1" autoUpdateAnimBg="0"/>
      <p:bldP spid="27655" grpId="1" bldLvl="0" animBg="1" autoUpdateAnimBg="0"/>
      <p:bldP spid="27734" grpId="0" bldLvl="0" animBg="1" autoUpdateAnimBg="0"/>
      <p:bldP spid="27734" grpId="1" bldLvl="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0"/>
          </p:nvPr>
        </p:nvSpPr>
        <p:spPr>
          <a:noFill/>
        </p:spPr>
        <p:txBody>
          <a:bodyPr/>
          <a:lstStyle/>
          <a:p>
            <a:fld id="{F733AB88-12DE-4D6B-ABF6-3655DCE348A0}" type="slidenum">
              <a:rPr lang="en-US" altLang="en-US" smtClean="0"/>
              <a:pPr/>
              <a:t>66</a:t>
            </a:fld>
            <a:endParaRPr lang="en-US" sz="1800" b="0" smtClean="0">
              <a:solidFill>
                <a:schemeClr val="tx1"/>
              </a:solidFill>
            </a:endParaRPr>
          </a:p>
        </p:txBody>
      </p:sp>
      <p:sp>
        <p:nvSpPr>
          <p:cNvPr id="74756" name="标题 1"/>
          <p:cNvSpPr>
            <a:spLocks noGrp="1" noChangeArrowheads="1"/>
          </p:cNvSpPr>
          <p:nvPr>
            <p:ph type="title" idx="4294967295"/>
          </p:nvPr>
        </p:nvSpPr>
        <p:spPr>
          <a:xfrm>
            <a:off x="-457200" y="0"/>
            <a:ext cx="9144000" cy="914400"/>
          </a:xfrm>
        </p:spPr>
        <p:txBody>
          <a:bodyPr>
            <a:normAutofit/>
          </a:bodyPr>
          <a:lstStyle/>
          <a:p>
            <a:pPr algn="ctr" eaLnBrk="1" hangingPunct="1"/>
            <a:r>
              <a:rPr lang="en-US" altLang="en-US" sz="3200" b="1" dirty="0" smtClean="0"/>
              <a:t>Computing Bounded Simulation</a:t>
            </a:r>
            <a:endParaRPr lang="zh-CN" altLang="en-US" sz="3200" dirty="0" smtClean="0">
              <a:ea typeface="宋体" pitchFamily="2" charset="-122"/>
            </a:endParaRPr>
          </a:p>
        </p:txBody>
      </p:sp>
      <p:sp>
        <p:nvSpPr>
          <p:cNvPr id="74757" name="内容占位符 2"/>
          <p:cNvSpPr>
            <a:spLocks noGrp="1" noChangeArrowheads="1"/>
          </p:cNvSpPr>
          <p:nvPr>
            <p:ph idx="1"/>
          </p:nvPr>
        </p:nvSpPr>
        <p:spPr>
          <a:xfrm>
            <a:off x="762000" y="1828800"/>
            <a:ext cx="7467600" cy="3962400"/>
          </a:xfrm>
        </p:spPr>
        <p:txBody>
          <a:bodyPr/>
          <a:lstStyle/>
          <a:p>
            <a:pPr marL="274638" indent="-274638" algn="l" eaLnBrk="1" hangingPunct="1"/>
            <a:endParaRPr lang="en-US" altLang="en-US" sz="2800" dirty="0" smtClean="0"/>
          </a:p>
          <a:p>
            <a:pPr marL="274638" indent="-274638" algn="l" eaLnBrk="1" hangingPunct="1">
              <a:buFont typeface="Wingdings" pitchFamily="2" charset="2"/>
              <a:buChar char="v"/>
            </a:pPr>
            <a:r>
              <a:rPr lang="en-US" altLang="en-US" sz="2800" dirty="0" smtClean="0"/>
              <a:t>The graph pattern matching problem (in terms of extended simulation): given any data graph G and pattern graph P, find the maximum match in G for P</a:t>
            </a:r>
            <a:r>
              <a:rPr lang="en-US" sz="2800" dirty="0" smtClean="0"/>
              <a:t>.</a:t>
            </a:r>
          </a:p>
          <a:p>
            <a:pPr marL="274638" indent="-274638" algn="l" eaLnBrk="1" hangingPunct="1">
              <a:buFont typeface="Wingdings" pitchFamily="2" charset="2"/>
              <a:buChar char="v"/>
            </a:pPr>
            <a:endParaRPr lang="en-US" sz="2800" dirty="0" smtClean="0"/>
          </a:p>
          <a:p>
            <a:pPr marL="274638" indent="-274638" algn="l" eaLnBrk="1" hangingPunct="1">
              <a:buFont typeface="Wingdings" pitchFamily="2" charset="2"/>
              <a:buChar char="v"/>
            </a:pPr>
            <a:r>
              <a:rPr lang="en-US" altLang="en-US" sz="2800" dirty="0" smtClean="0"/>
              <a:t>The graph pattern matching problem can be solved in </a:t>
            </a:r>
            <a:r>
              <a:rPr lang="en-US" altLang="en-US" sz="2800" dirty="0" smtClean="0">
                <a:solidFill>
                  <a:srgbClr val="FF0000"/>
                </a:solidFill>
              </a:rPr>
              <a:t>cubic </a:t>
            </a:r>
            <a:r>
              <a:rPr lang="en-US" altLang="en-US" sz="2800" dirty="0" smtClean="0"/>
              <a:t>time.</a:t>
            </a:r>
            <a:endParaRPr lang="zh-CN" altLang="en-US"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Content Placeholder 2"/>
          <p:cNvSpPr txBox="1">
            <a:spLocks noChangeArrowheads="1"/>
          </p:cNvSpPr>
          <p:nvPr/>
        </p:nvSpPr>
        <p:spPr bwMode="auto">
          <a:xfrm>
            <a:off x="1835150" y="2708275"/>
            <a:ext cx="5905500" cy="568325"/>
          </a:xfrm>
          <a:prstGeom prst="rect">
            <a:avLst/>
          </a:prstGeom>
          <a:solidFill>
            <a:srgbClr val="DDDDDD"/>
          </a:solidFill>
          <a:ln w="9525">
            <a:noFill/>
            <a:miter lim="800000"/>
            <a:headEnd/>
            <a:tailEnd/>
          </a:ln>
          <a:effectLst>
            <a:outerShdw dist="20000" dir="5400000" algn="ctr" rotWithShape="0">
              <a:srgbClr val="000000">
                <a:alpha val="35999"/>
              </a:srgbClr>
            </a:outerShdw>
          </a:effectLst>
        </p:spPr>
        <p:txBody>
          <a:bodyPr/>
          <a:lstStyle/>
          <a:p>
            <a:pPr marL="331788" indent="-303213" defTabSz="971550">
              <a:lnSpc>
                <a:spcPct val="110000"/>
              </a:lnSpc>
              <a:buClr>
                <a:schemeClr val="accent1"/>
              </a:buClr>
              <a:buFont typeface="Wingdings" pitchFamily="2" charset="2"/>
              <a:buNone/>
              <a:defRPr/>
            </a:pPr>
            <a:r>
              <a:rPr lang="en-GB" altLang="en-US" sz="2400"/>
              <a:t>O(|</a:t>
            </a:r>
            <a:r>
              <a:rPr lang="en-US" sz="2400"/>
              <a:t> </a:t>
            </a:r>
            <a:r>
              <a:rPr lang="en-US" sz="2400">
                <a:solidFill>
                  <a:srgbClr val="FF0000"/>
                </a:solidFill>
              </a:rPr>
              <a:t>V</a:t>
            </a:r>
            <a:r>
              <a:rPr lang="en-US" sz="2400" baseline="-25000"/>
              <a:t> </a:t>
            </a:r>
            <a:r>
              <a:rPr lang="en-GB" altLang="en-US" sz="2400"/>
              <a:t>| |</a:t>
            </a:r>
            <a:r>
              <a:rPr lang="en-US" sz="2400"/>
              <a:t> </a:t>
            </a:r>
            <a:r>
              <a:rPr lang="en-US" sz="2400">
                <a:solidFill>
                  <a:srgbClr val="FF0000"/>
                </a:solidFill>
              </a:rPr>
              <a:t>E</a:t>
            </a:r>
            <a:r>
              <a:rPr lang="en-US" sz="2400" baseline="-25000"/>
              <a:t> </a:t>
            </a:r>
            <a:r>
              <a:rPr lang="en-GB" altLang="en-US" sz="2400"/>
              <a:t>| + |</a:t>
            </a:r>
            <a:r>
              <a:rPr lang="en-US" sz="2400"/>
              <a:t> </a:t>
            </a:r>
            <a:r>
              <a:rPr lang="en-US" sz="2400">
                <a:solidFill>
                  <a:srgbClr val="7030A0"/>
                </a:solidFill>
              </a:rPr>
              <a:t>E</a:t>
            </a:r>
            <a:r>
              <a:rPr lang="en-US" sz="2400" baseline="-25000">
                <a:solidFill>
                  <a:srgbClr val="7030A0"/>
                </a:solidFill>
              </a:rPr>
              <a:t>Q</a:t>
            </a:r>
            <a:r>
              <a:rPr lang="en-GB" altLang="en-US" sz="2400"/>
              <a:t>| |</a:t>
            </a:r>
            <a:r>
              <a:rPr lang="en-US" sz="2400"/>
              <a:t> </a:t>
            </a:r>
            <a:r>
              <a:rPr lang="en-US" sz="2400">
                <a:solidFill>
                  <a:srgbClr val="FF0000"/>
                </a:solidFill>
              </a:rPr>
              <a:t>V</a:t>
            </a:r>
            <a:r>
              <a:rPr lang="en-US" sz="2400" baseline="-25000">
                <a:solidFill>
                  <a:srgbClr val="FF0000"/>
                </a:solidFill>
              </a:rPr>
              <a:t> </a:t>
            </a:r>
            <a:r>
              <a:rPr lang="en-GB" altLang="en-US" sz="2400"/>
              <a:t>|</a:t>
            </a:r>
            <a:r>
              <a:rPr lang="en-GB" altLang="en-US" sz="2400" baseline="30000"/>
              <a:t>2</a:t>
            </a:r>
            <a:r>
              <a:rPr lang="en-GB" altLang="en-US" sz="2400"/>
              <a:t> + |</a:t>
            </a:r>
            <a:r>
              <a:rPr lang="en-US" sz="2400"/>
              <a:t> </a:t>
            </a:r>
            <a:r>
              <a:rPr lang="en-US" sz="2400">
                <a:solidFill>
                  <a:srgbClr val="7030A0"/>
                </a:solidFill>
              </a:rPr>
              <a:t>V</a:t>
            </a:r>
            <a:r>
              <a:rPr lang="en-US" sz="2400" baseline="-25000">
                <a:solidFill>
                  <a:srgbClr val="7030A0"/>
                </a:solidFill>
              </a:rPr>
              <a:t>Q</a:t>
            </a:r>
            <a:r>
              <a:rPr lang="en-GB" altLang="en-US" sz="2400"/>
              <a:t>| |</a:t>
            </a:r>
            <a:r>
              <a:rPr lang="en-US" sz="2400"/>
              <a:t> </a:t>
            </a:r>
            <a:r>
              <a:rPr lang="en-US" sz="2400">
                <a:solidFill>
                  <a:srgbClr val="FF0000"/>
                </a:solidFill>
              </a:rPr>
              <a:t>V</a:t>
            </a:r>
            <a:r>
              <a:rPr lang="en-US" sz="2400" baseline="-25000">
                <a:solidFill>
                  <a:srgbClr val="FF0000"/>
                </a:solidFill>
              </a:rPr>
              <a:t> </a:t>
            </a:r>
            <a:r>
              <a:rPr lang="en-GB" altLang="en-US" sz="2400"/>
              <a:t>|)</a:t>
            </a:r>
            <a:endParaRPr lang="en-US" sz="2400"/>
          </a:p>
        </p:txBody>
      </p:sp>
      <p:sp>
        <p:nvSpPr>
          <p:cNvPr id="75779" name="Slide Number Placeholder 10"/>
          <p:cNvSpPr txBox="1">
            <a:spLocks noGrp="1" noChangeArrowheads="1"/>
          </p:cNvSpPr>
          <p:nvPr/>
        </p:nvSpPr>
        <p:spPr bwMode="auto">
          <a:xfrm>
            <a:off x="6707188" y="5868988"/>
            <a:ext cx="1905000" cy="457200"/>
          </a:xfrm>
          <a:prstGeom prst="rect">
            <a:avLst/>
          </a:prstGeom>
          <a:noFill/>
          <a:ln w="9525">
            <a:noFill/>
            <a:miter lim="800000"/>
            <a:headEnd/>
            <a:tailEnd/>
          </a:ln>
        </p:spPr>
        <p:txBody>
          <a:bodyPr/>
          <a:lstStyle/>
          <a:p>
            <a:pPr algn="r">
              <a:spcBef>
                <a:spcPct val="50000"/>
              </a:spcBef>
            </a:pPr>
            <a:fld id="{A089E400-90EB-4617-BBC8-7EFB38A9ADBD}" type="slidenum">
              <a:rPr lang="zh-CN" altLang="en-US" sz="1400">
                <a:solidFill>
                  <a:schemeClr val="bg2"/>
                </a:solidFill>
              </a:rPr>
              <a:pPr algn="r">
                <a:spcBef>
                  <a:spcPct val="50000"/>
                </a:spcBef>
              </a:pPr>
              <a:t>67</a:t>
            </a:fld>
            <a:endParaRPr lang="en-US" sz="1400">
              <a:solidFill>
                <a:schemeClr val="bg2"/>
              </a:solidFill>
            </a:endParaRPr>
          </a:p>
        </p:txBody>
      </p:sp>
      <p:sp>
        <p:nvSpPr>
          <p:cNvPr id="75780" name="Title 11"/>
          <p:cNvSpPr>
            <a:spLocks noGrp="1"/>
          </p:cNvSpPr>
          <p:nvPr>
            <p:ph type="title" idx="4294967295"/>
          </p:nvPr>
        </p:nvSpPr>
        <p:spPr>
          <a:xfrm>
            <a:off x="685800" y="76200"/>
            <a:ext cx="7772400" cy="792163"/>
          </a:xfrm>
        </p:spPr>
        <p:txBody>
          <a:bodyPr anchor="ctr"/>
          <a:lstStyle/>
          <a:p>
            <a:pPr defTabSz="457200" eaLnBrk="1" hangingPunct="1"/>
            <a:r>
              <a:rPr lang="en-US" altLang="zh-CN" sz="2800" dirty="0" smtClean="0">
                <a:ea typeface="宋体" pitchFamily="2" charset="-122"/>
              </a:rPr>
              <a:t>Complexity</a:t>
            </a:r>
          </a:p>
        </p:txBody>
      </p:sp>
      <p:sp>
        <p:nvSpPr>
          <p:cNvPr id="29701" name="Rectangle 89"/>
          <p:cNvSpPr>
            <a:spLocks noChangeArrowheads="1"/>
          </p:cNvSpPr>
          <p:nvPr/>
        </p:nvSpPr>
        <p:spPr bwMode="auto">
          <a:xfrm>
            <a:off x="900113" y="4076700"/>
            <a:ext cx="7777162" cy="1081088"/>
          </a:xfrm>
          <a:prstGeom prst="rect">
            <a:avLst/>
          </a:prstGeom>
          <a:noFill/>
          <a:ln w="9525">
            <a:noFill/>
            <a:miter lim="800000"/>
            <a:headEnd/>
            <a:tailEnd/>
          </a:ln>
        </p:spPr>
        <p:txBody>
          <a:bodyPr/>
          <a:lstStyle/>
          <a:p>
            <a:pPr marL="365125" indent="-365125" defTabSz="971550">
              <a:lnSpc>
                <a:spcPct val="120000"/>
              </a:lnSpc>
              <a:spcBef>
                <a:spcPct val="40000"/>
              </a:spcBef>
              <a:buClr>
                <a:schemeClr val="accent1"/>
              </a:buClr>
              <a:buSzPct val="90000"/>
              <a:buFont typeface="Wingdings" pitchFamily="2" charset="2"/>
              <a:buChar char="ü"/>
            </a:pPr>
            <a:r>
              <a:rPr lang="en-US"/>
              <a:t>Subgraph isomorphism:</a:t>
            </a:r>
            <a:r>
              <a:rPr lang="en-US">
                <a:solidFill>
                  <a:srgbClr val="FF0000"/>
                </a:solidFill>
              </a:rPr>
              <a:t> </a:t>
            </a:r>
            <a:r>
              <a:rPr lang="en-US" sz="2400">
                <a:solidFill>
                  <a:srgbClr val="FF0000"/>
                </a:solidFill>
              </a:rPr>
              <a:t>intractable</a:t>
            </a:r>
          </a:p>
          <a:p>
            <a:pPr marL="365125" indent="-365125" defTabSz="971550">
              <a:lnSpc>
                <a:spcPct val="120000"/>
              </a:lnSpc>
              <a:spcBef>
                <a:spcPct val="40000"/>
              </a:spcBef>
              <a:buClr>
                <a:schemeClr val="accent1"/>
              </a:buClr>
              <a:buSzPct val="90000"/>
              <a:buFont typeface="Wingdings" pitchFamily="2" charset="2"/>
              <a:buChar char="ü"/>
            </a:pPr>
            <a:r>
              <a:rPr lang="en-US"/>
              <a:t>Graph simulation:</a:t>
            </a:r>
            <a:r>
              <a:rPr lang="en-US">
                <a:solidFill>
                  <a:srgbClr val="FF0000"/>
                </a:solidFill>
              </a:rPr>
              <a:t> </a:t>
            </a:r>
            <a:r>
              <a:rPr lang="en-GB" altLang="en-US"/>
              <a:t>O((|</a:t>
            </a:r>
            <a:r>
              <a:rPr lang="en-US"/>
              <a:t> </a:t>
            </a:r>
            <a:r>
              <a:rPr lang="en-US">
                <a:solidFill>
                  <a:srgbClr val="FF0000"/>
                </a:solidFill>
              </a:rPr>
              <a:t>V</a:t>
            </a:r>
            <a:r>
              <a:rPr lang="en-US" baseline="-25000">
                <a:solidFill>
                  <a:srgbClr val="FF0000"/>
                </a:solidFill>
              </a:rPr>
              <a:t>G</a:t>
            </a:r>
            <a:r>
              <a:rPr lang="en-US"/>
              <a:t> </a:t>
            </a:r>
            <a:r>
              <a:rPr lang="en-GB" altLang="en-US"/>
              <a:t>| + | </a:t>
            </a:r>
            <a:r>
              <a:rPr lang="en-US">
                <a:solidFill>
                  <a:srgbClr val="7030A0"/>
                </a:solidFill>
              </a:rPr>
              <a:t>V</a:t>
            </a:r>
            <a:r>
              <a:rPr lang="en-US" baseline="-25000">
                <a:solidFill>
                  <a:srgbClr val="7030A0"/>
                </a:solidFill>
              </a:rPr>
              <a:t>Q</a:t>
            </a:r>
            <a:r>
              <a:rPr lang="en-GB" altLang="en-US"/>
              <a:t> |) (|</a:t>
            </a:r>
            <a:r>
              <a:rPr lang="en-US"/>
              <a:t> </a:t>
            </a:r>
            <a:r>
              <a:rPr lang="en-US">
                <a:solidFill>
                  <a:srgbClr val="FF0000"/>
                </a:solidFill>
              </a:rPr>
              <a:t>E</a:t>
            </a:r>
            <a:r>
              <a:rPr lang="en-US" baseline="-25000">
                <a:solidFill>
                  <a:srgbClr val="FF0000"/>
                </a:solidFill>
              </a:rPr>
              <a:t>G</a:t>
            </a:r>
            <a:r>
              <a:rPr lang="en-US"/>
              <a:t> </a:t>
            </a:r>
            <a:r>
              <a:rPr lang="en-GB" altLang="en-US"/>
              <a:t>| + |</a:t>
            </a:r>
            <a:r>
              <a:rPr lang="en-US"/>
              <a:t> </a:t>
            </a:r>
            <a:r>
              <a:rPr lang="en-US">
                <a:solidFill>
                  <a:srgbClr val="7030A0"/>
                </a:solidFill>
              </a:rPr>
              <a:t>E</a:t>
            </a:r>
            <a:r>
              <a:rPr lang="en-US" baseline="-25000">
                <a:solidFill>
                  <a:srgbClr val="7030A0"/>
                </a:solidFill>
              </a:rPr>
              <a:t>Q</a:t>
            </a:r>
            <a:r>
              <a:rPr lang="en-GB" altLang="en-US"/>
              <a:t>| )</a:t>
            </a:r>
            <a:endParaRPr lang="en-US"/>
          </a:p>
        </p:txBody>
      </p:sp>
      <p:sp>
        <p:nvSpPr>
          <p:cNvPr id="75782" name="内容占位符 2"/>
          <p:cNvSpPr txBox="1">
            <a:spLocks noChangeArrowheads="1"/>
          </p:cNvSpPr>
          <p:nvPr/>
        </p:nvSpPr>
        <p:spPr bwMode="auto">
          <a:xfrm>
            <a:off x="1042988" y="1628775"/>
            <a:ext cx="7837487" cy="1325563"/>
          </a:xfrm>
          <a:prstGeom prst="rect">
            <a:avLst/>
          </a:prstGeom>
          <a:noFill/>
          <a:ln w="9525">
            <a:noFill/>
            <a:miter lim="800000"/>
            <a:headEnd/>
            <a:tailEnd/>
          </a:ln>
        </p:spPr>
        <p:txBody>
          <a:bodyPr lIns="97182" tIns="48591" rIns="97182" bIns="48591"/>
          <a:lstStyle/>
          <a:p>
            <a:pPr marL="365125" indent="-365125" defTabSz="971550">
              <a:lnSpc>
                <a:spcPct val="120000"/>
              </a:lnSpc>
              <a:spcBef>
                <a:spcPts val="600"/>
              </a:spcBef>
              <a:buClr>
                <a:schemeClr val="accent1"/>
              </a:buClr>
              <a:buSzPct val="90000"/>
              <a:buFont typeface="Wingdings" pitchFamily="2" charset="2"/>
              <a:buChar char="ü"/>
            </a:pPr>
            <a:r>
              <a:rPr lang="en-US"/>
              <a:t>Input: </a:t>
            </a:r>
            <a:r>
              <a:rPr lang="en-US">
                <a:solidFill>
                  <a:srgbClr val="7030A0"/>
                </a:solidFill>
              </a:rPr>
              <a:t>Pattern Q</a:t>
            </a:r>
            <a:r>
              <a:rPr lang="en-US"/>
              <a:t> and data graph </a:t>
            </a:r>
            <a:r>
              <a:rPr lang="en-US">
                <a:solidFill>
                  <a:srgbClr val="FF0000"/>
                </a:solidFill>
              </a:rPr>
              <a:t>G</a:t>
            </a:r>
            <a:endParaRPr lang="en-US"/>
          </a:p>
          <a:p>
            <a:pPr marL="365125" indent="-365125" defTabSz="971550">
              <a:lnSpc>
                <a:spcPct val="120000"/>
              </a:lnSpc>
              <a:spcBef>
                <a:spcPts val="600"/>
              </a:spcBef>
              <a:buClr>
                <a:schemeClr val="accent1"/>
              </a:buClr>
              <a:buSzPct val="90000"/>
              <a:buFont typeface="Wingdings" pitchFamily="2" charset="2"/>
              <a:buChar char="ü"/>
            </a:pPr>
            <a:r>
              <a:rPr lang="en-US"/>
              <a:t>Output: </a:t>
            </a:r>
            <a:r>
              <a:rPr lang="en-US">
                <a:solidFill>
                  <a:srgbClr val="0000FF"/>
                </a:solidFill>
              </a:rPr>
              <a:t>M(</a:t>
            </a:r>
            <a:r>
              <a:rPr lang="en-US">
                <a:solidFill>
                  <a:srgbClr val="7030A0"/>
                </a:solidFill>
              </a:rPr>
              <a:t>Q</a:t>
            </a:r>
            <a:r>
              <a:rPr lang="en-US">
                <a:solidFill>
                  <a:srgbClr val="0000FF"/>
                </a:solidFill>
              </a:rPr>
              <a:t>, </a:t>
            </a:r>
            <a:r>
              <a:rPr lang="en-US">
                <a:solidFill>
                  <a:srgbClr val="FF0000"/>
                </a:solidFill>
              </a:rPr>
              <a:t>G</a:t>
            </a:r>
            <a:r>
              <a:rPr lang="en-US">
                <a:solidFill>
                  <a:srgbClr val="0000FF"/>
                </a:solidFill>
              </a:rPr>
              <a:t>)</a:t>
            </a:r>
            <a:r>
              <a:rPr lang="en-US"/>
              <a:t> </a:t>
            </a:r>
            <a:endParaRPr lang="zh-CN" altLang="en-US"/>
          </a:p>
        </p:txBody>
      </p:sp>
      <p:sp>
        <p:nvSpPr>
          <p:cNvPr id="29703" name="AutoShape 49"/>
          <p:cNvSpPr>
            <a:spLocks noChangeArrowheads="1"/>
          </p:cNvSpPr>
          <p:nvPr/>
        </p:nvSpPr>
        <p:spPr bwMode="auto">
          <a:xfrm>
            <a:off x="5219700" y="2060575"/>
            <a:ext cx="1368425" cy="431800"/>
          </a:xfrm>
          <a:prstGeom prst="wedgeRoundRectCallout">
            <a:avLst>
              <a:gd name="adj1" fmla="val -94315"/>
              <a:gd name="adj2" fmla="val 81616"/>
              <a:gd name="adj3" fmla="val 16667"/>
            </a:avLst>
          </a:prstGeom>
          <a:solidFill>
            <a:srgbClr val="FFFF99"/>
          </a:solidFill>
          <a:ln w="9525">
            <a:solidFill>
              <a:schemeClr val="tx1"/>
            </a:solidFill>
            <a:miter lim="800000"/>
            <a:headEnd/>
            <a:tailEnd/>
          </a:ln>
        </p:spPr>
        <p:txBody>
          <a:bodyPr/>
          <a:lstStyle/>
          <a:p>
            <a:r>
              <a:rPr lang="en-US"/>
              <a:t>cubic time</a:t>
            </a:r>
            <a:endParaRPr lang="en-US">
              <a:solidFill>
                <a:schemeClr val="accent2"/>
              </a:solidFill>
            </a:endParaRPr>
          </a:p>
        </p:txBody>
      </p:sp>
      <p:sp>
        <p:nvSpPr>
          <p:cNvPr id="29704" name="AutoShape 49"/>
          <p:cNvSpPr>
            <a:spLocks noChangeArrowheads="1"/>
          </p:cNvSpPr>
          <p:nvPr/>
        </p:nvSpPr>
        <p:spPr bwMode="auto">
          <a:xfrm>
            <a:off x="6300788" y="3644900"/>
            <a:ext cx="2376487" cy="720725"/>
          </a:xfrm>
          <a:prstGeom prst="wedgeRoundRectCallout">
            <a:avLst>
              <a:gd name="adj1" fmla="val -68037"/>
              <a:gd name="adj2" fmla="val 94495"/>
              <a:gd name="adj3" fmla="val 16667"/>
            </a:avLst>
          </a:prstGeom>
          <a:solidFill>
            <a:srgbClr val="FFFF99"/>
          </a:solidFill>
          <a:ln w="9525">
            <a:solidFill>
              <a:schemeClr val="tx1"/>
            </a:solidFill>
            <a:miter lim="800000"/>
            <a:headEnd/>
            <a:tailEnd/>
          </a:ln>
        </p:spPr>
        <p:txBody>
          <a:bodyPr/>
          <a:lstStyle/>
          <a:p>
            <a:r>
              <a:rPr lang="en-US"/>
              <a:t>comparable: </a:t>
            </a:r>
            <a:r>
              <a:rPr lang="en-US">
                <a:solidFill>
                  <a:srgbClr val="9900FF"/>
                </a:solidFill>
              </a:rPr>
              <a:t>Q</a:t>
            </a:r>
            <a:r>
              <a:rPr lang="en-US"/>
              <a:t> is small in practice</a:t>
            </a:r>
            <a:endParaRPr lang="en-US">
              <a:solidFill>
                <a:schemeClr val="accent2"/>
              </a:solidFill>
            </a:endParaRPr>
          </a:p>
        </p:txBody>
      </p:sp>
      <p:sp>
        <p:nvSpPr>
          <p:cNvPr id="29705" name="Rectangle 89"/>
          <p:cNvSpPr>
            <a:spLocks noChangeArrowheads="1"/>
          </p:cNvSpPr>
          <p:nvPr/>
        </p:nvSpPr>
        <p:spPr bwMode="auto">
          <a:xfrm>
            <a:off x="685800" y="5792788"/>
            <a:ext cx="7531100" cy="473075"/>
          </a:xfrm>
          <a:prstGeom prst="rect">
            <a:avLst/>
          </a:prstGeom>
          <a:solidFill>
            <a:srgbClr val="EAEAEA"/>
          </a:solidFill>
          <a:ln w="9525">
            <a:noFill/>
            <a:miter lim="800000"/>
            <a:headEnd/>
            <a:tailEnd/>
          </a:ln>
        </p:spPr>
        <p:txBody>
          <a:bodyPr/>
          <a:lstStyle/>
          <a:p>
            <a:pPr marL="365125" indent="-365125" defTabSz="971550">
              <a:lnSpc>
                <a:spcPct val="120000"/>
              </a:lnSpc>
              <a:spcBef>
                <a:spcPct val="10000"/>
              </a:spcBef>
              <a:buClr>
                <a:schemeClr val="accent1"/>
              </a:buClr>
              <a:buSzPct val="90000"/>
              <a:buFont typeface="Wingdings" pitchFamily="2" charset="2"/>
              <a:buNone/>
            </a:pPr>
            <a:r>
              <a:rPr lang="en-US" i="1">
                <a:solidFill>
                  <a:srgbClr val="FF0000"/>
                </a:solidFill>
              </a:rPr>
              <a:t>To identify sensible matches and be computable in low PTIME</a:t>
            </a:r>
          </a:p>
        </p:txBody>
      </p:sp>
      <p:pic>
        <p:nvPicPr>
          <p:cNvPr id="1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5"/>
                                        </p:tgtEl>
                                        <p:attrNameLst>
                                          <p:attrName>style.visibility</p:attrName>
                                        </p:attrNameLst>
                                      </p:cBhvr>
                                      <p:to>
                                        <p:strVal val="visible"/>
                                      </p:to>
                                    </p:set>
                                    <p:anim calcmode="lin" valueType="num">
                                      <p:cBhvr additive="base">
                                        <p:cTn id="19" dur="500" fill="hold"/>
                                        <p:tgtEl>
                                          <p:spTgt spid="29705"/>
                                        </p:tgtEl>
                                        <p:attrNameLst>
                                          <p:attrName>ppt_x</p:attrName>
                                        </p:attrNameLst>
                                      </p:cBhvr>
                                      <p:tavLst>
                                        <p:tav tm="0">
                                          <p:val>
                                            <p:strVal val="#ppt_x"/>
                                          </p:val>
                                        </p:tav>
                                        <p:tav tm="100000">
                                          <p:val>
                                            <p:strVal val="#ppt_x"/>
                                          </p:val>
                                        </p:tav>
                                      </p:tavLst>
                                    </p:anim>
                                    <p:anim calcmode="lin" valueType="num">
                                      <p:cBhvr additive="base">
                                        <p:cTn id="20"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701" grpId="0" autoUpdateAnimBg="0"/>
      <p:bldP spid="29703" grpId="0" animBg="1" autoUpdateAnimBg="0"/>
      <p:bldP spid="29704" grpId="0" animBg="1" autoUpdateAnimBg="0"/>
      <p:bldP spid="29705" grpId="0" bldLvl="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idx="4294967295"/>
          </p:nvPr>
        </p:nvSpPr>
        <p:spPr>
          <a:xfrm>
            <a:off x="228600" y="85725"/>
            <a:ext cx="7772400" cy="828675"/>
          </a:xfrm>
        </p:spPr>
        <p:txBody>
          <a:bodyPr lIns="97182" tIns="48591" rIns="97182" bIns="48591" anchor="ctr">
            <a:normAutofit fontScale="90000"/>
          </a:bodyPr>
          <a:lstStyle/>
          <a:p>
            <a:pPr eaLnBrk="1" hangingPunct="1"/>
            <a:r>
              <a:rPr lang="en-GB" altLang="en-US" dirty="0" smtClean="0">
                <a:ea typeface="宋体" pitchFamily="2" charset="-122"/>
              </a:rPr>
              <a:t>Querying </a:t>
            </a:r>
            <a:r>
              <a:rPr lang="en-GB" altLang="en-US" dirty="0" err="1" smtClean="0">
                <a:ea typeface="宋体" pitchFamily="2" charset="-122"/>
              </a:rPr>
              <a:t>Essembly</a:t>
            </a:r>
            <a:r>
              <a:rPr lang="en-GB" altLang="en-US" dirty="0" smtClean="0">
                <a:ea typeface="宋体" pitchFamily="2" charset="-122"/>
              </a:rPr>
              <a:t> Network: an Example</a:t>
            </a:r>
            <a:endParaRPr lang="zh-CN" altLang="en-US" dirty="0" smtClean="0">
              <a:ea typeface="宋体" pitchFamily="2" charset="-122"/>
            </a:endParaRPr>
          </a:p>
        </p:txBody>
      </p:sp>
      <p:sp>
        <p:nvSpPr>
          <p:cNvPr id="31748" name="Rectangle 89"/>
          <p:cNvSpPr>
            <a:spLocks noChangeArrowheads="1"/>
          </p:cNvSpPr>
          <p:nvPr/>
        </p:nvSpPr>
        <p:spPr bwMode="auto">
          <a:xfrm>
            <a:off x="838200" y="5945188"/>
            <a:ext cx="7243763" cy="503237"/>
          </a:xfrm>
          <a:prstGeom prst="rect">
            <a:avLst/>
          </a:prstGeom>
          <a:solidFill>
            <a:srgbClr val="EAEAEA"/>
          </a:solidFill>
          <a:ln w="9525">
            <a:noFill/>
            <a:miter lim="800000"/>
            <a:headEnd/>
            <a:tailEnd/>
          </a:ln>
        </p:spPr>
        <p:txBody>
          <a:bodyPr/>
          <a:lstStyle/>
          <a:p>
            <a:pPr marL="365125" indent="-365125" algn="ctr" defTabSz="971550">
              <a:lnSpc>
                <a:spcPct val="120000"/>
              </a:lnSpc>
              <a:spcBef>
                <a:spcPct val="10000"/>
              </a:spcBef>
              <a:buClr>
                <a:schemeClr val="accent1"/>
              </a:buClr>
              <a:buSzPct val="90000"/>
              <a:buFont typeface="Wingdings" pitchFamily="2" charset="2"/>
              <a:buNone/>
            </a:pPr>
            <a:r>
              <a:rPr lang="en-GB" altLang="en-US" i="1">
                <a:solidFill>
                  <a:srgbClr val="FF0000"/>
                </a:solidFill>
              </a:rPr>
              <a:t>Pattern queries with multiple edge types</a:t>
            </a:r>
          </a:p>
        </p:txBody>
      </p:sp>
      <p:sp>
        <p:nvSpPr>
          <p:cNvPr id="31749" name="云形 63"/>
          <p:cNvSpPr>
            <a:spLocks/>
          </p:cNvSpPr>
          <p:nvPr/>
        </p:nvSpPr>
        <p:spPr bwMode="auto">
          <a:xfrm>
            <a:off x="3063875" y="2595563"/>
            <a:ext cx="5540375" cy="3427412"/>
          </a:xfrm>
          <a:custGeom>
            <a:avLst/>
            <a:gdLst>
              <a:gd name="T0" fmla="*/ 5954 w 43200"/>
              <a:gd name="T1" fmla="*/ 6524 h 43200"/>
              <a:gd name="T2" fmla="*/ 34174 w 43200"/>
              <a:gd name="T3" fmla="*/ 34674 h 43200"/>
            </a:gdLst>
            <a:ahLst/>
            <a:cxnLst>
              <a:cxn ang="0">
                <a:pos x="3899" y="14370"/>
              </a:cxn>
              <a:cxn ang="0">
                <a:pos x="10591" y="3941"/>
              </a:cxn>
              <a:cxn ang="0">
                <a:pos x="14005" y="5202"/>
              </a:cxn>
              <a:cxn ang="0">
                <a:pos x="22456" y="3431"/>
              </a:cxn>
              <a:cxn ang="0">
                <a:pos x="26362" y="141"/>
              </a:cxn>
              <a:cxn ang="0">
                <a:pos x="29832" y="2480"/>
              </a:cxn>
              <a:cxn ang="0">
                <a:pos x="38318" y="5575"/>
              </a:cxn>
              <a:cxn ang="0">
                <a:pos x="42250" y="12594"/>
              </a:cxn>
              <a:cxn ang="0">
                <a:pos x="41818" y="15459"/>
              </a:cxn>
              <a:cxn ang="0">
                <a:pos x="37404" y="30203"/>
              </a:cxn>
              <a:cxn ang="0">
                <a:pos x="31619" y="38007"/>
              </a:cxn>
              <a:cxn ang="0">
                <a:pos x="28556" y="36813"/>
              </a:cxn>
              <a:cxn ang="0">
                <a:pos x="16480" y="39263"/>
              </a:cxn>
              <a:cxn ang="0">
                <a:pos x="12503" y="40771"/>
              </a:cxn>
              <a:cxn ang="0">
                <a:pos x="5803" y="35469"/>
              </a:cxn>
              <a:cxn ang="0">
                <a:pos x="936" y="29592"/>
              </a:cxn>
              <a:cxn ang="0">
                <a:pos x="2113" y="25547"/>
              </a:cxn>
              <a:cxn ang="0">
                <a:pos x="3863" y="14504"/>
              </a:cxn>
              <a:cxn ang="0">
                <a:pos x="4693" y="26177"/>
              </a:cxn>
              <a:cxn ang="0">
                <a:pos x="2160" y="25379"/>
              </a:cxn>
              <a:cxn ang="0">
                <a:pos x="6927" y="34898"/>
              </a:cxn>
              <a:cxn ang="0">
                <a:pos x="16478" y="39090"/>
              </a:cxn>
              <a:cxn ang="0">
                <a:pos x="15809" y="37350"/>
              </a:cxn>
              <a:cxn ang="0">
                <a:pos x="28826" y="34750"/>
              </a:cxn>
              <a:cxn ang="0">
                <a:pos x="34129" y="22954"/>
              </a:cxn>
              <a:cxn ang="0">
                <a:pos x="37381" y="30027"/>
              </a:cxn>
              <a:cxn ang="0">
                <a:pos x="41798" y="15354"/>
              </a:cxn>
              <a:cxn ang="0">
                <a:pos x="40350" y="18030"/>
              </a:cxn>
              <a:cxn ang="0">
                <a:pos x="38324" y="5425"/>
              </a:cxn>
              <a:cxn ang="0">
                <a:pos x="38400" y="6690"/>
              </a:cxn>
              <a:cxn ang="0">
                <a:pos x="29078" y="3952"/>
              </a:cxn>
              <a:cxn ang="0">
                <a:pos x="22141" y="4720"/>
              </a:cxn>
              <a:cxn ang="0">
                <a:pos x="22500" y="3330"/>
              </a:cxn>
              <a:cxn ang="0">
                <a:pos x="14000" y="5191"/>
              </a:cxn>
              <a:cxn ang="0">
                <a:pos x="4127" y="15789"/>
              </a:cxn>
              <a:cxn ang="0">
                <a:pos x="3900" y="14369"/>
              </a:cxn>
            </a:cxnLst>
            <a:rect l="T0" t="T1" r="T2" b="T3"/>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bg1"/>
          </a:solidFill>
          <a:ln w="25400" cap="flat" cmpd="sng">
            <a:solidFill>
              <a:srgbClr val="C6B5A3"/>
            </a:solidFill>
            <a:round/>
            <a:headEnd/>
            <a:tailEnd/>
          </a:ln>
          <a:effectLst>
            <a:outerShdw dist="38100" dir="2700000" algn="ctr" rotWithShape="0">
              <a:srgbClr val="000000">
                <a:alpha val="39000"/>
              </a:srgbClr>
            </a:outerShdw>
          </a:effectLst>
        </p:spPr>
        <p:txBody>
          <a:bodyPr lIns="97182" tIns="48591" rIns="97182" bIns="48591"/>
          <a:lstStyle/>
          <a:p>
            <a:pPr>
              <a:defRPr/>
            </a:pPr>
            <a:endParaRPr lang="en-US"/>
          </a:p>
        </p:txBody>
      </p:sp>
      <p:sp>
        <p:nvSpPr>
          <p:cNvPr id="31750" name="TextBox 150"/>
          <p:cNvSpPr txBox="1">
            <a:spLocks noChangeArrowheads="1"/>
          </p:cNvSpPr>
          <p:nvPr/>
        </p:nvSpPr>
        <p:spPr bwMode="auto">
          <a:xfrm>
            <a:off x="5372100" y="5524500"/>
            <a:ext cx="2676525" cy="400050"/>
          </a:xfrm>
          <a:prstGeom prst="rect">
            <a:avLst/>
          </a:prstGeom>
          <a:noFill/>
          <a:ln w="9525">
            <a:noFill/>
            <a:miter lim="800000"/>
            <a:headEnd/>
            <a:tailEnd/>
          </a:ln>
        </p:spPr>
        <p:txBody>
          <a:bodyPr wrap="none">
            <a:spAutoFit/>
          </a:bodyPr>
          <a:lstStyle/>
          <a:p>
            <a:pPr>
              <a:defRPr/>
            </a:pPr>
            <a:r>
              <a:rPr lang="en-GB" altLang="en-US" sz="2400" b="1">
                <a:solidFill>
                  <a:srgbClr val="FF0000"/>
                </a:solidFill>
                <a:effectLst>
                  <a:outerShdw blurRad="38100" dist="38100" dir="2700000" algn="tl">
                    <a:srgbClr val="C0C0C0"/>
                  </a:outerShdw>
                </a:effectLst>
              </a:rPr>
              <a:t>Essembly Network</a:t>
            </a:r>
            <a:endParaRPr lang="zh-CN" altLang="en-US" sz="2400" b="1">
              <a:solidFill>
                <a:srgbClr val="FF0000"/>
              </a:solidFill>
              <a:effectLst>
                <a:outerShdw blurRad="38100" dist="38100" dir="2700000" algn="tl">
                  <a:srgbClr val="C0C0C0"/>
                </a:outerShdw>
              </a:effectLst>
            </a:endParaRPr>
          </a:p>
        </p:txBody>
      </p:sp>
      <p:grpSp>
        <p:nvGrpSpPr>
          <p:cNvPr id="2" name="Group 7"/>
          <p:cNvGrpSpPr>
            <a:grpSpLocks/>
          </p:cNvGrpSpPr>
          <p:nvPr/>
        </p:nvGrpSpPr>
        <p:grpSpPr bwMode="auto">
          <a:xfrm>
            <a:off x="4184650" y="2595563"/>
            <a:ext cx="4089400" cy="2616200"/>
            <a:chOff x="0" y="0"/>
            <a:chExt cx="4968557" cy="3322460"/>
          </a:xfrm>
        </p:grpSpPr>
        <p:grpSp>
          <p:nvGrpSpPr>
            <p:cNvPr id="3" name="Group 8"/>
            <p:cNvGrpSpPr>
              <a:grpSpLocks/>
            </p:cNvGrpSpPr>
            <p:nvPr/>
          </p:nvGrpSpPr>
          <p:grpSpPr bwMode="auto">
            <a:xfrm>
              <a:off x="4248471" y="0"/>
              <a:ext cx="184719" cy="1305416"/>
              <a:chOff x="0" y="0"/>
              <a:chExt cx="184719" cy="1305416"/>
            </a:xfrm>
          </p:grpSpPr>
          <p:sp>
            <p:nvSpPr>
              <p:cNvPr id="77885" name="TextBox 172"/>
              <p:cNvSpPr txBox="1">
                <a:spLocks noChangeArrowheads="1"/>
              </p:cNvSpPr>
              <p:nvPr/>
            </p:nvSpPr>
            <p:spPr bwMode="auto">
              <a:xfrm>
                <a:off x="0" y="624070"/>
                <a:ext cx="184719" cy="369312"/>
              </a:xfrm>
              <a:prstGeom prst="rect">
                <a:avLst/>
              </a:prstGeom>
              <a:noFill/>
              <a:ln w="9525">
                <a:noFill/>
                <a:miter lim="800000"/>
                <a:headEnd/>
                <a:tailEnd/>
              </a:ln>
            </p:spPr>
            <p:txBody>
              <a:bodyPr wrap="none">
                <a:spAutoFit/>
              </a:bodyPr>
              <a:lstStyle/>
              <a:p>
                <a:endParaRPr lang="zh-CN" altLang="en-US" b="1">
                  <a:solidFill>
                    <a:srgbClr val="00B050"/>
                  </a:solidFill>
                </a:endParaRPr>
              </a:p>
            </p:txBody>
          </p:sp>
          <p:sp>
            <p:nvSpPr>
              <p:cNvPr id="77886" name="TextBox 173"/>
              <p:cNvSpPr txBox="1">
                <a:spLocks noChangeArrowheads="1"/>
              </p:cNvSpPr>
              <p:nvPr/>
            </p:nvSpPr>
            <p:spPr bwMode="auto">
              <a:xfrm>
                <a:off x="0" y="936104"/>
                <a:ext cx="184719" cy="369312"/>
              </a:xfrm>
              <a:prstGeom prst="rect">
                <a:avLst/>
              </a:prstGeom>
              <a:noFill/>
              <a:ln w="9525">
                <a:noFill/>
                <a:miter lim="800000"/>
                <a:headEnd/>
                <a:tailEnd/>
              </a:ln>
            </p:spPr>
            <p:txBody>
              <a:bodyPr wrap="none">
                <a:spAutoFit/>
              </a:bodyPr>
              <a:lstStyle/>
              <a:p>
                <a:endParaRPr lang="zh-CN" altLang="en-US" b="1">
                  <a:solidFill>
                    <a:srgbClr val="C00000"/>
                  </a:solidFill>
                </a:endParaRPr>
              </a:p>
            </p:txBody>
          </p:sp>
          <p:sp>
            <p:nvSpPr>
              <p:cNvPr id="77887" name="TextBox 174"/>
              <p:cNvSpPr txBox="1">
                <a:spLocks noChangeArrowheads="1"/>
              </p:cNvSpPr>
              <p:nvPr/>
            </p:nvSpPr>
            <p:spPr bwMode="auto">
              <a:xfrm>
                <a:off x="0" y="0"/>
                <a:ext cx="184719" cy="369312"/>
              </a:xfrm>
              <a:prstGeom prst="rect">
                <a:avLst/>
              </a:prstGeom>
              <a:noFill/>
              <a:ln w="9525">
                <a:noFill/>
                <a:miter lim="800000"/>
                <a:headEnd/>
                <a:tailEnd/>
              </a:ln>
            </p:spPr>
            <p:txBody>
              <a:bodyPr wrap="none">
                <a:spAutoFit/>
              </a:bodyPr>
              <a:lstStyle/>
              <a:p>
                <a:endParaRPr lang="zh-CN" altLang="en-US"/>
              </a:p>
            </p:txBody>
          </p:sp>
          <p:sp>
            <p:nvSpPr>
              <p:cNvPr id="77888" name="TextBox 175"/>
              <p:cNvSpPr txBox="1">
                <a:spLocks noChangeArrowheads="1"/>
              </p:cNvSpPr>
              <p:nvPr/>
            </p:nvSpPr>
            <p:spPr bwMode="auto">
              <a:xfrm>
                <a:off x="0" y="312035"/>
                <a:ext cx="184719" cy="369312"/>
              </a:xfrm>
              <a:prstGeom prst="rect">
                <a:avLst/>
              </a:prstGeom>
              <a:noFill/>
              <a:ln w="9525">
                <a:noFill/>
                <a:miter lim="800000"/>
                <a:headEnd/>
                <a:tailEnd/>
              </a:ln>
            </p:spPr>
            <p:txBody>
              <a:bodyPr wrap="none">
                <a:spAutoFit/>
              </a:bodyPr>
              <a:lstStyle/>
              <a:p>
                <a:endParaRPr lang="zh-CN" altLang="en-US">
                  <a:solidFill>
                    <a:srgbClr val="0000FF"/>
                  </a:solidFill>
                </a:endParaRPr>
              </a:p>
            </p:txBody>
          </p:sp>
        </p:grpSp>
        <p:grpSp>
          <p:nvGrpSpPr>
            <p:cNvPr id="4" name="Group 13"/>
            <p:cNvGrpSpPr>
              <a:grpSpLocks/>
            </p:cNvGrpSpPr>
            <p:nvPr/>
          </p:nvGrpSpPr>
          <p:grpSpPr bwMode="auto">
            <a:xfrm>
              <a:off x="0" y="297324"/>
              <a:ext cx="4968557" cy="3025136"/>
              <a:chOff x="0" y="0"/>
              <a:chExt cx="6696744" cy="3817224"/>
            </a:xfrm>
          </p:grpSpPr>
          <p:pic>
            <p:nvPicPr>
              <p:cNvPr id="31758" name="内容占位符 25" descr="femail.png"/>
              <p:cNvPicPr>
                <a:picLocks noChangeAspect="1" noChangeArrowheads="1"/>
              </p:cNvPicPr>
              <p:nvPr/>
            </p:nvPicPr>
            <p:blipFill>
              <a:blip r:embed="rId3" cstate="print"/>
              <a:srcRect/>
              <a:stretch>
                <a:fillRect/>
              </a:stretch>
            </p:blipFill>
            <p:spPr bwMode="auto">
              <a:xfrm>
                <a:off x="0" y="3168521"/>
                <a:ext cx="647318" cy="648703"/>
              </a:xfrm>
              <a:prstGeom prst="rect">
                <a:avLst/>
              </a:prstGeom>
              <a:noFill/>
              <a:ln w="9525">
                <a:noFill/>
                <a:miter lim="800000"/>
                <a:headEnd/>
                <a:tailEnd/>
              </a:ln>
              <a:effectLst>
                <a:outerShdw dist="139700" dir="2700000" algn="ctr" rotWithShape="0">
                  <a:srgbClr val="000000"/>
                </a:outerShdw>
              </a:effectLst>
            </p:spPr>
          </p:pic>
          <p:pic>
            <p:nvPicPr>
              <p:cNvPr id="31759" name="图片 129" descr="untitled.bmp"/>
              <p:cNvPicPr>
                <a:picLocks noChangeAspect="1" noChangeArrowheads="1"/>
              </p:cNvPicPr>
              <p:nvPr/>
            </p:nvPicPr>
            <p:blipFill>
              <a:blip r:embed="rId4" cstate="print"/>
              <a:srcRect/>
              <a:stretch>
                <a:fillRect/>
              </a:stretch>
            </p:blipFill>
            <p:spPr bwMode="auto">
              <a:xfrm>
                <a:off x="3168996" y="3094748"/>
                <a:ext cx="717508" cy="722476"/>
              </a:xfrm>
              <a:prstGeom prst="rect">
                <a:avLst/>
              </a:prstGeom>
              <a:noFill/>
              <a:ln w="9525">
                <a:noFill/>
                <a:miter lim="800000"/>
                <a:headEnd/>
                <a:tailEnd/>
              </a:ln>
              <a:effectLst>
                <a:outerShdw dist="139700" dir="2700000" algn="ctr" rotWithShape="0">
                  <a:srgbClr val="000000"/>
                </a:outerShdw>
              </a:effectLst>
            </p:spPr>
          </p:pic>
          <p:pic>
            <p:nvPicPr>
              <p:cNvPr id="31760" name="图片 131" descr="untitled.bmp"/>
              <p:cNvPicPr>
                <a:picLocks noChangeAspect="1" noChangeArrowheads="1"/>
              </p:cNvPicPr>
              <p:nvPr/>
            </p:nvPicPr>
            <p:blipFill>
              <a:blip r:embed="rId5" cstate="print"/>
              <a:srcRect/>
              <a:stretch>
                <a:fillRect/>
              </a:stretch>
            </p:blipFill>
            <p:spPr bwMode="auto">
              <a:xfrm>
                <a:off x="1294635" y="2008489"/>
                <a:ext cx="649917" cy="656334"/>
              </a:xfrm>
              <a:prstGeom prst="rect">
                <a:avLst/>
              </a:prstGeom>
              <a:noFill/>
              <a:ln w="9525">
                <a:noFill/>
                <a:miter lim="800000"/>
                <a:headEnd/>
                <a:tailEnd/>
              </a:ln>
              <a:effectLst>
                <a:outerShdw dist="139700" dir="2700000" sx="97000" sy="97000" algn="tl" rotWithShape="0">
                  <a:srgbClr val="000000"/>
                </a:outerShdw>
              </a:effectLst>
            </p:spPr>
          </p:pic>
          <p:pic>
            <p:nvPicPr>
              <p:cNvPr id="31761" name="图片 132" descr="imagesCA9RFQ8E.jpg"/>
              <p:cNvPicPr>
                <a:picLocks noChangeAspect="1" noChangeArrowheads="1"/>
              </p:cNvPicPr>
              <p:nvPr/>
            </p:nvPicPr>
            <p:blipFill>
              <a:blip r:embed="rId6" cstate="print"/>
              <a:srcRect/>
              <a:stretch>
                <a:fillRect/>
              </a:stretch>
            </p:blipFill>
            <p:spPr bwMode="auto">
              <a:xfrm>
                <a:off x="2664660" y="136156"/>
                <a:ext cx="720107" cy="722476"/>
              </a:xfrm>
              <a:prstGeom prst="rect">
                <a:avLst/>
              </a:prstGeom>
              <a:noFill/>
              <a:ln w="9525">
                <a:noFill/>
                <a:miter lim="800000"/>
                <a:headEnd/>
                <a:tailEnd/>
              </a:ln>
              <a:effectLst>
                <a:outerShdw dist="139700" dir="2700000" algn="ctr" rotWithShape="0">
                  <a:srgbClr val="000000"/>
                </a:outerShdw>
              </a:effectLst>
            </p:spPr>
          </p:pic>
          <p:pic>
            <p:nvPicPr>
              <p:cNvPr id="77866" name="图片 134" descr="imagesCA9RFQ8E.jpg"/>
              <p:cNvPicPr>
                <a:picLocks noChangeAspect="1" noChangeArrowheads="1"/>
              </p:cNvPicPr>
              <p:nvPr/>
            </p:nvPicPr>
            <p:blipFill>
              <a:blip r:embed="rId6" cstate="print"/>
              <a:srcRect/>
              <a:stretch>
                <a:fillRect/>
              </a:stretch>
            </p:blipFill>
            <p:spPr bwMode="auto">
              <a:xfrm>
                <a:off x="576065" y="1008112"/>
                <a:ext cx="720080" cy="720080"/>
              </a:xfrm>
              <a:prstGeom prst="rect">
                <a:avLst/>
              </a:prstGeom>
              <a:noFill/>
              <a:ln w="9525">
                <a:noFill/>
                <a:miter lim="800000"/>
                <a:headEnd/>
                <a:tailEnd/>
              </a:ln>
            </p:spPr>
          </p:pic>
          <p:pic>
            <p:nvPicPr>
              <p:cNvPr id="77867" name="图片 135" descr="imagesCA9RFQ8E.jpg"/>
              <p:cNvPicPr>
                <a:picLocks noChangeAspect="1" noChangeArrowheads="1"/>
              </p:cNvPicPr>
              <p:nvPr/>
            </p:nvPicPr>
            <p:blipFill>
              <a:blip r:embed="rId6" cstate="print"/>
              <a:srcRect/>
              <a:stretch>
                <a:fillRect/>
              </a:stretch>
            </p:blipFill>
            <p:spPr bwMode="auto">
              <a:xfrm>
                <a:off x="4248472" y="1008112"/>
                <a:ext cx="720080" cy="720080"/>
              </a:xfrm>
              <a:prstGeom prst="rect">
                <a:avLst/>
              </a:prstGeom>
              <a:noFill/>
              <a:ln w="9525">
                <a:noFill/>
                <a:miter lim="800000"/>
                <a:headEnd/>
                <a:tailEnd/>
              </a:ln>
            </p:spPr>
          </p:pic>
          <p:pic>
            <p:nvPicPr>
              <p:cNvPr id="77868" name="图片 136" descr="User.png"/>
              <p:cNvPicPr>
                <a:picLocks noChangeAspect="1" noChangeArrowheads="1"/>
              </p:cNvPicPr>
              <p:nvPr/>
            </p:nvPicPr>
            <p:blipFill>
              <a:blip r:embed="rId7" cstate="print"/>
              <a:srcRect/>
              <a:stretch>
                <a:fillRect/>
              </a:stretch>
            </p:blipFill>
            <p:spPr bwMode="auto">
              <a:xfrm>
                <a:off x="5976664" y="2016224"/>
                <a:ext cx="720080" cy="720080"/>
              </a:xfrm>
              <a:prstGeom prst="rect">
                <a:avLst/>
              </a:prstGeom>
              <a:noFill/>
              <a:ln w="9525">
                <a:noFill/>
                <a:miter lim="800000"/>
                <a:headEnd/>
                <a:tailEnd/>
              </a:ln>
            </p:spPr>
          </p:pic>
          <p:cxnSp>
            <p:nvCxnSpPr>
              <p:cNvPr id="31765" name="曲线连接符 31"/>
              <p:cNvCxnSpPr>
                <a:cxnSpLocks noChangeShapeType="1"/>
              </p:cNvCxnSpPr>
              <p:nvPr/>
            </p:nvCxnSpPr>
            <p:spPr bwMode="auto">
              <a:xfrm rot="10800000" flipV="1">
                <a:off x="938481" y="281161"/>
                <a:ext cx="1796370" cy="719931"/>
              </a:xfrm>
              <a:prstGeom prst="curvedConnector2">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66" name="曲线连接符 31"/>
              <p:cNvCxnSpPr>
                <a:cxnSpLocks noChangeShapeType="1"/>
              </p:cNvCxnSpPr>
              <p:nvPr/>
            </p:nvCxnSpPr>
            <p:spPr bwMode="auto">
              <a:xfrm flipV="1">
                <a:off x="1297235" y="856089"/>
                <a:ext cx="1728778" cy="506241"/>
              </a:xfrm>
              <a:prstGeom prst="curvedConnector2">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67" name="曲线连接符 31"/>
              <p:cNvCxnSpPr>
                <a:cxnSpLocks noChangeShapeType="1"/>
              </p:cNvCxnSpPr>
              <p:nvPr/>
            </p:nvCxnSpPr>
            <p:spPr bwMode="auto">
              <a:xfrm rot="10800000" flipV="1">
                <a:off x="0" y="1362330"/>
                <a:ext cx="577126" cy="2131814"/>
              </a:xfrm>
              <a:prstGeom prst="curvedConnector3">
                <a:avLst>
                  <a:gd name="adj1" fmla="val 139685"/>
                </a:avLst>
              </a:prstGeom>
              <a:noFill/>
              <a:ln w="19050" cmpd="sng">
                <a:solidFill>
                  <a:srgbClr val="0000FF"/>
                </a:solidFill>
                <a:round/>
                <a:headEnd/>
                <a:tailEnd type="triangle" w="lg" len="lg"/>
              </a:ln>
              <a:effectLst>
                <a:outerShdw dist="23000" dir="5400000" algn="ctr" rotWithShape="0">
                  <a:srgbClr val="000000">
                    <a:alpha val="34000"/>
                  </a:srgbClr>
                </a:outerShdw>
              </a:effectLst>
            </p:spPr>
          </p:cxnSp>
          <p:cxnSp>
            <p:nvCxnSpPr>
              <p:cNvPr id="31768" name="曲线连接符 31"/>
              <p:cNvCxnSpPr>
                <a:cxnSpLocks noChangeShapeType="1"/>
              </p:cNvCxnSpPr>
              <p:nvPr/>
            </p:nvCxnSpPr>
            <p:spPr bwMode="auto">
              <a:xfrm>
                <a:off x="3384767" y="497394"/>
                <a:ext cx="1224444" cy="503698"/>
              </a:xfrm>
              <a:prstGeom prst="curvedConnector2">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69" name="曲线连接符 31"/>
              <p:cNvCxnSpPr>
                <a:cxnSpLocks noChangeShapeType="1"/>
              </p:cNvCxnSpPr>
              <p:nvPr/>
            </p:nvCxnSpPr>
            <p:spPr bwMode="auto">
              <a:xfrm rot="16200000" flipH="1">
                <a:off x="811315" y="1848192"/>
                <a:ext cx="613086" cy="358754"/>
              </a:xfrm>
              <a:prstGeom prst="curvedConnector2">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70" name="曲线连接符 31"/>
              <p:cNvCxnSpPr>
                <a:cxnSpLocks noChangeShapeType="1"/>
              </p:cNvCxnSpPr>
              <p:nvPr/>
            </p:nvCxnSpPr>
            <p:spPr bwMode="auto">
              <a:xfrm rot="5400000">
                <a:off x="718795" y="2593346"/>
                <a:ext cx="829321" cy="972276"/>
              </a:xfrm>
              <a:prstGeom prst="curvedConnector2">
                <a:avLst/>
              </a:prstGeom>
              <a:noFill/>
              <a:ln w="19050" cmpd="sng">
                <a:solidFill>
                  <a:schemeClr val="accent2"/>
                </a:solidFill>
                <a:round/>
                <a:headEnd/>
                <a:tailEnd type="triangle" w="lg" len="lg"/>
              </a:ln>
              <a:effectLst>
                <a:outerShdw dist="23000" dir="5400000" algn="ctr" rotWithShape="0">
                  <a:srgbClr val="000000">
                    <a:alpha val="34000"/>
                  </a:srgbClr>
                </a:outerShdw>
              </a:effectLst>
            </p:spPr>
          </p:cxnSp>
          <p:cxnSp>
            <p:nvCxnSpPr>
              <p:cNvPr id="31771" name="曲线连接符 31"/>
              <p:cNvCxnSpPr>
                <a:cxnSpLocks noChangeShapeType="1"/>
              </p:cNvCxnSpPr>
              <p:nvPr/>
            </p:nvCxnSpPr>
            <p:spPr bwMode="auto">
              <a:xfrm rot="16200000" flipH="1">
                <a:off x="1998712" y="2285704"/>
                <a:ext cx="791163" cy="1549402"/>
              </a:xfrm>
              <a:prstGeom prst="curvedConnector2">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72" name="曲线连接符 31"/>
              <p:cNvCxnSpPr>
                <a:cxnSpLocks noChangeShapeType="1"/>
              </p:cNvCxnSpPr>
              <p:nvPr/>
            </p:nvCxnSpPr>
            <p:spPr bwMode="auto">
              <a:xfrm rot="16200000" flipV="1">
                <a:off x="2411018" y="1978018"/>
                <a:ext cx="577473" cy="1655989"/>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1773" name="曲线连接符 31"/>
              <p:cNvCxnSpPr>
                <a:cxnSpLocks noChangeShapeType="1"/>
              </p:cNvCxnSpPr>
              <p:nvPr/>
            </p:nvCxnSpPr>
            <p:spPr bwMode="auto">
              <a:xfrm>
                <a:off x="1944551" y="2334112"/>
                <a:ext cx="4032085" cy="38160"/>
              </a:xfrm>
              <a:prstGeom prst="curvedConnector3">
                <a:avLst>
                  <a:gd name="adj1" fmla="val 50000"/>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74" name="曲线连接符 31"/>
              <p:cNvCxnSpPr>
                <a:cxnSpLocks noChangeShapeType="1"/>
              </p:cNvCxnSpPr>
              <p:nvPr/>
            </p:nvCxnSpPr>
            <p:spPr bwMode="auto">
              <a:xfrm flipV="1">
                <a:off x="3886504" y="2733510"/>
                <a:ext cx="2451486" cy="722476"/>
              </a:xfrm>
              <a:prstGeom prst="curvedConnector2">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1775" name="曲线连接符 31"/>
              <p:cNvCxnSpPr>
                <a:cxnSpLocks noChangeShapeType="1"/>
              </p:cNvCxnSpPr>
              <p:nvPr/>
            </p:nvCxnSpPr>
            <p:spPr bwMode="auto">
              <a:xfrm rot="16200000" flipV="1">
                <a:off x="5328625" y="1001671"/>
                <a:ext cx="648703" cy="1370024"/>
              </a:xfrm>
              <a:prstGeom prst="curvedConnector2">
                <a:avLst/>
              </a:prstGeom>
              <a:noFill/>
              <a:ln w="19050" cmpd="sng">
                <a:solidFill>
                  <a:srgbClr val="FF8F20"/>
                </a:solidFill>
                <a:round/>
                <a:headEnd/>
                <a:tailEnd type="triangle" w="lg" len="lg"/>
              </a:ln>
              <a:effectLst>
                <a:outerShdw dist="23000" dir="5400000" algn="ctr" rotWithShape="0">
                  <a:srgbClr val="000000">
                    <a:alpha val="34000"/>
                  </a:srgbClr>
                </a:outerShdw>
              </a:effectLst>
            </p:spPr>
          </p:cxnSp>
          <p:cxnSp>
            <p:nvCxnSpPr>
              <p:cNvPr id="31776" name="曲线连接符 31"/>
              <p:cNvCxnSpPr>
                <a:cxnSpLocks noChangeShapeType="1"/>
              </p:cNvCxnSpPr>
              <p:nvPr/>
            </p:nvCxnSpPr>
            <p:spPr bwMode="auto">
              <a:xfrm rot="5400000">
                <a:off x="3380378" y="2227152"/>
                <a:ext cx="1734961" cy="722708"/>
              </a:xfrm>
              <a:prstGeom prst="curvedConnector2">
                <a:avLst/>
              </a:prstGeom>
              <a:noFill/>
              <a:ln w="19050" cmpd="sng">
                <a:solidFill>
                  <a:schemeClr val="accent2"/>
                </a:solidFill>
                <a:round/>
                <a:headEnd/>
                <a:tailEnd type="triangle" w="lg" len="lg"/>
              </a:ln>
              <a:effectLst>
                <a:outerShdw dist="23000" dir="5400000" algn="ctr" rotWithShape="0">
                  <a:srgbClr val="000000">
                    <a:alpha val="34000"/>
                  </a:srgbClr>
                </a:outerShdw>
              </a:effectLst>
            </p:spPr>
          </p:cxnSp>
          <p:cxnSp>
            <p:nvCxnSpPr>
              <p:cNvPr id="31777" name="曲线连接符 31"/>
              <p:cNvCxnSpPr>
                <a:cxnSpLocks noChangeShapeType="1"/>
              </p:cNvCxnSpPr>
              <p:nvPr/>
            </p:nvCxnSpPr>
            <p:spPr bwMode="auto">
              <a:xfrm rot="5400000">
                <a:off x="2970338" y="695239"/>
                <a:ext cx="613086" cy="2664660"/>
              </a:xfrm>
              <a:prstGeom prst="curvedConnector2">
                <a:avLst/>
              </a:prstGeom>
              <a:noFill/>
              <a:ln w="19050" cmpd="sng">
                <a:solidFill>
                  <a:schemeClr val="accent2"/>
                </a:solidFill>
                <a:round/>
                <a:headEnd/>
                <a:tailEnd type="triangle" w="lg" len="lg"/>
              </a:ln>
              <a:effectLst>
                <a:outerShdw dist="23000" dir="5400000" algn="ctr" rotWithShape="0">
                  <a:srgbClr val="000000">
                    <a:alpha val="34000"/>
                  </a:srgbClr>
                </a:outerShdw>
              </a:effectLst>
            </p:spPr>
          </p:cxnSp>
          <p:cxnSp>
            <p:nvCxnSpPr>
              <p:cNvPr id="31778" name="曲线连接符 31"/>
              <p:cNvCxnSpPr>
                <a:cxnSpLocks noChangeShapeType="1"/>
              </p:cNvCxnSpPr>
              <p:nvPr/>
            </p:nvCxnSpPr>
            <p:spPr bwMode="auto">
              <a:xfrm rot="5400000">
                <a:off x="1926382" y="2213256"/>
                <a:ext cx="2545" cy="3205389"/>
              </a:xfrm>
              <a:prstGeom prst="curvedConnector3">
                <a:avLst>
                  <a:gd name="adj1" fmla="val 14395468"/>
                </a:avLst>
              </a:prstGeom>
              <a:noFill/>
              <a:ln w="19050" cmpd="sng">
                <a:solidFill>
                  <a:schemeClr val="accent2"/>
                </a:solidFill>
                <a:round/>
                <a:headEnd/>
                <a:tailEnd type="triangle" w="lg" len="lg"/>
              </a:ln>
              <a:effectLst>
                <a:outerShdw dist="23000" dir="5400000" algn="ctr" rotWithShape="0">
                  <a:srgbClr val="000000">
                    <a:alpha val="34000"/>
                  </a:srgbClr>
                </a:outerShdw>
              </a:effectLst>
            </p:spPr>
          </p:cxnSp>
          <p:cxnSp>
            <p:nvCxnSpPr>
              <p:cNvPr id="31779" name="曲线连接符 31"/>
              <p:cNvCxnSpPr>
                <a:cxnSpLocks noChangeShapeType="1"/>
              </p:cNvCxnSpPr>
              <p:nvPr/>
            </p:nvCxnSpPr>
            <p:spPr bwMode="auto">
              <a:xfrm rot="10800000">
                <a:off x="1297235" y="1362330"/>
                <a:ext cx="3168994" cy="0"/>
              </a:xfrm>
              <a:prstGeom prst="curvedConnector3">
                <a:avLst>
                  <a:gd name="adj1" fmla="val 50000"/>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77884" name="直接连接符 177"/>
              <p:cNvCxnSpPr>
                <a:cxnSpLocks noChangeShapeType="1"/>
              </p:cNvCxnSpPr>
              <p:nvPr/>
            </p:nvCxnSpPr>
            <p:spPr bwMode="auto">
              <a:xfrm>
                <a:off x="792089" y="0"/>
                <a:ext cx="914400" cy="914400"/>
              </a:xfrm>
              <a:prstGeom prst="line">
                <a:avLst/>
              </a:prstGeom>
              <a:noFill/>
              <a:ln w="9525">
                <a:noFill/>
                <a:round/>
                <a:headEnd/>
                <a:tailEnd/>
              </a:ln>
            </p:spPr>
          </p:cxnSp>
        </p:grpSp>
      </p:grpSp>
      <p:sp>
        <p:nvSpPr>
          <p:cNvPr id="77831" name="TextBox 38"/>
          <p:cNvSpPr txBox="1">
            <a:spLocks noChangeArrowheads="1"/>
          </p:cNvSpPr>
          <p:nvPr/>
        </p:nvSpPr>
        <p:spPr bwMode="auto">
          <a:xfrm>
            <a:off x="2667000" y="1847850"/>
            <a:ext cx="2020888" cy="227013"/>
          </a:xfrm>
          <a:prstGeom prst="rect">
            <a:avLst/>
          </a:prstGeom>
          <a:noFill/>
          <a:ln w="9525">
            <a:noFill/>
            <a:miter lim="800000"/>
            <a:headEnd/>
            <a:tailEnd/>
          </a:ln>
        </p:spPr>
        <p:txBody>
          <a:bodyPr wrap="none">
            <a:spAutoFit/>
          </a:bodyPr>
          <a:lstStyle/>
          <a:p>
            <a:r>
              <a:rPr lang="en-GB" altLang="en-US" sz="1100" b="1"/>
              <a:t>Biologists supporting cloning</a:t>
            </a:r>
            <a:endParaRPr lang="zh-CN" altLang="en-US" sz="1100" b="1"/>
          </a:p>
        </p:txBody>
      </p:sp>
      <p:sp>
        <p:nvSpPr>
          <p:cNvPr id="77832" name="TextBox 50"/>
          <p:cNvSpPr txBox="1">
            <a:spLocks noChangeArrowheads="1"/>
          </p:cNvSpPr>
          <p:nvPr/>
        </p:nvSpPr>
        <p:spPr bwMode="auto">
          <a:xfrm>
            <a:off x="3062288" y="2346325"/>
            <a:ext cx="1384300" cy="292100"/>
          </a:xfrm>
          <a:prstGeom prst="rect">
            <a:avLst/>
          </a:prstGeom>
          <a:noFill/>
          <a:ln w="9525">
            <a:noFill/>
            <a:miter lim="800000"/>
            <a:headEnd/>
            <a:tailEnd/>
          </a:ln>
        </p:spPr>
        <p:txBody>
          <a:bodyPr>
            <a:spAutoFit/>
          </a:bodyPr>
          <a:lstStyle/>
          <a:p>
            <a:r>
              <a:rPr lang="en-GB" altLang="en-US" sz="1600" b="1">
                <a:solidFill>
                  <a:srgbClr val="00B050"/>
                </a:solidFill>
              </a:rPr>
              <a:t>fa</a:t>
            </a:r>
            <a:r>
              <a:rPr lang="en-GB" altLang="en-US" sz="1600" b="1" baseline="30000"/>
              <a:t>&lt;=2 </a:t>
            </a:r>
            <a:r>
              <a:rPr lang="en-GB" altLang="en-US" sz="1600" b="1"/>
              <a:t>sn</a:t>
            </a:r>
            <a:endParaRPr lang="zh-CN" altLang="en-US" sz="1600" b="1"/>
          </a:p>
        </p:txBody>
      </p:sp>
      <p:grpSp>
        <p:nvGrpSpPr>
          <p:cNvPr id="5" name="Group 39"/>
          <p:cNvGrpSpPr>
            <a:grpSpLocks/>
          </p:cNvGrpSpPr>
          <p:nvPr/>
        </p:nvGrpSpPr>
        <p:grpSpPr bwMode="auto">
          <a:xfrm>
            <a:off x="755650" y="1444625"/>
            <a:ext cx="3033713" cy="3730625"/>
            <a:chOff x="0" y="0"/>
            <a:chExt cx="3313087" cy="4311230"/>
          </a:xfrm>
        </p:grpSpPr>
        <p:pic>
          <p:nvPicPr>
            <p:cNvPr id="77845" name="内容占位符 25" descr="femail.png"/>
            <p:cNvPicPr>
              <a:picLocks noChangeAspect="1" noChangeArrowheads="1"/>
            </p:cNvPicPr>
            <p:nvPr/>
          </p:nvPicPr>
          <p:blipFill>
            <a:blip r:embed="rId3" cstate="print"/>
            <a:srcRect/>
            <a:stretch>
              <a:fillRect/>
            </a:stretch>
          </p:blipFill>
          <p:spPr bwMode="auto">
            <a:xfrm>
              <a:off x="288032" y="1329285"/>
              <a:ext cx="720725" cy="720725"/>
            </a:xfrm>
            <a:prstGeom prst="rect">
              <a:avLst/>
            </a:prstGeom>
            <a:noFill/>
            <a:ln w="9525">
              <a:noFill/>
              <a:miter lim="800000"/>
              <a:headEnd/>
              <a:tailEnd/>
            </a:ln>
          </p:spPr>
        </p:pic>
        <p:pic>
          <p:nvPicPr>
            <p:cNvPr id="77846" name="图片 35" descr="imagesCA9RFQ8E.jpg"/>
            <p:cNvPicPr>
              <a:picLocks noChangeAspect="1" noChangeArrowheads="1"/>
            </p:cNvPicPr>
            <p:nvPr/>
          </p:nvPicPr>
          <p:blipFill>
            <a:blip r:embed="rId6" cstate="print"/>
            <a:srcRect/>
            <a:stretch>
              <a:fillRect/>
            </a:stretch>
          </p:blipFill>
          <p:spPr bwMode="auto">
            <a:xfrm>
              <a:off x="1297086" y="360613"/>
              <a:ext cx="719138" cy="720725"/>
            </a:xfrm>
            <a:prstGeom prst="rect">
              <a:avLst/>
            </a:prstGeom>
            <a:noFill/>
            <a:ln w="9525">
              <a:noFill/>
              <a:miter lim="800000"/>
              <a:headEnd/>
              <a:tailEnd/>
            </a:ln>
          </p:spPr>
        </p:pic>
        <p:pic>
          <p:nvPicPr>
            <p:cNvPr id="77847" name="图片 36" descr="untitled.bmp"/>
            <p:cNvPicPr>
              <a:picLocks noChangeAspect="1" noChangeArrowheads="1"/>
            </p:cNvPicPr>
            <p:nvPr/>
          </p:nvPicPr>
          <p:blipFill>
            <a:blip r:embed="rId4" cstate="print"/>
            <a:srcRect/>
            <a:stretch>
              <a:fillRect/>
            </a:stretch>
          </p:blipFill>
          <p:spPr bwMode="auto">
            <a:xfrm>
              <a:off x="2088009" y="1441700"/>
              <a:ext cx="792163" cy="792163"/>
            </a:xfrm>
            <a:prstGeom prst="rect">
              <a:avLst/>
            </a:prstGeom>
            <a:noFill/>
            <a:ln w="9525">
              <a:noFill/>
              <a:miter lim="800000"/>
              <a:headEnd/>
              <a:tailEnd/>
            </a:ln>
          </p:spPr>
        </p:pic>
        <p:sp>
          <p:nvSpPr>
            <p:cNvPr id="77848" name="TextBox 37"/>
            <p:cNvSpPr txBox="1">
              <a:spLocks noChangeArrowheads="1"/>
            </p:cNvSpPr>
            <p:nvPr/>
          </p:nvSpPr>
          <p:spPr bwMode="auto">
            <a:xfrm>
              <a:off x="144016" y="2049365"/>
              <a:ext cx="674687" cy="338138"/>
            </a:xfrm>
            <a:prstGeom prst="rect">
              <a:avLst/>
            </a:prstGeom>
            <a:noFill/>
            <a:ln w="9525">
              <a:noFill/>
              <a:miter lim="800000"/>
              <a:headEnd/>
              <a:tailEnd/>
            </a:ln>
          </p:spPr>
          <p:txBody>
            <a:bodyPr wrap="none">
              <a:spAutoFit/>
            </a:bodyPr>
            <a:lstStyle/>
            <a:p>
              <a:r>
                <a:rPr lang="en-GB" altLang="en-US" sz="1600" b="1"/>
                <a:t>Alice</a:t>
              </a:r>
              <a:endParaRPr lang="zh-CN" altLang="en-US" sz="1600" b="1"/>
            </a:p>
          </p:txBody>
        </p:sp>
        <p:sp>
          <p:nvSpPr>
            <p:cNvPr id="77849" name="TextBox 39"/>
            <p:cNvSpPr txBox="1">
              <a:spLocks noChangeArrowheads="1"/>
            </p:cNvSpPr>
            <p:nvPr/>
          </p:nvSpPr>
          <p:spPr bwMode="auto">
            <a:xfrm>
              <a:off x="1336551" y="2209640"/>
              <a:ext cx="1872208" cy="261610"/>
            </a:xfrm>
            <a:prstGeom prst="rect">
              <a:avLst/>
            </a:prstGeom>
            <a:noFill/>
            <a:ln w="9525">
              <a:noFill/>
              <a:miter lim="800000"/>
              <a:headEnd/>
              <a:tailEnd/>
            </a:ln>
          </p:spPr>
          <p:txBody>
            <a:bodyPr>
              <a:spAutoFit/>
            </a:bodyPr>
            <a:lstStyle/>
            <a:p>
              <a:r>
                <a:rPr lang="en-GB" altLang="en-US" sz="1100" b="1"/>
                <a:t>Doctors  against cloning</a:t>
              </a:r>
              <a:endParaRPr lang="zh-CN" altLang="en-US" sz="1100" b="1"/>
            </a:p>
          </p:txBody>
        </p:sp>
        <p:cxnSp>
          <p:nvCxnSpPr>
            <p:cNvPr id="31789" name="曲线连接符 31"/>
            <p:cNvCxnSpPr>
              <a:cxnSpLocks noChangeShapeType="1"/>
            </p:cNvCxnSpPr>
            <p:nvPr/>
          </p:nvCxnSpPr>
          <p:spPr bwMode="auto">
            <a:xfrm rot="10800000" flipV="1">
              <a:off x="648401" y="752172"/>
              <a:ext cx="646668" cy="576054"/>
            </a:xfrm>
            <a:prstGeom prst="curvedConnector2">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cxnSp>
          <p:nvCxnSpPr>
            <p:cNvPr id="31790" name="曲线连接符 31"/>
            <p:cNvCxnSpPr>
              <a:cxnSpLocks noChangeShapeType="1"/>
              <a:stCxn id="77849" idx="2"/>
            </p:cNvCxnSpPr>
            <p:nvPr/>
          </p:nvCxnSpPr>
          <p:spPr bwMode="auto">
            <a:xfrm rot="5400000" flipH="1">
              <a:off x="1257090" y="1457115"/>
              <a:ext cx="372417" cy="1655676"/>
            </a:xfrm>
            <a:prstGeom prst="curvedConnector3">
              <a:avLst>
                <a:gd name="adj1" fmla="val -66046"/>
              </a:avLst>
            </a:prstGeom>
            <a:noFill/>
            <a:ln w="25400" cmpd="sng">
              <a:solidFill>
                <a:srgbClr val="C00000"/>
              </a:solidFill>
              <a:round/>
              <a:headEnd/>
              <a:tailEnd type="triangle" w="lg" len="lg"/>
            </a:ln>
            <a:effectLst>
              <a:outerShdw dist="20000" dir="5400000" algn="ctr" rotWithShape="0">
                <a:srgbClr val="000000">
                  <a:alpha val="37000"/>
                </a:srgbClr>
              </a:outerShdw>
            </a:effectLst>
          </p:spPr>
        </p:cxnSp>
        <p:cxnSp>
          <p:nvCxnSpPr>
            <p:cNvPr id="31791" name="曲线连接符 31"/>
            <p:cNvCxnSpPr>
              <a:cxnSpLocks noChangeShapeType="1"/>
            </p:cNvCxnSpPr>
            <p:nvPr/>
          </p:nvCxnSpPr>
          <p:spPr bwMode="auto">
            <a:xfrm rot="16200000" flipH="1">
              <a:off x="1578224" y="870220"/>
              <a:ext cx="515512" cy="936194"/>
            </a:xfrm>
            <a:prstGeom prst="curvedConnector2">
              <a:avLst/>
            </a:prstGeom>
            <a:noFill/>
            <a:ln w="25400" cmpd="sng">
              <a:solidFill>
                <a:srgbClr val="C00000"/>
              </a:solidFill>
              <a:round/>
              <a:headEnd/>
              <a:tailEnd type="triangle" w="lg" len="lg"/>
            </a:ln>
            <a:effectLst>
              <a:outerShdw dist="20000" dir="5400000" algn="ctr" rotWithShape="0">
                <a:srgbClr val="000000">
                  <a:alpha val="37000"/>
                </a:srgbClr>
              </a:outerShdw>
            </a:effectLst>
          </p:spPr>
        </p:cxnSp>
        <p:cxnSp>
          <p:nvCxnSpPr>
            <p:cNvPr id="31792" name="曲线连接符 31"/>
            <p:cNvCxnSpPr>
              <a:cxnSpLocks noChangeShapeType="1"/>
            </p:cNvCxnSpPr>
            <p:nvPr/>
          </p:nvCxnSpPr>
          <p:spPr bwMode="auto">
            <a:xfrm rot="16200000" flipV="1">
              <a:off x="1889842" y="847428"/>
              <a:ext cx="720984" cy="468097"/>
            </a:xfrm>
            <a:prstGeom prst="curvedConnector2">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sp>
          <p:nvSpPr>
            <p:cNvPr id="77854" name="TextBox 44"/>
            <p:cNvSpPr txBox="1">
              <a:spLocks noChangeArrowheads="1"/>
            </p:cNvSpPr>
            <p:nvPr/>
          </p:nvSpPr>
          <p:spPr bwMode="auto">
            <a:xfrm>
              <a:off x="0" y="609205"/>
              <a:ext cx="1224136" cy="338554"/>
            </a:xfrm>
            <a:prstGeom prst="rect">
              <a:avLst/>
            </a:prstGeom>
            <a:noFill/>
            <a:ln w="9525">
              <a:noFill/>
              <a:miter lim="800000"/>
              <a:headEnd/>
              <a:tailEnd/>
            </a:ln>
          </p:spPr>
          <p:txBody>
            <a:bodyPr>
              <a:spAutoFit/>
            </a:bodyPr>
            <a:lstStyle/>
            <a:p>
              <a:r>
                <a:rPr lang="en-GB" altLang="en-US" sz="1600" b="1">
                  <a:solidFill>
                    <a:srgbClr val="00B050"/>
                  </a:solidFill>
                </a:rPr>
                <a:t>fa</a:t>
              </a:r>
              <a:r>
                <a:rPr lang="en-GB" altLang="en-US" sz="1600" b="1" baseline="30000"/>
                <a:t>&lt;=2 </a:t>
              </a:r>
              <a:r>
                <a:rPr lang="en-GB" altLang="en-US" sz="1600" b="1">
                  <a:solidFill>
                    <a:srgbClr val="0000FF"/>
                  </a:solidFill>
                </a:rPr>
                <a:t>sa</a:t>
              </a:r>
              <a:r>
                <a:rPr lang="en-GB" altLang="en-US" sz="1600" b="1" baseline="30000"/>
                <a:t>&lt;=2</a:t>
              </a:r>
              <a:endParaRPr lang="zh-CN" altLang="en-US" sz="1600" b="1" baseline="30000"/>
            </a:p>
          </p:txBody>
        </p:sp>
        <p:sp>
          <p:nvSpPr>
            <p:cNvPr id="77855" name="TextBox 45"/>
            <p:cNvSpPr txBox="1">
              <a:spLocks noChangeArrowheads="1"/>
            </p:cNvSpPr>
            <p:nvPr/>
          </p:nvSpPr>
          <p:spPr bwMode="auto">
            <a:xfrm>
              <a:off x="1179309" y="2792391"/>
              <a:ext cx="401638" cy="369888"/>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77856" name="TextBox 46"/>
            <p:cNvSpPr txBox="1">
              <a:spLocks noChangeArrowheads="1"/>
            </p:cNvSpPr>
            <p:nvPr/>
          </p:nvSpPr>
          <p:spPr bwMode="auto">
            <a:xfrm>
              <a:off x="1495872" y="1449638"/>
              <a:ext cx="401637" cy="369887"/>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31796" name="TextBox 48"/>
            <p:cNvSpPr txBox="1">
              <a:spLocks noChangeArrowheads="1"/>
            </p:cNvSpPr>
            <p:nvPr/>
          </p:nvSpPr>
          <p:spPr bwMode="auto">
            <a:xfrm>
              <a:off x="792298" y="3848919"/>
              <a:ext cx="1438965" cy="462311"/>
            </a:xfrm>
            <a:prstGeom prst="rect">
              <a:avLst/>
            </a:prstGeom>
            <a:noFill/>
            <a:ln w="9525">
              <a:noFill/>
              <a:miter lim="800000"/>
              <a:headEnd/>
              <a:tailEnd/>
            </a:ln>
          </p:spPr>
          <p:txBody>
            <a:bodyPr>
              <a:spAutoFit/>
            </a:bodyPr>
            <a:lstStyle/>
            <a:p>
              <a:pPr>
                <a:defRPr/>
              </a:pPr>
              <a:r>
                <a:rPr lang="en-GB" altLang="en-US" sz="2400" b="1">
                  <a:solidFill>
                    <a:srgbClr val="FF0000"/>
                  </a:solidFill>
                  <a:effectLst>
                    <a:outerShdw blurRad="38100" dist="38100" dir="2700000" algn="tl">
                      <a:srgbClr val="C0C0C0"/>
                    </a:outerShdw>
                  </a:effectLst>
                </a:rPr>
                <a:t>Pattern</a:t>
              </a:r>
              <a:endParaRPr lang="zh-CN" altLang="en-US" sz="2400" b="1">
                <a:solidFill>
                  <a:srgbClr val="FF0000"/>
                </a:solidFill>
                <a:effectLst>
                  <a:outerShdw blurRad="38100" dist="38100" dir="2700000" algn="tl">
                    <a:srgbClr val="C0C0C0"/>
                  </a:outerShdw>
                </a:effectLst>
              </a:endParaRPr>
            </a:p>
          </p:txBody>
        </p:sp>
        <p:sp>
          <p:nvSpPr>
            <p:cNvPr id="77858" name="TextBox 51"/>
            <p:cNvSpPr txBox="1">
              <a:spLocks noChangeArrowheads="1"/>
            </p:cNvSpPr>
            <p:nvPr/>
          </p:nvSpPr>
          <p:spPr bwMode="auto">
            <a:xfrm>
              <a:off x="1800200" y="33141"/>
              <a:ext cx="1512887" cy="338554"/>
            </a:xfrm>
            <a:prstGeom prst="rect">
              <a:avLst/>
            </a:prstGeom>
            <a:noFill/>
            <a:ln w="9525">
              <a:noFill/>
              <a:miter lim="800000"/>
              <a:headEnd/>
              <a:tailEnd/>
            </a:ln>
          </p:spPr>
          <p:txBody>
            <a:bodyPr>
              <a:spAutoFit/>
            </a:bodyPr>
            <a:lstStyle/>
            <a:p>
              <a:r>
                <a:rPr lang="en-GB" altLang="en-US" sz="1600" b="1">
                  <a:solidFill>
                    <a:srgbClr val="00B050"/>
                  </a:solidFill>
                </a:rPr>
                <a:t>fa</a:t>
              </a:r>
              <a:r>
                <a:rPr lang="en-GB" altLang="en-US" sz="1600" b="1"/>
                <a:t>+</a:t>
              </a:r>
              <a:endParaRPr lang="zh-CN" altLang="en-US" sz="1600" b="1"/>
            </a:p>
          </p:txBody>
        </p:sp>
        <p:sp>
          <p:nvSpPr>
            <p:cNvPr id="31798" name="弧形 96"/>
            <p:cNvSpPr>
              <a:spLocks/>
            </p:cNvSpPr>
            <p:nvPr/>
          </p:nvSpPr>
          <p:spPr bwMode="auto">
            <a:xfrm rot="13392906">
              <a:off x="1334943" y="0"/>
              <a:ext cx="504505" cy="504506"/>
            </a:xfrm>
            <a:custGeom>
              <a:avLst/>
              <a:gdLst>
                <a:gd name="T0" fmla="*/ 0 w 504380"/>
                <a:gd name="T1" fmla="*/ 0 h 504649"/>
                <a:gd name="T2" fmla="*/ 504380 w 504380"/>
                <a:gd name="T3" fmla="*/ 504649 h 504649"/>
              </a:gdLst>
              <a:ahLst/>
              <a:cxnLst>
                <a:cxn ang="0">
                  <a:pos x="252190" y="0"/>
                </a:cxn>
                <a:cxn ang="0">
                  <a:pos x="252189" y="0"/>
                </a:cxn>
                <a:cxn ang="0">
                  <a:pos x="504380" y="252325"/>
                </a:cxn>
                <a:cxn ang="0">
                  <a:pos x="252190" y="504650"/>
                </a:cxn>
                <a:cxn ang="0">
                  <a:pos x="0" y="252325"/>
                </a:cxn>
                <a:cxn ang="0">
                  <a:pos x="3183" y="212362"/>
                </a:cxn>
                <a:cxn ang="0">
                  <a:pos x="252190" y="252325"/>
                </a:cxn>
                <a:cxn ang="0">
                  <a:pos x="252190" y="0"/>
                </a:cxn>
                <a:cxn ang="0">
                  <a:pos x="252189" y="0"/>
                </a:cxn>
                <a:cxn ang="0">
                  <a:pos x="504380" y="252325"/>
                </a:cxn>
                <a:cxn ang="0">
                  <a:pos x="252190" y="504650"/>
                </a:cxn>
                <a:cxn ang="0">
                  <a:pos x="0" y="252325"/>
                </a:cxn>
                <a:cxn ang="0">
                  <a:pos x="3183" y="212362"/>
                </a:cxn>
              </a:cxnLst>
              <a:rect l="T0" t="T1" r="T2" b="T3"/>
              <a:pathLst>
                <a:path w="504380" h="504649" stroke="0">
                  <a:moveTo>
                    <a:pt x="252190" y="0"/>
                  </a:moveTo>
                  <a:lnTo>
                    <a:pt x="252189" y="0"/>
                  </a:lnTo>
                  <a:cubicBezTo>
                    <a:pt x="391470" y="0"/>
                    <a:pt x="504380" y="112969"/>
                    <a:pt x="504380" y="252325"/>
                  </a:cubicBezTo>
                  <a:cubicBezTo>
                    <a:pt x="504380" y="391680"/>
                    <a:pt x="391470" y="504650"/>
                    <a:pt x="252190" y="504650"/>
                  </a:cubicBezTo>
                  <a:cubicBezTo>
                    <a:pt x="112909" y="504650"/>
                    <a:pt x="0" y="391680"/>
                    <a:pt x="0" y="252325"/>
                  </a:cubicBezTo>
                  <a:cubicBezTo>
                    <a:pt x="-1" y="238940"/>
                    <a:pt x="1064" y="225577"/>
                    <a:pt x="3183" y="212362"/>
                  </a:cubicBezTo>
                  <a:lnTo>
                    <a:pt x="252190" y="252325"/>
                  </a:lnTo>
                  <a:close/>
                </a:path>
                <a:path w="504380" h="504649" fill="none">
                  <a:moveTo>
                    <a:pt x="252190" y="0"/>
                  </a:moveTo>
                  <a:lnTo>
                    <a:pt x="252189" y="0"/>
                  </a:lnTo>
                  <a:cubicBezTo>
                    <a:pt x="391470" y="0"/>
                    <a:pt x="504380" y="112969"/>
                    <a:pt x="504380" y="252325"/>
                  </a:cubicBezTo>
                  <a:cubicBezTo>
                    <a:pt x="504380" y="391680"/>
                    <a:pt x="391470" y="504650"/>
                    <a:pt x="252190" y="504650"/>
                  </a:cubicBezTo>
                  <a:cubicBezTo>
                    <a:pt x="112909" y="504650"/>
                    <a:pt x="0" y="391680"/>
                    <a:pt x="0" y="252325"/>
                  </a:cubicBezTo>
                  <a:cubicBezTo>
                    <a:pt x="-1" y="238940"/>
                    <a:pt x="1064" y="225577"/>
                    <a:pt x="3183" y="212362"/>
                  </a:cubicBezTo>
                </a:path>
              </a:pathLst>
            </a:custGeom>
            <a:noFill/>
            <a:ln w="25400" cap="flat" cmpd="sng">
              <a:solidFill>
                <a:srgbClr val="00B050"/>
              </a:solidFill>
              <a:round/>
              <a:headEnd/>
              <a:tailEnd type="triangle" w="med" len="med"/>
            </a:ln>
            <a:effectLst>
              <a:outerShdw dist="20000" dir="5400000" algn="ctr" rotWithShape="0">
                <a:srgbClr val="000000">
                  <a:alpha val="37000"/>
                </a:srgbClr>
              </a:outerShdw>
            </a:effectLst>
          </p:spPr>
          <p:txBody>
            <a:bodyPr lIns="97182" tIns="48591" rIns="97182" bIns="48591"/>
            <a:lstStyle/>
            <a:p>
              <a:pPr>
                <a:defRPr/>
              </a:pPr>
              <a:endParaRPr lang="en-US"/>
            </a:p>
          </p:txBody>
        </p:sp>
      </p:grpSp>
      <p:cxnSp>
        <p:nvCxnSpPr>
          <p:cNvPr id="77834" name="形状 135"/>
          <p:cNvCxnSpPr>
            <a:cxnSpLocks noChangeShapeType="1"/>
            <a:stCxn id="77848" idx="2"/>
          </p:cNvCxnSpPr>
          <p:nvPr/>
        </p:nvCxnSpPr>
        <p:spPr bwMode="auto">
          <a:xfrm rot="16200000" flipH="1">
            <a:off x="1940719" y="2766219"/>
            <a:ext cx="1498600" cy="2989262"/>
          </a:xfrm>
          <a:prstGeom prst="curvedConnector2">
            <a:avLst/>
          </a:prstGeom>
          <a:noFill/>
          <a:ln w="38100">
            <a:solidFill>
              <a:srgbClr val="33CCFF"/>
            </a:solidFill>
            <a:prstDash val="dash"/>
            <a:round/>
            <a:headEnd/>
            <a:tailEnd type="triangle" w="lg" len="lg"/>
          </a:ln>
        </p:spPr>
      </p:cxnSp>
      <p:cxnSp>
        <p:nvCxnSpPr>
          <p:cNvPr id="77835" name="形状 135"/>
          <p:cNvCxnSpPr>
            <a:cxnSpLocks noChangeShapeType="1"/>
            <a:stCxn id="77849" idx="2"/>
          </p:cNvCxnSpPr>
          <p:nvPr/>
        </p:nvCxnSpPr>
        <p:spPr bwMode="auto">
          <a:xfrm rot="16200000" flipH="1">
            <a:off x="3516313" y="2900362"/>
            <a:ext cx="749300" cy="2111375"/>
          </a:xfrm>
          <a:prstGeom prst="curvedConnector2">
            <a:avLst/>
          </a:prstGeom>
          <a:noFill/>
          <a:ln w="38100">
            <a:solidFill>
              <a:srgbClr val="33CCFF"/>
            </a:solidFill>
            <a:prstDash val="dash"/>
            <a:round/>
            <a:headEnd/>
            <a:tailEnd type="triangle" w="lg" len="lg"/>
          </a:ln>
        </p:spPr>
      </p:cxnSp>
      <p:cxnSp>
        <p:nvCxnSpPr>
          <p:cNvPr id="77836" name="形状 135"/>
          <p:cNvCxnSpPr>
            <a:cxnSpLocks noChangeShapeType="1"/>
          </p:cNvCxnSpPr>
          <p:nvPr/>
        </p:nvCxnSpPr>
        <p:spPr bwMode="auto">
          <a:xfrm>
            <a:off x="3392488" y="3035300"/>
            <a:ext cx="2946400" cy="1727200"/>
          </a:xfrm>
          <a:prstGeom prst="curvedConnector2">
            <a:avLst/>
          </a:prstGeom>
          <a:noFill/>
          <a:ln w="38100">
            <a:solidFill>
              <a:srgbClr val="33CCFF"/>
            </a:solidFill>
            <a:prstDash val="dash"/>
            <a:round/>
            <a:headEnd/>
            <a:tailEnd type="triangle" w="lg" len="lg"/>
          </a:ln>
        </p:spPr>
      </p:cxnSp>
      <p:cxnSp>
        <p:nvCxnSpPr>
          <p:cNvPr id="77837" name="形状 135"/>
          <p:cNvCxnSpPr>
            <a:cxnSpLocks noChangeShapeType="1"/>
          </p:cNvCxnSpPr>
          <p:nvPr/>
        </p:nvCxnSpPr>
        <p:spPr bwMode="auto">
          <a:xfrm>
            <a:off x="2601913" y="2070100"/>
            <a:ext cx="3430587" cy="849313"/>
          </a:xfrm>
          <a:prstGeom prst="curvedConnector2">
            <a:avLst/>
          </a:prstGeom>
          <a:noFill/>
          <a:ln w="38100">
            <a:solidFill>
              <a:srgbClr val="33CCFF"/>
            </a:solidFill>
            <a:prstDash val="dash"/>
            <a:round/>
            <a:headEnd/>
            <a:tailEnd type="triangle" w="lg" len="lg"/>
          </a:ln>
        </p:spPr>
      </p:cxnSp>
      <p:sp>
        <p:nvSpPr>
          <p:cNvPr id="77838" name="TextBox 172"/>
          <p:cNvSpPr txBox="1">
            <a:spLocks noChangeArrowheads="1"/>
          </p:cNvSpPr>
          <p:nvPr/>
        </p:nvSpPr>
        <p:spPr bwMode="auto">
          <a:xfrm>
            <a:off x="6691313" y="2035175"/>
            <a:ext cx="1177925" cy="266700"/>
          </a:xfrm>
          <a:prstGeom prst="rect">
            <a:avLst/>
          </a:prstGeom>
          <a:noFill/>
          <a:ln w="9525">
            <a:noFill/>
            <a:miter lim="800000"/>
            <a:headEnd/>
            <a:tailEnd/>
          </a:ln>
        </p:spPr>
        <p:txBody>
          <a:bodyPr wrap="none">
            <a:spAutoFit/>
          </a:bodyPr>
          <a:lstStyle/>
          <a:p>
            <a:r>
              <a:rPr lang="en-GB" altLang="en-US" sz="1400" b="1">
                <a:solidFill>
                  <a:srgbClr val="00B050"/>
                </a:solidFill>
              </a:rPr>
              <a:t>friends-allies</a:t>
            </a:r>
            <a:endParaRPr lang="zh-CN" altLang="en-US" sz="1400" b="1">
              <a:solidFill>
                <a:srgbClr val="00B050"/>
              </a:solidFill>
            </a:endParaRPr>
          </a:p>
        </p:txBody>
      </p:sp>
      <p:sp>
        <p:nvSpPr>
          <p:cNvPr id="77839" name="TextBox 173"/>
          <p:cNvSpPr txBox="1">
            <a:spLocks noChangeArrowheads="1"/>
          </p:cNvSpPr>
          <p:nvPr/>
        </p:nvSpPr>
        <p:spPr bwMode="auto">
          <a:xfrm>
            <a:off x="6691313" y="2346325"/>
            <a:ext cx="1471612" cy="266700"/>
          </a:xfrm>
          <a:prstGeom prst="rect">
            <a:avLst/>
          </a:prstGeom>
          <a:noFill/>
          <a:ln w="9525">
            <a:noFill/>
            <a:miter lim="800000"/>
            <a:headEnd/>
            <a:tailEnd/>
          </a:ln>
        </p:spPr>
        <p:txBody>
          <a:bodyPr wrap="none">
            <a:spAutoFit/>
          </a:bodyPr>
          <a:lstStyle/>
          <a:p>
            <a:r>
              <a:rPr lang="en-GB" altLang="en-US" sz="1400" b="1">
                <a:solidFill>
                  <a:srgbClr val="C00000"/>
                </a:solidFill>
              </a:rPr>
              <a:t>friends-nemeses</a:t>
            </a:r>
            <a:endParaRPr lang="zh-CN" altLang="en-US" sz="1400" b="1">
              <a:solidFill>
                <a:srgbClr val="C00000"/>
              </a:solidFill>
            </a:endParaRPr>
          </a:p>
        </p:txBody>
      </p:sp>
      <p:sp>
        <p:nvSpPr>
          <p:cNvPr id="77840" name="TextBox 174"/>
          <p:cNvSpPr txBox="1">
            <a:spLocks noChangeArrowheads="1"/>
          </p:cNvSpPr>
          <p:nvPr/>
        </p:nvSpPr>
        <p:spPr bwMode="auto">
          <a:xfrm>
            <a:off x="6691313" y="1412875"/>
            <a:ext cx="1671637" cy="266700"/>
          </a:xfrm>
          <a:prstGeom prst="rect">
            <a:avLst/>
          </a:prstGeom>
          <a:noFill/>
          <a:ln w="9525">
            <a:noFill/>
            <a:miter lim="800000"/>
            <a:headEnd/>
            <a:tailEnd/>
          </a:ln>
        </p:spPr>
        <p:txBody>
          <a:bodyPr wrap="none">
            <a:spAutoFit/>
          </a:bodyPr>
          <a:lstStyle/>
          <a:p>
            <a:r>
              <a:rPr lang="en-GB" altLang="en-US" sz="1400" b="1">
                <a:solidFill>
                  <a:srgbClr val="FF8F20"/>
                </a:solidFill>
              </a:rPr>
              <a:t>strangers-nemeses</a:t>
            </a:r>
            <a:endParaRPr lang="zh-CN" altLang="en-US" sz="1400" b="1">
              <a:solidFill>
                <a:srgbClr val="FF8F20"/>
              </a:solidFill>
            </a:endParaRPr>
          </a:p>
        </p:txBody>
      </p:sp>
      <p:sp>
        <p:nvSpPr>
          <p:cNvPr id="77841" name="TextBox 175"/>
          <p:cNvSpPr txBox="1">
            <a:spLocks noChangeArrowheads="1"/>
          </p:cNvSpPr>
          <p:nvPr/>
        </p:nvSpPr>
        <p:spPr bwMode="auto">
          <a:xfrm>
            <a:off x="6691313" y="1724025"/>
            <a:ext cx="1381125" cy="265113"/>
          </a:xfrm>
          <a:prstGeom prst="rect">
            <a:avLst/>
          </a:prstGeom>
          <a:noFill/>
          <a:ln w="9525">
            <a:noFill/>
            <a:miter lim="800000"/>
            <a:headEnd/>
            <a:tailEnd/>
          </a:ln>
        </p:spPr>
        <p:txBody>
          <a:bodyPr wrap="none">
            <a:spAutoFit/>
          </a:bodyPr>
          <a:lstStyle/>
          <a:p>
            <a:r>
              <a:rPr lang="en-GB" altLang="en-US" sz="1400" b="1">
                <a:solidFill>
                  <a:srgbClr val="0000FF"/>
                </a:solidFill>
              </a:rPr>
              <a:t>strangers-allies</a:t>
            </a:r>
            <a:endParaRPr lang="zh-CN" altLang="en-US" sz="1400" b="1">
              <a:solidFill>
                <a:srgbClr val="0000FF"/>
              </a:solidFill>
            </a:endParaRPr>
          </a:p>
        </p:txBody>
      </p:sp>
      <p:sp>
        <p:nvSpPr>
          <p:cNvPr id="77842" name="云形 79"/>
          <p:cNvSpPr>
            <a:spLocks/>
          </p:cNvSpPr>
          <p:nvPr/>
        </p:nvSpPr>
        <p:spPr bwMode="auto">
          <a:xfrm>
            <a:off x="4184650" y="2720975"/>
            <a:ext cx="3957638" cy="274161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47483647 h 43200"/>
              <a:gd name="T26" fmla="*/ 2147483647 w 43200"/>
              <a:gd name="T27" fmla="*/ 2147483647 h 43200"/>
              <a:gd name="T28" fmla="*/ 2147483647 w 43200"/>
              <a:gd name="T29" fmla="*/ 2147483647 h 43200"/>
              <a:gd name="T30" fmla="*/ 2147483647 w 43200"/>
              <a:gd name="T31" fmla="*/ 2147483647 h 43200"/>
              <a:gd name="T32" fmla="*/ 2147483647 w 43200"/>
              <a:gd name="T33" fmla="*/ 2147483647 h 43200"/>
              <a:gd name="T34" fmla="*/ 2147483647 w 43200"/>
              <a:gd name="T35" fmla="*/ 2147483647 h 43200"/>
              <a:gd name="T36" fmla="*/ 2147483647 w 43200"/>
              <a:gd name="T37" fmla="*/ 2147483647 h 43200"/>
              <a:gd name="T38" fmla="*/ 2147483647 w 43200"/>
              <a:gd name="T39" fmla="*/ 2147483647 h 43200"/>
              <a:gd name="T40" fmla="*/ 2147483647 w 43200"/>
              <a:gd name="T41" fmla="*/ 2147483647 h 43200"/>
              <a:gd name="T42" fmla="*/ 2147483647 w 43200"/>
              <a:gd name="T43" fmla="*/ 2147483647 h 43200"/>
              <a:gd name="T44" fmla="*/ 2147483647 w 43200"/>
              <a:gd name="T45" fmla="*/ 2147483647 h 43200"/>
              <a:gd name="T46" fmla="*/ 2147483647 w 43200"/>
              <a:gd name="T47" fmla="*/ 2147483647 h 43200"/>
              <a:gd name="T48" fmla="*/ 2147483647 w 43200"/>
              <a:gd name="T49" fmla="*/ 2147483647 h 43200"/>
              <a:gd name="T50" fmla="*/ 2147483647 w 43200"/>
              <a:gd name="T51" fmla="*/ 2147483647 h 43200"/>
              <a:gd name="T52" fmla="*/ 2147483647 w 43200"/>
              <a:gd name="T53" fmla="*/ 2147483647 h 43200"/>
              <a:gd name="T54" fmla="*/ 2147483647 w 43200"/>
              <a:gd name="T55" fmla="*/ 2147483647 h 43200"/>
              <a:gd name="T56" fmla="*/ 2147483647 w 43200"/>
              <a:gd name="T57" fmla="*/ 2147483647 h 43200"/>
              <a:gd name="T58" fmla="*/ 2147483647 w 43200"/>
              <a:gd name="T59" fmla="*/ 2147483647 h 43200"/>
              <a:gd name="T60" fmla="*/ 2147483647 w 43200"/>
              <a:gd name="T61" fmla="*/ 2147483647 h 43200"/>
              <a:gd name="T62" fmla="*/ 2147483647 w 43200"/>
              <a:gd name="T63" fmla="*/ 2147483647 h 43200"/>
              <a:gd name="T64" fmla="*/ 2147483647 w 43200"/>
              <a:gd name="T65" fmla="*/ 2147483647 h 43200"/>
              <a:gd name="T66" fmla="*/ 2147483647 w 43200"/>
              <a:gd name="T67" fmla="*/ 2147483647 h 43200"/>
              <a:gd name="T68" fmla="*/ 2147483647 w 43200"/>
              <a:gd name="T69" fmla="*/ 2147483647 h 43200"/>
              <a:gd name="T70" fmla="*/ 2147483647 w 43200"/>
              <a:gd name="T71" fmla="*/ 2147483647 h 43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5954 w 43200"/>
              <a:gd name="T109" fmla="*/ 6524 h 43200"/>
              <a:gd name="T110" fmla="*/ 34174 w 43200"/>
              <a:gd name="T111" fmla="*/ 34674 h 43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noFill/>
          <a:ln w="9525">
            <a:noFill/>
            <a:round/>
            <a:headEnd/>
            <a:tailEnd/>
          </a:ln>
        </p:spPr>
        <p:txBody>
          <a:bodyPr lIns="97182" tIns="48591" rIns="97182" bIns="48591"/>
          <a:lstStyle/>
          <a:p>
            <a:endParaRPr lang="en-US"/>
          </a:p>
        </p:txBody>
      </p:sp>
      <p:sp>
        <p:nvSpPr>
          <p:cNvPr id="77843" name="TextBox 79"/>
          <p:cNvSpPr txBox="1">
            <a:spLocks noChangeArrowheads="1"/>
          </p:cNvSpPr>
          <p:nvPr/>
        </p:nvSpPr>
        <p:spPr bwMode="auto">
          <a:xfrm>
            <a:off x="7019925" y="2657475"/>
            <a:ext cx="989013" cy="798513"/>
          </a:xfrm>
          <a:prstGeom prst="rect">
            <a:avLst/>
          </a:prstGeom>
          <a:noFill/>
          <a:ln w="9525">
            <a:noFill/>
            <a:miter lim="800000"/>
            <a:headEnd/>
            <a:tailEnd/>
          </a:ln>
        </p:spPr>
        <p:txBody>
          <a:bodyPr>
            <a:spAutoFit/>
          </a:bodyPr>
          <a:lstStyle/>
          <a:p>
            <a:r>
              <a:rPr lang="en-GB" altLang="en-US" sz="5400"/>
              <a:t>…</a:t>
            </a:r>
            <a:endParaRPr lang="zh-CN" altLang="en-US" sz="5400"/>
          </a:p>
        </p:txBody>
      </p:sp>
      <p:sp>
        <p:nvSpPr>
          <p:cNvPr id="77844"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4D09E4B2-B2ED-4130-9B5A-D89A69609FC9}" type="slidenum">
              <a:rPr lang="zh-CN" altLang="en-US" sz="1500">
                <a:solidFill>
                  <a:schemeClr val="bg2"/>
                </a:solidFill>
                <a:latin typeface="Times New Roman" pitchFamily="18" charset="0"/>
              </a:rPr>
              <a:pPr algn="r">
                <a:spcBef>
                  <a:spcPct val="50000"/>
                </a:spcBef>
              </a:pPr>
              <a:t>68</a:t>
            </a:fld>
            <a:endParaRPr lang="en-US" sz="1500">
              <a:solidFill>
                <a:schemeClr val="bg2"/>
              </a:solidFill>
              <a:latin typeface="Times New Roman" pitchFamily="18" charset="0"/>
            </a:endParaRPr>
          </a:p>
        </p:txBody>
      </p:sp>
      <p:pic>
        <p:nvPicPr>
          <p:cNvPr id="65" name="Picture 7"/>
          <p:cNvPicPr>
            <a:picLocks noChangeAspect="1" noChangeArrowheads="1"/>
          </p:cNvPicPr>
          <p:nvPr/>
        </p:nvPicPr>
        <p:blipFill>
          <a:blip r:embed="rId8"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ldLvl="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idx="4294967295"/>
          </p:nvPr>
        </p:nvSpPr>
        <p:spPr>
          <a:xfrm>
            <a:off x="152400" y="76200"/>
            <a:ext cx="7772400" cy="828675"/>
          </a:xfrm>
        </p:spPr>
        <p:txBody>
          <a:bodyPr lIns="97182" tIns="48591" rIns="97182" bIns="48591" anchor="ctr">
            <a:normAutofit fontScale="90000"/>
          </a:bodyPr>
          <a:lstStyle/>
          <a:p>
            <a:pPr eaLnBrk="1" hangingPunct="1"/>
            <a:r>
              <a:rPr lang="en-GB" altLang="en-US" dirty="0" smtClean="0">
                <a:ea typeface="宋体" pitchFamily="2" charset="-122"/>
              </a:rPr>
              <a:t>Graph Reachability and Pattern Queries (Fan et.al ICDE ’10)</a:t>
            </a:r>
            <a:endParaRPr lang="zh-CN" altLang="en-US" dirty="0" smtClean="0">
              <a:ea typeface="宋体" pitchFamily="2" charset="-122"/>
            </a:endParaRPr>
          </a:p>
        </p:txBody>
      </p:sp>
      <p:sp>
        <p:nvSpPr>
          <p:cNvPr id="32771" name="内容占位符 2"/>
          <p:cNvSpPr>
            <a:spLocks noGrp="1"/>
          </p:cNvSpPr>
          <p:nvPr>
            <p:ph idx="4294967295"/>
          </p:nvPr>
        </p:nvSpPr>
        <p:spPr>
          <a:xfrm>
            <a:off x="1000125" y="1285875"/>
            <a:ext cx="7707313" cy="4786313"/>
          </a:xfrm>
          <a:prstGeom prst="rect">
            <a:avLst/>
          </a:prstGeom>
        </p:spPr>
        <p:txBody>
          <a:bodyPr lIns="97182" tIns="48591" rIns="97182" bIns="48591"/>
          <a:lstStyle/>
          <a:p>
            <a:pPr eaLnBrk="1" hangingPunct="1">
              <a:buNone/>
            </a:pPr>
            <a:r>
              <a:rPr lang="en-US" sz="1800" dirty="0" smtClean="0">
                <a:solidFill>
                  <a:srgbClr val="FF0000"/>
                </a:solidFill>
                <a:latin typeface="Arial Black" pitchFamily="34" charset="0"/>
              </a:rPr>
              <a:t>Real life graphs usually bear different edge types…</a:t>
            </a:r>
          </a:p>
          <a:p>
            <a:pPr lvl="1"/>
            <a:r>
              <a:rPr lang="en-US" altLang="zh-CN" dirty="0" smtClean="0"/>
              <a:t>data graph G = (V, E, </a:t>
            </a:r>
            <a:r>
              <a:rPr lang="en-US" altLang="zh-CN" dirty="0" err="1" smtClean="0"/>
              <a:t>f</a:t>
            </a:r>
            <a:r>
              <a:rPr lang="en-US" altLang="zh-CN" baseline="-25000" dirty="0" err="1" smtClean="0"/>
              <a:t>A</a:t>
            </a:r>
            <a:r>
              <a:rPr lang="en-US" altLang="zh-CN" baseline="-25000" dirty="0" smtClean="0"/>
              <a:t> </a:t>
            </a:r>
            <a:r>
              <a:rPr lang="en-US" altLang="zh-CN" b="1" dirty="0" smtClean="0">
                <a:solidFill>
                  <a:srgbClr val="FF0000"/>
                </a:solidFill>
              </a:rPr>
              <a:t>, </a:t>
            </a:r>
            <a:r>
              <a:rPr lang="en-US" altLang="zh-CN" b="1" dirty="0" err="1" smtClean="0">
                <a:solidFill>
                  <a:srgbClr val="FF0000"/>
                </a:solidFill>
              </a:rPr>
              <a:t>f</a:t>
            </a:r>
            <a:r>
              <a:rPr lang="en-US" altLang="zh-CN" b="1" baseline="-25000" dirty="0" err="1" smtClean="0">
                <a:solidFill>
                  <a:srgbClr val="FF0000"/>
                </a:solidFill>
              </a:rPr>
              <a:t>C</a:t>
            </a:r>
            <a:r>
              <a:rPr lang="en-US" altLang="zh-CN" dirty="0" smtClean="0"/>
              <a:t>) </a:t>
            </a:r>
            <a:endParaRPr lang="en-GB" dirty="0" smtClean="0"/>
          </a:p>
          <a:p>
            <a:pPr lvl="1"/>
            <a:r>
              <a:rPr lang="en-GB" altLang="en-US" dirty="0" smtClean="0">
                <a:solidFill>
                  <a:srgbClr val="FF0000"/>
                </a:solidFill>
              </a:rPr>
              <a:t>Reachability query </a:t>
            </a:r>
            <a:r>
              <a:rPr lang="en-GB" altLang="en-US" dirty="0" smtClean="0"/>
              <a:t>(RQ) : (u</a:t>
            </a:r>
            <a:r>
              <a:rPr lang="en-GB" altLang="en-US" baseline="-25000" dirty="0" smtClean="0"/>
              <a:t>1</a:t>
            </a:r>
            <a:r>
              <a:rPr lang="en-GB" altLang="en-US" dirty="0" smtClean="0"/>
              <a:t>, u</a:t>
            </a:r>
            <a:r>
              <a:rPr lang="en-GB" altLang="en-US" baseline="-25000" dirty="0" smtClean="0"/>
              <a:t>2</a:t>
            </a:r>
            <a:r>
              <a:rPr lang="en-GB" altLang="en-US" dirty="0" smtClean="0"/>
              <a:t>, f</a:t>
            </a:r>
            <a:r>
              <a:rPr lang="en-GB" altLang="en-US" baseline="-25000" dirty="0" smtClean="0"/>
              <a:t>u1</a:t>
            </a:r>
            <a:r>
              <a:rPr lang="en-GB" altLang="en-US" dirty="0" smtClean="0"/>
              <a:t>, f</a:t>
            </a:r>
            <a:r>
              <a:rPr lang="en-GB" altLang="en-US" baseline="-25000" dirty="0" smtClean="0"/>
              <a:t>u2</a:t>
            </a:r>
            <a:r>
              <a:rPr lang="en-GB" altLang="en-US" dirty="0" smtClean="0"/>
              <a:t>, </a:t>
            </a:r>
            <a:r>
              <a:rPr lang="en-GB" altLang="en-US" dirty="0" err="1" smtClean="0"/>
              <a:t>f</a:t>
            </a:r>
            <a:r>
              <a:rPr lang="en-GB" altLang="en-US" baseline="-25000" dirty="0" err="1" smtClean="0"/>
              <a:t>e</a:t>
            </a:r>
            <a:r>
              <a:rPr lang="en-GB" altLang="en-US" dirty="0" smtClean="0"/>
              <a:t>) </a:t>
            </a:r>
            <a:r>
              <a:rPr lang="en-US" altLang="zh-CN" dirty="0" smtClean="0"/>
              <a:t>where </a:t>
            </a:r>
            <a:r>
              <a:rPr lang="en-US" altLang="zh-CN" dirty="0" err="1" smtClean="0"/>
              <a:t>f</a:t>
            </a:r>
            <a:r>
              <a:rPr lang="en-US" altLang="zh-CN" baseline="-25000" dirty="0" err="1" smtClean="0"/>
              <a:t>e</a:t>
            </a:r>
            <a:r>
              <a:rPr lang="en-US" altLang="zh-CN" baseline="-25000" dirty="0" smtClean="0"/>
              <a:t>  </a:t>
            </a:r>
            <a:r>
              <a:rPr lang="en-US" altLang="zh-CN" dirty="0" smtClean="0"/>
              <a:t>is a subclass of regular expression of:</a:t>
            </a:r>
            <a:endParaRPr lang="en-US" dirty="0" smtClean="0"/>
          </a:p>
          <a:p>
            <a:pPr lvl="2"/>
            <a:r>
              <a:rPr lang="en-US" dirty="0" smtClean="0"/>
              <a:t>F ::= c | </a:t>
            </a:r>
            <a:r>
              <a:rPr lang="en-US" dirty="0" err="1" smtClean="0"/>
              <a:t>c</a:t>
            </a:r>
            <a:r>
              <a:rPr lang="en-US" baseline="30000" dirty="0" err="1" smtClean="0"/>
              <a:t>≤k</a:t>
            </a:r>
            <a:r>
              <a:rPr lang="en-US" baseline="30000" dirty="0" smtClean="0"/>
              <a:t> </a:t>
            </a:r>
            <a:r>
              <a:rPr lang="en-US" dirty="0" smtClean="0"/>
              <a:t>| c</a:t>
            </a:r>
            <a:r>
              <a:rPr lang="en-US" baseline="30000" dirty="0" smtClean="0"/>
              <a:t>+ </a:t>
            </a:r>
            <a:r>
              <a:rPr lang="en-US" dirty="0" smtClean="0"/>
              <a:t>| FF</a:t>
            </a:r>
          </a:p>
          <a:p>
            <a:pPr marL="790575" lvl="2" indent="-365125" eaLnBrk="1" hangingPunct="1">
              <a:buSzPct val="90000"/>
              <a:buFont typeface="Wingdings" pitchFamily="2" charset="2"/>
              <a:buChar char="ü"/>
            </a:pPr>
            <a:endParaRPr lang="en-US" baseline="30000" dirty="0" smtClean="0"/>
          </a:p>
          <a:p>
            <a:pPr eaLnBrk="1" hangingPunct="1"/>
            <a:r>
              <a:rPr lang="en-US" sz="3000" dirty="0" err="1" smtClean="0"/>
              <a:t>Q</a:t>
            </a:r>
            <a:r>
              <a:rPr lang="en-US" sz="3000" baseline="-25000" dirty="0" err="1" smtClean="0"/>
              <a:t>r</a:t>
            </a:r>
            <a:r>
              <a:rPr lang="en-US" sz="3000" dirty="0" smtClean="0"/>
              <a:t>(G): set of node pairs (v</a:t>
            </a:r>
            <a:r>
              <a:rPr lang="en-US" sz="3000" baseline="-25000" dirty="0" smtClean="0"/>
              <a:t>1</a:t>
            </a:r>
            <a:r>
              <a:rPr lang="en-US" sz="3000" dirty="0" smtClean="0"/>
              <a:t>, v</a:t>
            </a:r>
            <a:r>
              <a:rPr lang="en-US" sz="3000" baseline="-25000" dirty="0" smtClean="0"/>
              <a:t>2</a:t>
            </a:r>
            <a:r>
              <a:rPr lang="en-US" sz="3000" dirty="0" smtClean="0"/>
              <a:t>) that there is a nonempty path from v</a:t>
            </a:r>
            <a:r>
              <a:rPr lang="en-US" sz="3000" baseline="-25000" dirty="0" smtClean="0"/>
              <a:t>1</a:t>
            </a:r>
            <a:r>
              <a:rPr lang="en-US" sz="3000" dirty="0" smtClean="0"/>
              <a:t> to v</a:t>
            </a:r>
            <a:r>
              <a:rPr lang="en-US" sz="3000" baseline="-25000" dirty="0" smtClean="0"/>
              <a:t>2</a:t>
            </a:r>
            <a:r>
              <a:rPr lang="en-US" sz="3000" dirty="0" smtClean="0"/>
              <a:t> , and the edge colors on the path match the pattern specified by </a:t>
            </a:r>
            <a:r>
              <a:rPr lang="en-GB" altLang="en-US" sz="3000" dirty="0" err="1" smtClean="0"/>
              <a:t>f</a:t>
            </a:r>
            <a:r>
              <a:rPr lang="en-GB" altLang="en-US" sz="3000" baseline="-25000" dirty="0" err="1" smtClean="0"/>
              <a:t>e</a:t>
            </a:r>
            <a:r>
              <a:rPr lang="en-GB" altLang="en-US" sz="3000" dirty="0" smtClean="0"/>
              <a:t>.</a:t>
            </a:r>
            <a:endParaRPr lang="en-US" sz="3000" dirty="0" smtClean="0"/>
          </a:p>
          <a:p>
            <a:pPr eaLnBrk="1" hangingPunct="1"/>
            <a:endParaRPr lang="en-US" dirty="0" smtClean="0"/>
          </a:p>
          <a:p>
            <a:pPr lvl="1" eaLnBrk="1" hangingPunct="1"/>
            <a:endParaRPr lang="en-US" altLang="en-US" dirty="0" smtClean="0"/>
          </a:p>
        </p:txBody>
      </p:sp>
      <p:sp>
        <p:nvSpPr>
          <p:cNvPr id="78852" name="灯片编号占位符 3"/>
          <p:cNvSpPr txBox="1">
            <a:spLocks noGrp="1" noChangeArrowheads="1"/>
          </p:cNvSpPr>
          <p:nvPr/>
        </p:nvSpPr>
        <p:spPr bwMode="auto">
          <a:xfrm>
            <a:off x="6783388" y="5868988"/>
            <a:ext cx="1905000" cy="457200"/>
          </a:xfrm>
          <a:prstGeom prst="rect">
            <a:avLst/>
          </a:prstGeom>
          <a:noFill/>
          <a:ln w="9525">
            <a:noFill/>
            <a:miter lim="800000"/>
            <a:headEnd/>
            <a:tailEnd/>
          </a:ln>
        </p:spPr>
        <p:txBody>
          <a:bodyPr lIns="97182" tIns="48591" rIns="97182" bIns="48591"/>
          <a:lstStyle/>
          <a:p>
            <a:pPr algn="r">
              <a:spcBef>
                <a:spcPct val="50000"/>
              </a:spcBef>
            </a:pPr>
            <a:fld id="{DE8DFAEB-F3DC-4304-BA8E-5018E7C06CF8}" type="slidenum">
              <a:rPr lang="zh-CN" altLang="en-US" sz="1500">
                <a:solidFill>
                  <a:schemeClr val="bg2"/>
                </a:solidFill>
                <a:latin typeface="Times New Roman" pitchFamily="18" charset="0"/>
              </a:rPr>
              <a:pPr algn="r">
                <a:spcBef>
                  <a:spcPct val="50000"/>
                </a:spcBef>
              </a:pPr>
              <a:t>69</a:t>
            </a:fld>
            <a:endParaRPr lang="en-US" sz="1500">
              <a:solidFill>
                <a:schemeClr val="bg2"/>
              </a:solidFill>
              <a:latin typeface="Times New Roman" pitchFamily="18" charset="0"/>
            </a:endParaRPr>
          </a:p>
        </p:txBody>
      </p:sp>
      <p:grpSp>
        <p:nvGrpSpPr>
          <p:cNvPr id="2" name="Group 5"/>
          <p:cNvGrpSpPr>
            <a:grpSpLocks/>
          </p:cNvGrpSpPr>
          <p:nvPr/>
        </p:nvGrpSpPr>
        <p:grpSpPr bwMode="auto">
          <a:xfrm>
            <a:off x="5508625" y="3141663"/>
            <a:ext cx="3316288" cy="2736850"/>
            <a:chOff x="0" y="0"/>
            <a:chExt cx="3315662" cy="2736304"/>
          </a:xfrm>
        </p:grpSpPr>
        <p:pic>
          <p:nvPicPr>
            <p:cNvPr id="78854" name="图片 28" descr="imagesCA9RFQ8E.jpg"/>
            <p:cNvPicPr>
              <a:picLocks noChangeAspect="1" noChangeArrowheads="1"/>
            </p:cNvPicPr>
            <p:nvPr/>
          </p:nvPicPr>
          <p:blipFill>
            <a:blip r:embed="rId3" cstate="print"/>
            <a:srcRect/>
            <a:stretch>
              <a:fillRect/>
            </a:stretch>
          </p:blipFill>
          <p:spPr bwMode="auto">
            <a:xfrm>
              <a:off x="36004" y="0"/>
              <a:ext cx="720080" cy="720080"/>
            </a:xfrm>
            <a:prstGeom prst="rect">
              <a:avLst/>
            </a:prstGeom>
            <a:noFill/>
            <a:ln w="9525">
              <a:noFill/>
              <a:miter lim="800000"/>
              <a:headEnd/>
              <a:tailEnd/>
            </a:ln>
          </p:spPr>
        </p:pic>
        <p:sp>
          <p:nvSpPr>
            <p:cNvPr id="78855" name="TextBox 29"/>
            <p:cNvSpPr txBox="1">
              <a:spLocks noChangeArrowheads="1"/>
            </p:cNvSpPr>
            <p:nvPr/>
          </p:nvSpPr>
          <p:spPr bwMode="auto">
            <a:xfrm>
              <a:off x="720080" y="72008"/>
              <a:ext cx="2595582" cy="307777"/>
            </a:xfrm>
            <a:prstGeom prst="rect">
              <a:avLst/>
            </a:prstGeom>
            <a:noFill/>
            <a:ln w="9525">
              <a:noFill/>
              <a:miter lim="800000"/>
              <a:headEnd/>
              <a:tailEnd/>
            </a:ln>
          </p:spPr>
          <p:txBody>
            <a:bodyPr wrap="none">
              <a:spAutoFit/>
            </a:bodyPr>
            <a:lstStyle/>
            <a:p>
              <a:r>
                <a:rPr lang="en-GB" altLang="en-US" sz="1400" b="1"/>
                <a:t>Job=‘biologist’, sp=‘cloning’</a:t>
              </a:r>
              <a:endParaRPr lang="zh-CN" altLang="en-US" sz="1400" b="1"/>
            </a:p>
          </p:txBody>
        </p:sp>
        <p:pic>
          <p:nvPicPr>
            <p:cNvPr id="78856" name="图片 30" descr="untitled.bmp"/>
            <p:cNvPicPr>
              <a:picLocks noChangeAspect="1" noChangeArrowheads="1"/>
            </p:cNvPicPr>
            <p:nvPr/>
          </p:nvPicPr>
          <p:blipFill>
            <a:blip r:embed="rId4" cstate="print"/>
            <a:srcRect/>
            <a:stretch>
              <a:fillRect/>
            </a:stretch>
          </p:blipFill>
          <p:spPr bwMode="auto">
            <a:xfrm>
              <a:off x="0" y="1944216"/>
              <a:ext cx="792088" cy="792088"/>
            </a:xfrm>
            <a:prstGeom prst="rect">
              <a:avLst/>
            </a:prstGeom>
            <a:noFill/>
            <a:ln w="9525">
              <a:noFill/>
              <a:miter lim="800000"/>
              <a:headEnd/>
              <a:tailEnd/>
            </a:ln>
          </p:spPr>
        </p:pic>
        <p:sp>
          <p:nvSpPr>
            <p:cNvPr id="78857" name="TextBox 31"/>
            <p:cNvSpPr txBox="1">
              <a:spLocks noChangeArrowheads="1"/>
            </p:cNvSpPr>
            <p:nvPr/>
          </p:nvSpPr>
          <p:spPr bwMode="auto">
            <a:xfrm>
              <a:off x="792088" y="2284511"/>
              <a:ext cx="1361270" cy="307777"/>
            </a:xfrm>
            <a:prstGeom prst="rect">
              <a:avLst/>
            </a:prstGeom>
            <a:noFill/>
            <a:ln w="9525">
              <a:noFill/>
              <a:miter lim="800000"/>
              <a:headEnd/>
              <a:tailEnd/>
            </a:ln>
          </p:spPr>
          <p:txBody>
            <a:bodyPr wrap="none">
              <a:spAutoFit/>
            </a:bodyPr>
            <a:lstStyle/>
            <a:p>
              <a:r>
                <a:rPr lang="en-GB" altLang="en-US" sz="1400" b="1"/>
                <a:t>Job=‘doctors’</a:t>
              </a:r>
            </a:p>
          </p:txBody>
        </p:sp>
        <p:sp>
          <p:nvSpPr>
            <p:cNvPr id="78858" name="TextBox 33"/>
            <p:cNvSpPr txBox="1">
              <a:spLocks noChangeArrowheads="1"/>
            </p:cNvSpPr>
            <p:nvPr/>
          </p:nvSpPr>
          <p:spPr bwMode="auto">
            <a:xfrm>
              <a:off x="504056" y="1080120"/>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baseline="30000"/>
                <a:t>&lt;=2 </a:t>
              </a:r>
              <a:r>
                <a:rPr lang="en-GB" altLang="en-US" sz="1400" b="1"/>
                <a:t>fn</a:t>
              </a:r>
              <a:endParaRPr lang="zh-CN" altLang="en-US" sz="1400" b="1"/>
            </a:p>
          </p:txBody>
        </p:sp>
        <p:cxnSp>
          <p:nvCxnSpPr>
            <p:cNvPr id="32779" name="曲线连接符 31"/>
            <p:cNvCxnSpPr>
              <a:cxnSpLocks noChangeShapeType="1"/>
            </p:cNvCxnSpPr>
            <p:nvPr/>
          </p:nvCxnSpPr>
          <p:spPr bwMode="auto">
            <a:xfrm rot="5400000">
              <a:off x="-215852" y="1331646"/>
              <a:ext cx="1223718" cy="1587"/>
            </a:xfrm>
            <a:prstGeom prst="curvedConnector3">
              <a:avLst>
                <a:gd name="adj1" fmla="val 50000"/>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grpSp>
      <p:pic>
        <p:nvPicPr>
          <p:cNvPr id="12"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animEffect transition="in" filter="fade">
                                      <p:cBhvr>
                                        <p:cTn id="7" dur="500"/>
                                        <p:tgtEl>
                                          <p:spTgt spid="327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animEffect transition="in" filter="fade">
                                      <p:cBhvr>
                                        <p:cTn id="20"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a:noFill/>
        </p:spPr>
        <p:txBody>
          <a:bodyPr/>
          <a:lstStyle/>
          <a:p>
            <a:fld id="{436033C4-DC9A-4C0E-BD76-FAC7C731FB36}" type="slidenum">
              <a:rPr lang="en-US" altLang="en-US" smtClean="0">
                <a:solidFill>
                  <a:schemeClr val="tx1"/>
                </a:solidFill>
              </a:rPr>
              <a:pPr/>
              <a:t>7</a:t>
            </a:fld>
            <a:endParaRPr lang="en-US" sz="1800" b="0" dirty="0" smtClean="0">
              <a:solidFill>
                <a:schemeClr val="tx1"/>
              </a:solidFill>
            </a:endParaRPr>
          </a:p>
        </p:txBody>
      </p:sp>
      <p:sp>
        <p:nvSpPr>
          <p:cNvPr id="22532" name="Title 1"/>
          <p:cNvSpPr>
            <a:spLocks noGrp="1" noChangeArrowheads="1"/>
          </p:cNvSpPr>
          <p:nvPr>
            <p:ph type="title" idx="4294967295"/>
          </p:nvPr>
        </p:nvSpPr>
        <p:spPr>
          <a:xfrm>
            <a:off x="914400" y="79375"/>
            <a:ext cx="7467600" cy="682625"/>
          </a:xfrm>
        </p:spPr>
        <p:txBody>
          <a:bodyPr/>
          <a:lstStyle/>
          <a:p>
            <a:pPr eaLnBrk="1" hangingPunct="1"/>
            <a:r>
              <a:rPr lang="en-US" altLang="zh-CN" b="1" dirty="0" smtClean="0">
                <a:ea typeface="宋体" pitchFamily="2" charset="-122"/>
              </a:rPr>
              <a:t>Related Work</a:t>
            </a:r>
            <a:endParaRPr lang="en-US" altLang="zh-CN" dirty="0" smtClean="0">
              <a:ea typeface="宋体" pitchFamily="2" charset="-122"/>
            </a:endParaRPr>
          </a:p>
        </p:txBody>
      </p:sp>
      <p:sp>
        <p:nvSpPr>
          <p:cNvPr id="9"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3200" b="1" dirty="0" smtClean="0">
                <a:solidFill>
                  <a:srgbClr val="000000"/>
                </a:solidFill>
                <a:latin typeface="Calibri"/>
              </a:rPr>
              <a:t>Traditional Graph Queries:</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a:p>
            <a:pPr marL="914400" lvl="1" indent="-396875" defTabSz="914363">
              <a:lnSpc>
                <a:spcPct val="90000"/>
              </a:lnSpc>
              <a:spcBef>
                <a:spcPct val="20000"/>
              </a:spcBef>
              <a:buBlip>
                <a:blip r:embed="rId3"/>
              </a:buBlip>
            </a:pPr>
            <a:r>
              <a:rPr lang="en-US" sz="2800" dirty="0" smtClean="0">
                <a:solidFill>
                  <a:srgbClr val="000000"/>
                </a:solidFill>
              </a:rPr>
              <a:t>Shortest Path</a:t>
            </a:r>
          </a:p>
          <a:p>
            <a:pPr marL="914400" lvl="1" indent="-396875" defTabSz="914363">
              <a:lnSpc>
                <a:spcPct val="90000"/>
              </a:lnSpc>
              <a:spcBef>
                <a:spcPct val="20000"/>
              </a:spcBef>
              <a:buBlip>
                <a:blip r:embed="rId3"/>
              </a:buBlip>
            </a:pPr>
            <a:r>
              <a:rPr lang="en-US" sz="2800" dirty="0" smtClean="0">
                <a:solidFill>
                  <a:srgbClr val="000000"/>
                </a:solidFill>
              </a:rPr>
              <a:t>Reachability  </a:t>
            </a:r>
          </a:p>
          <a:p>
            <a:pPr marL="914400" lvl="1" indent="-396875" defTabSz="914363">
              <a:lnSpc>
                <a:spcPct val="90000"/>
              </a:lnSpc>
              <a:spcBef>
                <a:spcPct val="20000"/>
              </a:spcBef>
              <a:buBlip>
                <a:blip r:embed="rId3"/>
              </a:buBlip>
            </a:pPr>
            <a:r>
              <a:rPr lang="en-US" sz="2800" dirty="0" smtClean="0">
                <a:solidFill>
                  <a:srgbClr val="000000"/>
                </a:solidFill>
              </a:rPr>
              <a:t>Subgraph Isomorphism </a:t>
            </a:r>
          </a:p>
          <a:p>
            <a:pPr marL="914400" lvl="1" indent="-396875" defTabSz="914363">
              <a:lnSpc>
                <a:spcPct val="90000"/>
              </a:lnSpc>
              <a:spcBef>
                <a:spcPct val="20000"/>
              </a:spcBef>
              <a:buBlip>
                <a:blip r:embed="rId3"/>
              </a:buBlip>
            </a:pPr>
            <a:r>
              <a:rPr lang="en-US" sz="2800" dirty="0" smtClean="0">
                <a:solidFill>
                  <a:srgbClr val="000000"/>
                </a:solidFill>
              </a:rPr>
              <a:t>Page Rank     </a:t>
            </a:r>
          </a:p>
          <a:p>
            <a:pPr marL="914400" lvl="1" indent="-396875" defTabSz="914363">
              <a:lnSpc>
                <a:spcPct val="90000"/>
              </a:lnSpc>
              <a:spcBef>
                <a:spcPct val="20000"/>
              </a:spcBef>
              <a:buBlip>
                <a:blip r:embed="rId3"/>
              </a:buBlip>
            </a:pPr>
            <a:r>
              <a:rPr lang="en-US" sz="2800" dirty="0" smtClean="0">
                <a:solidFill>
                  <a:srgbClr val="000000"/>
                </a:solidFill>
              </a:rPr>
              <a:t>Influence Maximization  </a:t>
            </a:r>
          </a:p>
          <a:p>
            <a:pPr marL="914400" lvl="1" indent="-396875" defTabSz="914363">
              <a:lnSpc>
                <a:spcPct val="90000"/>
              </a:lnSpc>
              <a:spcBef>
                <a:spcPct val="20000"/>
              </a:spcBef>
              <a:buBlip>
                <a:blip r:embed="rId3"/>
              </a:buBlip>
            </a:pPr>
            <a:r>
              <a:rPr lang="en-US" sz="2800" dirty="0" smtClean="0">
                <a:solidFill>
                  <a:srgbClr val="000000"/>
                </a:solidFill>
              </a:rPr>
              <a:t>Graph Clustering</a:t>
            </a:r>
            <a:endParaRPr kumimoji="0" lang="en-US" sz="28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1"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
        <p:nvSpPr>
          <p:cNvPr id="12" name="Text Placeholder 2"/>
          <p:cNvSpPr txBox="1">
            <a:spLocks/>
          </p:cNvSpPr>
          <p:nvPr/>
        </p:nvSpPr>
        <p:spPr>
          <a:xfrm>
            <a:off x="4343400" y="1219200"/>
            <a:ext cx="4419600" cy="5331297"/>
          </a:xfrm>
          <a:prstGeom prst="rect">
            <a:avLst/>
          </a:prstGeom>
        </p:spPr>
        <p:txBody>
          <a:bodyPr vert="horz" lIns="0" tIns="0" rIns="0" bIns="0" rtlCol="0">
            <a:normAutofit fontScale="92500"/>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3200" b="1" dirty="0" smtClean="0">
                <a:solidFill>
                  <a:srgbClr val="000000"/>
                </a:solidFill>
                <a:latin typeface="Calibri"/>
              </a:rPr>
              <a:t>Emerging Graph Queries:</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a:p>
            <a:pPr marL="914400" lvl="1" indent="-396875" defTabSz="914363">
              <a:lnSpc>
                <a:spcPct val="90000"/>
              </a:lnSpc>
              <a:spcBef>
                <a:spcPct val="20000"/>
              </a:spcBef>
              <a:buBlip>
                <a:blip r:embed="rId3"/>
              </a:buBlip>
            </a:pPr>
            <a:r>
              <a:rPr lang="en-US" sz="2800" i="1" dirty="0" smtClean="0">
                <a:solidFill>
                  <a:srgbClr val="FF0000"/>
                </a:solidFill>
              </a:rPr>
              <a:t>Keyword Search </a:t>
            </a:r>
          </a:p>
          <a:p>
            <a:pPr marL="914400" lvl="1" indent="-396875" defTabSz="914363">
              <a:lnSpc>
                <a:spcPct val="90000"/>
              </a:lnSpc>
              <a:spcBef>
                <a:spcPct val="20000"/>
              </a:spcBef>
              <a:buBlip>
                <a:blip r:embed="rId3"/>
              </a:buBlip>
            </a:pPr>
            <a:r>
              <a:rPr lang="en-US" sz="2800" i="1" dirty="0" smtClean="0">
                <a:solidFill>
                  <a:srgbClr val="FF0000"/>
                </a:solidFill>
              </a:rPr>
              <a:t>Graph Search </a:t>
            </a:r>
          </a:p>
          <a:p>
            <a:pPr marL="914400" lvl="1" indent="-396875" defTabSz="914363">
              <a:lnSpc>
                <a:spcPct val="90000"/>
              </a:lnSpc>
              <a:spcBef>
                <a:spcPct val="20000"/>
              </a:spcBef>
              <a:buBlip>
                <a:blip r:embed="rId3"/>
              </a:buBlip>
            </a:pPr>
            <a:r>
              <a:rPr lang="en-US" sz="2800" i="1" dirty="0" smtClean="0">
                <a:solidFill>
                  <a:srgbClr val="FF0000"/>
                </a:solidFill>
              </a:rPr>
              <a:t>Graph Pattern Matching    </a:t>
            </a:r>
          </a:p>
          <a:p>
            <a:pPr marL="914400" lvl="1" indent="-396875" defTabSz="914363">
              <a:lnSpc>
                <a:spcPct val="90000"/>
              </a:lnSpc>
              <a:spcBef>
                <a:spcPct val="20000"/>
              </a:spcBef>
              <a:buBlip>
                <a:blip r:embed="rId3"/>
              </a:buBlip>
            </a:pPr>
            <a:r>
              <a:rPr lang="en-US" sz="2800" i="1" dirty="0" smtClean="0">
                <a:solidFill>
                  <a:srgbClr val="FF0000"/>
                </a:solidFill>
              </a:rPr>
              <a:t>Graph Pattern Mining     </a:t>
            </a:r>
          </a:p>
          <a:p>
            <a:pPr marL="914400" lvl="1" indent="-396875" defTabSz="914363">
              <a:lnSpc>
                <a:spcPct val="90000"/>
              </a:lnSpc>
              <a:spcBef>
                <a:spcPct val="20000"/>
              </a:spcBef>
              <a:buBlip>
                <a:blip r:embed="rId3"/>
              </a:buBlip>
            </a:pPr>
            <a:r>
              <a:rPr lang="en-US" sz="2800" dirty="0" smtClean="0">
                <a:solidFill>
                  <a:srgbClr val="000000"/>
                </a:solidFill>
              </a:rPr>
              <a:t>Anomaly Detection</a:t>
            </a:r>
          </a:p>
          <a:p>
            <a:pPr marL="914400" lvl="1" indent="-396875" defTabSz="914363">
              <a:lnSpc>
                <a:spcPct val="90000"/>
              </a:lnSpc>
              <a:spcBef>
                <a:spcPct val="20000"/>
              </a:spcBef>
              <a:buBlip>
                <a:blip r:embed="rId3"/>
              </a:buBlip>
            </a:pPr>
            <a:r>
              <a:rPr lang="en-US" sz="2800" dirty="0" smtClean="0">
                <a:solidFill>
                  <a:srgbClr val="000000"/>
                </a:solidFill>
              </a:rPr>
              <a:t>Graph Skyline</a:t>
            </a:r>
          </a:p>
          <a:p>
            <a:pPr marL="914400" lvl="1" indent="-396875" defTabSz="914363">
              <a:lnSpc>
                <a:spcPct val="90000"/>
              </a:lnSpc>
              <a:spcBef>
                <a:spcPct val="20000"/>
              </a:spcBef>
              <a:buBlip>
                <a:blip r:embed="rId3"/>
              </a:buBlip>
            </a:pPr>
            <a:r>
              <a:rPr lang="en-US" sz="2800" dirty="0" smtClean="0">
                <a:solidFill>
                  <a:srgbClr val="000000"/>
                </a:solidFill>
              </a:rPr>
              <a:t>Graph OLAP </a:t>
            </a:r>
          </a:p>
          <a:p>
            <a:pPr marL="914400" lvl="1" indent="-396875" defTabSz="914363">
              <a:lnSpc>
                <a:spcPct val="90000"/>
              </a:lnSpc>
              <a:spcBef>
                <a:spcPct val="20000"/>
              </a:spcBef>
              <a:buBlip>
                <a:blip r:embed="rId3"/>
              </a:buBlip>
            </a:pPr>
            <a:r>
              <a:rPr lang="en-US" sz="2800" dirty="0" smtClean="0">
                <a:solidFill>
                  <a:srgbClr val="000000"/>
                </a:solidFill>
              </a:rPr>
              <a:t>Ranking and Expert Finding</a:t>
            </a:r>
          </a:p>
          <a:p>
            <a:pPr marL="914400" lvl="1" indent="-396875" defTabSz="914363">
              <a:lnSpc>
                <a:spcPct val="90000"/>
              </a:lnSpc>
              <a:spcBef>
                <a:spcPct val="20000"/>
              </a:spcBef>
              <a:buBlip>
                <a:blip r:embed="rId3"/>
              </a:buBlip>
            </a:pPr>
            <a:r>
              <a:rPr lang="en-US" sz="2800" dirty="0" smtClean="0">
                <a:solidFill>
                  <a:srgbClr val="000000"/>
                </a:solidFill>
              </a:rPr>
              <a:t>Graph Aggregation</a:t>
            </a:r>
            <a:endParaRPr kumimoji="0" lang="en-US" sz="2800" b="0" i="0" u="none" strike="noStrike" kern="1200" cap="none" spc="0" normalizeH="0" baseline="0" noProof="0" dirty="0" smtClean="0">
              <a:ln>
                <a:noFill/>
              </a:ln>
              <a:solidFill>
                <a:srgbClr val="000000"/>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idx="4294967295"/>
          </p:nvPr>
        </p:nvSpPr>
        <p:spPr>
          <a:xfrm>
            <a:off x="228600" y="0"/>
            <a:ext cx="7772400" cy="828675"/>
          </a:xfrm>
        </p:spPr>
        <p:txBody>
          <a:bodyPr lIns="97182" tIns="48591" rIns="97182" bIns="48591" anchor="ctr">
            <a:normAutofit fontScale="90000"/>
          </a:bodyPr>
          <a:lstStyle/>
          <a:p>
            <a:r>
              <a:rPr lang="en-US" altLang="en-US" dirty="0" smtClean="0">
                <a:ea typeface="宋体" pitchFamily="2" charset="-122"/>
              </a:rPr>
              <a:t>Graph Pattern Queries </a:t>
            </a:r>
            <a:r>
              <a:rPr lang="en-GB" altLang="en-US" dirty="0" smtClean="0">
                <a:ea typeface="宋体" pitchFamily="2" charset="-122"/>
              </a:rPr>
              <a:t>(Fan et.al ICDE ’10)</a:t>
            </a:r>
            <a:endParaRPr lang="zh-CN" altLang="en-US" dirty="0" smtClean="0">
              <a:solidFill>
                <a:schemeClr val="tx1"/>
              </a:solidFill>
              <a:ea typeface="宋体" pitchFamily="2" charset="-122"/>
            </a:endParaRPr>
          </a:p>
        </p:txBody>
      </p:sp>
      <p:sp>
        <p:nvSpPr>
          <p:cNvPr id="79875" name="灯片编号占位符 3"/>
          <p:cNvSpPr txBox="1">
            <a:spLocks noGrp="1" noChangeArrowheads="1"/>
          </p:cNvSpPr>
          <p:nvPr/>
        </p:nvSpPr>
        <p:spPr bwMode="auto">
          <a:xfrm>
            <a:off x="3151187" y="4954587"/>
            <a:ext cx="2509966" cy="623531"/>
          </a:xfrm>
          <a:prstGeom prst="rect">
            <a:avLst/>
          </a:prstGeom>
          <a:noFill/>
          <a:ln w="9525">
            <a:noFill/>
            <a:miter lim="800000"/>
            <a:headEnd/>
            <a:tailEnd/>
          </a:ln>
        </p:spPr>
        <p:txBody>
          <a:bodyPr lIns="97182" tIns="48591" rIns="97182" bIns="48591"/>
          <a:lstStyle/>
          <a:p>
            <a:pPr algn="r">
              <a:spcBef>
                <a:spcPct val="50000"/>
              </a:spcBef>
            </a:pPr>
            <a:fld id="{8EAC5CAC-98A9-4A2F-AC91-36F3ADFE043E}" type="slidenum">
              <a:rPr lang="zh-CN" altLang="en-US" sz="1500">
                <a:solidFill>
                  <a:schemeClr val="bg2"/>
                </a:solidFill>
                <a:latin typeface="Times New Roman" pitchFamily="18" charset="0"/>
              </a:rPr>
              <a:pPr algn="r">
                <a:spcBef>
                  <a:spcPct val="50000"/>
                </a:spcBef>
              </a:pPr>
              <a:t>70</a:t>
            </a:fld>
            <a:endParaRPr lang="en-US" sz="1500">
              <a:solidFill>
                <a:schemeClr val="bg2"/>
              </a:solidFill>
              <a:latin typeface="Times New Roman" pitchFamily="18" charset="0"/>
            </a:endParaRPr>
          </a:p>
        </p:txBody>
      </p:sp>
      <p:sp>
        <p:nvSpPr>
          <p:cNvPr id="33797" name="矩形标注 67"/>
          <p:cNvSpPr>
            <a:spLocks noChangeArrowheads="1"/>
          </p:cNvSpPr>
          <p:nvPr/>
        </p:nvSpPr>
        <p:spPr bwMode="auto">
          <a:xfrm>
            <a:off x="3962400" y="3048000"/>
            <a:ext cx="4938713" cy="431800"/>
          </a:xfrm>
          <a:prstGeom prst="wedgeRectCallout">
            <a:avLst>
              <a:gd name="adj1" fmla="val -35693"/>
              <a:gd name="adj2" fmla="val 143296"/>
            </a:avLst>
          </a:prstGeom>
          <a:solidFill>
            <a:srgbClr val="0000FF"/>
          </a:solidFill>
          <a:ln w="25400">
            <a:solidFill>
              <a:srgbClr val="0000FF"/>
            </a:solidFill>
            <a:miter lim="800000"/>
            <a:headEnd/>
            <a:tailEnd/>
          </a:ln>
        </p:spPr>
        <p:txBody>
          <a:bodyPr lIns="97182" tIns="48591" rIns="97182" bIns="48591"/>
          <a:lstStyle/>
          <a:p>
            <a:pPr marL="365125" indent="-365125" algn="ctr" defTabSz="971550">
              <a:lnSpc>
                <a:spcPct val="120000"/>
              </a:lnSpc>
              <a:spcBef>
                <a:spcPct val="10000"/>
              </a:spcBef>
              <a:buClr>
                <a:schemeClr val="accent1"/>
              </a:buClr>
              <a:buSzPct val="90000"/>
              <a:buFont typeface="Wingdings" pitchFamily="2" charset="2"/>
              <a:buNone/>
            </a:pPr>
            <a:r>
              <a:rPr lang="en-GB" altLang="en-US" sz="1600" b="1" i="1">
                <a:solidFill>
                  <a:srgbClr val="FFFF00"/>
                </a:solidFill>
              </a:rPr>
              <a:t>RQ and simulation are special cases of PQ</a:t>
            </a:r>
          </a:p>
        </p:txBody>
      </p:sp>
      <p:grpSp>
        <p:nvGrpSpPr>
          <p:cNvPr id="2" name="Group 6"/>
          <p:cNvGrpSpPr>
            <a:grpSpLocks/>
          </p:cNvGrpSpPr>
          <p:nvPr/>
        </p:nvGrpSpPr>
        <p:grpSpPr bwMode="auto">
          <a:xfrm>
            <a:off x="1828800" y="2971800"/>
            <a:ext cx="4953000" cy="3505200"/>
            <a:chOff x="0" y="0"/>
            <a:chExt cx="3888432" cy="3001415"/>
          </a:xfrm>
        </p:grpSpPr>
        <p:pic>
          <p:nvPicPr>
            <p:cNvPr id="79879" name="内容占位符 25" descr="femail.png"/>
            <p:cNvPicPr>
              <a:picLocks noChangeAspect="1" noChangeArrowheads="1"/>
            </p:cNvPicPr>
            <p:nvPr/>
          </p:nvPicPr>
          <p:blipFill>
            <a:blip r:embed="rId3" cstate="print"/>
            <a:srcRect/>
            <a:stretch>
              <a:fillRect/>
            </a:stretch>
          </p:blipFill>
          <p:spPr bwMode="auto">
            <a:xfrm>
              <a:off x="-170973" y="1129525"/>
              <a:ext cx="1210669" cy="1274276"/>
            </a:xfrm>
            <a:prstGeom prst="rect">
              <a:avLst/>
            </a:prstGeom>
            <a:noFill/>
            <a:ln w="9525">
              <a:noFill/>
              <a:miter lim="800000"/>
              <a:headEnd/>
              <a:tailEnd/>
            </a:ln>
          </p:spPr>
        </p:pic>
        <p:pic>
          <p:nvPicPr>
            <p:cNvPr id="79880" name="图片 60" descr="imagesCA9RFQ8E.jpg"/>
            <p:cNvPicPr>
              <a:picLocks noChangeAspect="1" noChangeArrowheads="1"/>
            </p:cNvPicPr>
            <p:nvPr/>
          </p:nvPicPr>
          <p:blipFill>
            <a:blip r:embed="rId4" cstate="print"/>
            <a:srcRect/>
            <a:stretch>
              <a:fillRect/>
            </a:stretch>
          </p:blipFill>
          <p:spPr bwMode="auto">
            <a:xfrm>
              <a:off x="1152128" y="471843"/>
              <a:ext cx="720080" cy="720080"/>
            </a:xfrm>
            <a:prstGeom prst="rect">
              <a:avLst/>
            </a:prstGeom>
            <a:noFill/>
            <a:ln w="9525">
              <a:noFill/>
              <a:miter lim="800000"/>
              <a:headEnd/>
              <a:tailEnd/>
            </a:ln>
          </p:spPr>
        </p:pic>
        <p:pic>
          <p:nvPicPr>
            <p:cNvPr id="79881" name="图片 61" descr="untitled.bmp"/>
            <p:cNvPicPr>
              <a:picLocks noChangeAspect="1" noChangeArrowheads="1"/>
            </p:cNvPicPr>
            <p:nvPr/>
          </p:nvPicPr>
          <p:blipFill>
            <a:blip r:embed="rId5" cstate="print"/>
            <a:srcRect/>
            <a:stretch>
              <a:fillRect/>
            </a:stretch>
          </p:blipFill>
          <p:spPr bwMode="auto">
            <a:xfrm>
              <a:off x="2304256" y="1551963"/>
              <a:ext cx="792088" cy="792088"/>
            </a:xfrm>
            <a:prstGeom prst="rect">
              <a:avLst/>
            </a:prstGeom>
            <a:noFill/>
            <a:ln w="9525">
              <a:noFill/>
              <a:miter lim="800000"/>
              <a:headEnd/>
              <a:tailEnd/>
            </a:ln>
          </p:spPr>
        </p:pic>
        <p:sp>
          <p:nvSpPr>
            <p:cNvPr id="79882" name="TextBox 62"/>
            <p:cNvSpPr txBox="1">
              <a:spLocks noChangeArrowheads="1"/>
            </p:cNvSpPr>
            <p:nvPr/>
          </p:nvSpPr>
          <p:spPr bwMode="auto">
            <a:xfrm>
              <a:off x="144016" y="2200035"/>
              <a:ext cx="1083951" cy="338554"/>
            </a:xfrm>
            <a:prstGeom prst="rect">
              <a:avLst/>
            </a:prstGeom>
            <a:noFill/>
            <a:ln w="9525">
              <a:noFill/>
              <a:miter lim="800000"/>
              <a:headEnd/>
              <a:tailEnd/>
            </a:ln>
          </p:spPr>
          <p:txBody>
            <a:bodyPr wrap="none">
              <a:spAutoFit/>
            </a:bodyPr>
            <a:lstStyle/>
            <a:p>
              <a:r>
                <a:rPr lang="en-GB" altLang="en-US" sz="1600" b="1"/>
                <a:t>Id=‘Alice’</a:t>
              </a:r>
              <a:endParaRPr lang="zh-CN" altLang="en-US" sz="1600" b="1"/>
            </a:p>
          </p:txBody>
        </p:sp>
        <p:sp>
          <p:nvSpPr>
            <p:cNvPr id="79883" name="TextBox 63"/>
            <p:cNvSpPr txBox="1">
              <a:spLocks noChangeArrowheads="1"/>
            </p:cNvSpPr>
            <p:nvPr/>
          </p:nvSpPr>
          <p:spPr bwMode="auto">
            <a:xfrm>
              <a:off x="1872208" y="543851"/>
              <a:ext cx="1601961" cy="611012"/>
            </a:xfrm>
            <a:prstGeom prst="rect">
              <a:avLst/>
            </a:prstGeom>
            <a:noFill/>
            <a:ln w="9525">
              <a:noFill/>
              <a:miter lim="800000"/>
              <a:headEnd/>
              <a:tailEnd/>
            </a:ln>
          </p:spPr>
          <p:txBody>
            <a:bodyPr wrap="none">
              <a:spAutoFit/>
            </a:bodyPr>
            <a:lstStyle/>
            <a:p>
              <a:r>
                <a:rPr lang="en-GB" altLang="en-US" sz="1400" b="1"/>
                <a:t>Job=‘biologist’, </a:t>
              </a:r>
            </a:p>
            <a:p>
              <a:r>
                <a:rPr lang="en-GB" altLang="en-US" sz="1400" b="1"/>
                <a:t>sp=‘cloning’</a:t>
              </a:r>
              <a:endParaRPr lang="zh-CN" altLang="en-US" sz="1400" b="1"/>
            </a:p>
          </p:txBody>
        </p:sp>
        <p:sp>
          <p:nvSpPr>
            <p:cNvPr id="79884" name="TextBox 64"/>
            <p:cNvSpPr txBox="1">
              <a:spLocks noChangeArrowheads="1"/>
            </p:cNvSpPr>
            <p:nvPr/>
          </p:nvSpPr>
          <p:spPr bwMode="auto">
            <a:xfrm>
              <a:off x="1656184" y="2272043"/>
              <a:ext cx="1361270" cy="523220"/>
            </a:xfrm>
            <a:prstGeom prst="rect">
              <a:avLst/>
            </a:prstGeom>
            <a:noFill/>
            <a:ln w="9525">
              <a:noFill/>
              <a:miter lim="800000"/>
              <a:headEnd/>
              <a:tailEnd/>
            </a:ln>
          </p:spPr>
          <p:txBody>
            <a:bodyPr wrap="none">
              <a:spAutoFit/>
            </a:bodyPr>
            <a:lstStyle/>
            <a:p>
              <a:r>
                <a:rPr lang="en-GB" altLang="en-US" sz="1400" b="1" dirty="0"/>
                <a:t>Job=‘doctors’</a:t>
              </a:r>
            </a:p>
            <a:p>
              <a:r>
                <a:rPr lang="en-GB" altLang="en-US" sz="1400" b="1" dirty="0" err="1"/>
                <a:t>dsp</a:t>
              </a:r>
              <a:r>
                <a:rPr lang="en-GB" altLang="en-US" sz="1400" b="1" dirty="0"/>
                <a:t>=‘cloning’</a:t>
              </a:r>
              <a:endParaRPr lang="zh-CN" altLang="en-US" sz="1400" b="1" dirty="0"/>
            </a:p>
          </p:txBody>
        </p:sp>
        <p:cxnSp>
          <p:nvCxnSpPr>
            <p:cNvPr id="33805" name="曲线连接符 31"/>
            <p:cNvCxnSpPr>
              <a:cxnSpLocks noChangeShapeType="1"/>
            </p:cNvCxnSpPr>
            <p:nvPr/>
          </p:nvCxnSpPr>
          <p:spPr bwMode="auto">
            <a:xfrm rot="10800000" flipV="1">
              <a:off x="431865" y="832388"/>
              <a:ext cx="720871" cy="574699"/>
            </a:xfrm>
            <a:prstGeom prst="curvedConnector2">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cxnSp>
          <p:nvCxnSpPr>
            <p:cNvPr id="33806" name="曲线连接符 31"/>
            <p:cNvCxnSpPr>
              <a:cxnSpLocks noChangeShapeType="1"/>
              <a:stCxn id="79884" idx="2"/>
              <a:endCxn id="79882" idx="2"/>
            </p:cNvCxnSpPr>
            <p:nvPr/>
          </p:nvCxnSpPr>
          <p:spPr bwMode="auto">
            <a:xfrm rot="5400000" flipH="1">
              <a:off x="1382686" y="1841649"/>
              <a:ext cx="257687" cy="1650284"/>
            </a:xfrm>
            <a:prstGeom prst="curvedConnector3">
              <a:avLst>
                <a:gd name="adj1" fmla="val -89060"/>
              </a:avLst>
            </a:prstGeom>
            <a:noFill/>
            <a:ln w="25400" cmpd="sng">
              <a:solidFill>
                <a:srgbClr val="C00000"/>
              </a:solidFill>
              <a:round/>
              <a:headEnd/>
              <a:tailEnd type="triangle" w="lg" len="lg"/>
            </a:ln>
            <a:effectLst>
              <a:outerShdw dist="20000" dir="5400000" algn="ctr" rotWithShape="0">
                <a:srgbClr val="000000">
                  <a:alpha val="37000"/>
                </a:srgbClr>
              </a:outerShdw>
            </a:effectLst>
          </p:spPr>
        </p:cxnSp>
        <p:cxnSp>
          <p:nvCxnSpPr>
            <p:cNvPr id="33807" name="曲线连接符 31"/>
            <p:cNvCxnSpPr>
              <a:cxnSpLocks noChangeShapeType="1"/>
            </p:cNvCxnSpPr>
            <p:nvPr/>
          </p:nvCxnSpPr>
          <p:spPr bwMode="auto">
            <a:xfrm rot="16200000" flipH="1">
              <a:off x="1723581" y="980808"/>
              <a:ext cx="513521" cy="935982"/>
            </a:xfrm>
            <a:prstGeom prst="curvedConnector2">
              <a:avLst/>
            </a:prstGeom>
            <a:noFill/>
            <a:ln w="25400" cmpd="sng">
              <a:solidFill>
                <a:srgbClr val="C00000"/>
              </a:solidFill>
              <a:round/>
              <a:headEnd/>
              <a:tailEnd type="triangle" w="lg" len="lg"/>
            </a:ln>
            <a:effectLst>
              <a:outerShdw dist="20000" dir="5400000" algn="ctr" rotWithShape="0">
                <a:srgbClr val="000000">
                  <a:alpha val="37000"/>
                </a:srgbClr>
              </a:outerShdw>
            </a:effectLst>
          </p:spPr>
        </p:cxnSp>
        <p:cxnSp>
          <p:nvCxnSpPr>
            <p:cNvPr id="33808" name="曲线连接符 31"/>
            <p:cNvCxnSpPr>
              <a:cxnSpLocks noChangeShapeType="1"/>
            </p:cNvCxnSpPr>
            <p:nvPr/>
          </p:nvCxnSpPr>
          <p:spPr bwMode="auto">
            <a:xfrm rot="16200000" flipV="1">
              <a:off x="2076174" y="926651"/>
              <a:ext cx="420829" cy="829247"/>
            </a:xfrm>
            <a:prstGeom prst="curvedConnector2">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sp>
          <p:nvSpPr>
            <p:cNvPr id="79889" name="TextBox 69"/>
            <p:cNvSpPr txBox="1">
              <a:spLocks noChangeArrowheads="1"/>
            </p:cNvSpPr>
            <p:nvPr/>
          </p:nvSpPr>
          <p:spPr bwMode="auto">
            <a:xfrm>
              <a:off x="0" y="543851"/>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a:t>&lt;=2 </a:t>
              </a:r>
              <a:r>
                <a:rPr lang="en-GB" altLang="en-US" sz="1400" b="1">
                  <a:solidFill>
                    <a:srgbClr val="0000FF"/>
                  </a:solidFill>
                </a:rPr>
                <a:t>sa</a:t>
              </a:r>
              <a:r>
                <a:rPr lang="en-GB" altLang="en-US" sz="1400" b="1"/>
                <a:t>&lt;=2</a:t>
              </a:r>
              <a:endParaRPr lang="zh-CN" altLang="en-US" sz="1400" b="1"/>
            </a:p>
          </p:txBody>
        </p:sp>
        <p:sp>
          <p:nvSpPr>
            <p:cNvPr id="79890" name="TextBox 70"/>
            <p:cNvSpPr txBox="1">
              <a:spLocks noChangeArrowheads="1"/>
            </p:cNvSpPr>
            <p:nvPr/>
          </p:nvSpPr>
          <p:spPr bwMode="auto">
            <a:xfrm>
              <a:off x="1152128" y="2632083"/>
              <a:ext cx="402674" cy="369332"/>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79891" name="TextBox 71"/>
            <p:cNvSpPr txBox="1">
              <a:spLocks noChangeArrowheads="1"/>
            </p:cNvSpPr>
            <p:nvPr/>
          </p:nvSpPr>
          <p:spPr bwMode="auto">
            <a:xfrm>
              <a:off x="1639340" y="1560461"/>
              <a:ext cx="402674" cy="369332"/>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79892" name="TextBox 72"/>
            <p:cNvSpPr txBox="1">
              <a:spLocks noChangeArrowheads="1"/>
            </p:cNvSpPr>
            <p:nvPr/>
          </p:nvSpPr>
          <p:spPr bwMode="auto">
            <a:xfrm>
              <a:off x="2376264" y="975899"/>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a:t>&lt;=2 sn</a:t>
              </a:r>
              <a:endParaRPr lang="zh-CN" altLang="en-US" sz="1400" b="1"/>
            </a:p>
          </p:txBody>
        </p:sp>
        <p:sp>
          <p:nvSpPr>
            <p:cNvPr id="79893" name="TextBox 73"/>
            <p:cNvSpPr txBox="1">
              <a:spLocks noChangeArrowheads="1"/>
            </p:cNvSpPr>
            <p:nvPr/>
          </p:nvSpPr>
          <p:spPr bwMode="auto">
            <a:xfrm>
              <a:off x="1872208" y="111803"/>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a:t>+</a:t>
              </a:r>
              <a:endParaRPr lang="zh-CN" altLang="en-US" sz="1400" b="1"/>
            </a:p>
          </p:txBody>
        </p:sp>
        <p:sp>
          <p:nvSpPr>
            <p:cNvPr id="33814" name="弧形 21"/>
            <p:cNvSpPr>
              <a:spLocks/>
            </p:cNvSpPr>
            <p:nvPr/>
          </p:nvSpPr>
          <p:spPr bwMode="auto">
            <a:xfrm rot="13392906">
              <a:off x="1256186" y="0"/>
              <a:ext cx="504117" cy="504252"/>
            </a:xfrm>
            <a:custGeom>
              <a:avLst/>
              <a:gdLst>
                <a:gd name="T0" fmla="*/ 0 w 504117"/>
                <a:gd name="T1" fmla="*/ 0 h 504252"/>
                <a:gd name="T2" fmla="*/ 504117 w 504117"/>
                <a:gd name="T3" fmla="*/ 504252 h 504252"/>
              </a:gdLst>
              <a:ahLst/>
              <a:cxnLst>
                <a:cxn ang="0">
                  <a:pos x="252059" y="0"/>
                </a:cxn>
                <a:cxn ang="0">
                  <a:pos x="252058" y="0"/>
                </a:cxn>
                <a:cxn ang="0">
                  <a:pos x="504118" y="252126"/>
                </a:cxn>
                <a:cxn ang="0">
                  <a:pos x="252059" y="504252"/>
                </a:cxn>
                <a:cxn ang="0">
                  <a:pos x="0" y="252126"/>
                </a:cxn>
                <a:cxn ang="0">
                  <a:pos x="3183" y="212184"/>
                </a:cxn>
                <a:cxn ang="0">
                  <a:pos x="252059" y="252126"/>
                </a:cxn>
                <a:cxn ang="0">
                  <a:pos x="252059" y="0"/>
                </a:cxn>
                <a:cxn ang="0">
                  <a:pos x="252058" y="0"/>
                </a:cxn>
                <a:cxn ang="0">
                  <a:pos x="504118" y="252126"/>
                </a:cxn>
                <a:cxn ang="0">
                  <a:pos x="252059" y="504252"/>
                </a:cxn>
                <a:cxn ang="0">
                  <a:pos x="0" y="252126"/>
                </a:cxn>
                <a:cxn ang="0">
                  <a:pos x="3183" y="212184"/>
                </a:cxn>
              </a:cxnLst>
              <a:rect l="T0" t="T1" r="T2" b="T3"/>
              <a:pathLst>
                <a:path w="504117" h="504252" stroke="0">
                  <a:moveTo>
                    <a:pt x="252059" y="0"/>
                  </a:moveTo>
                  <a:lnTo>
                    <a:pt x="252058" y="0"/>
                  </a:lnTo>
                  <a:cubicBezTo>
                    <a:pt x="391267" y="0"/>
                    <a:pt x="504118" y="112880"/>
                    <a:pt x="504118" y="252126"/>
                  </a:cubicBezTo>
                  <a:cubicBezTo>
                    <a:pt x="504118" y="391371"/>
                    <a:pt x="391267" y="504252"/>
                    <a:pt x="252059" y="504252"/>
                  </a:cubicBezTo>
                  <a:cubicBezTo>
                    <a:pt x="112850" y="504252"/>
                    <a:pt x="0" y="391371"/>
                    <a:pt x="0" y="252126"/>
                  </a:cubicBezTo>
                  <a:cubicBezTo>
                    <a:pt x="-1" y="238748"/>
                    <a:pt x="1064" y="225392"/>
                    <a:pt x="3183" y="212184"/>
                  </a:cubicBezTo>
                  <a:lnTo>
                    <a:pt x="252059" y="252126"/>
                  </a:lnTo>
                  <a:close/>
                </a:path>
                <a:path w="504117" h="504252" fill="none">
                  <a:moveTo>
                    <a:pt x="252059" y="0"/>
                  </a:moveTo>
                  <a:lnTo>
                    <a:pt x="252058" y="0"/>
                  </a:lnTo>
                  <a:cubicBezTo>
                    <a:pt x="391267" y="0"/>
                    <a:pt x="504118" y="112880"/>
                    <a:pt x="504118" y="252126"/>
                  </a:cubicBezTo>
                  <a:cubicBezTo>
                    <a:pt x="504118" y="391371"/>
                    <a:pt x="391267" y="504252"/>
                    <a:pt x="252059" y="504252"/>
                  </a:cubicBezTo>
                  <a:cubicBezTo>
                    <a:pt x="112850" y="504252"/>
                    <a:pt x="0" y="391371"/>
                    <a:pt x="0" y="252126"/>
                  </a:cubicBezTo>
                  <a:cubicBezTo>
                    <a:pt x="-1" y="238748"/>
                    <a:pt x="1064" y="225392"/>
                    <a:pt x="3183" y="212184"/>
                  </a:cubicBezTo>
                </a:path>
              </a:pathLst>
            </a:custGeom>
            <a:noFill/>
            <a:ln w="25400" cap="flat" cmpd="sng">
              <a:solidFill>
                <a:srgbClr val="00B050"/>
              </a:solidFill>
              <a:round/>
              <a:headEnd/>
              <a:tailEnd type="triangle" w="med" len="med"/>
            </a:ln>
            <a:effectLst>
              <a:outerShdw dist="20000" dir="5400000" algn="ctr" rotWithShape="0">
                <a:srgbClr val="000000">
                  <a:alpha val="37000"/>
                </a:srgbClr>
              </a:outerShdw>
            </a:effectLst>
          </p:spPr>
          <p:txBody>
            <a:bodyPr lIns="97182" tIns="48591" rIns="97182" bIns="48591"/>
            <a:lstStyle/>
            <a:p>
              <a:pPr>
                <a:defRPr/>
              </a:pPr>
              <a:endParaRPr lang="en-US"/>
            </a:p>
          </p:txBody>
        </p:sp>
      </p:grpSp>
      <p:pic>
        <p:nvPicPr>
          <p:cNvPr id="23"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
        <p:nvSpPr>
          <p:cNvPr id="24" name="内容占位符 2"/>
          <p:cNvSpPr txBox="1">
            <a:spLocks/>
          </p:cNvSpPr>
          <p:nvPr/>
        </p:nvSpPr>
        <p:spPr>
          <a:xfrm>
            <a:off x="533400" y="685800"/>
            <a:ext cx="7707313" cy="4419600"/>
          </a:xfrm>
          <a:prstGeom prst="rect">
            <a:avLst/>
          </a:prstGeom>
        </p:spPr>
        <p:txBody>
          <a:bodyPr lIns="97182" tIns="48591" rIns="97182" bIns="48591"/>
          <a:lstStyle/>
          <a:p>
            <a:pPr marL="790575" marR="0" lvl="2" indent="-365125" algn="l" defTabSz="914400" rtl="0" eaLnBrk="1" fontAlgn="auto" latinLnBrk="0" hangingPunct="1">
              <a:lnSpc>
                <a:spcPct val="100000"/>
              </a:lnSpc>
              <a:spcBef>
                <a:spcPct val="20000"/>
              </a:spcBef>
              <a:spcAft>
                <a:spcPts val="0"/>
              </a:spcAft>
              <a:buClrTx/>
              <a:buSzPct val="90000"/>
              <a:buFont typeface="Wingdings" pitchFamily="2" charset="2"/>
              <a:buChar char="ü"/>
              <a:tabLst/>
              <a:defRPr/>
            </a:pPr>
            <a:endParaRPr kumimoji="0" lang="en-US" sz="2400" b="0" i="0" u="none" strike="noStrike" kern="1200" cap="none" spc="0" normalizeH="0" baseline="3000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altLang="zh-CN" sz="2800" dirty="0" smtClean="0">
                <a:solidFill>
                  <a:srgbClr val="FF0000"/>
                </a:solidFill>
              </a:rPr>
              <a:t>graph pattern queries </a:t>
            </a:r>
            <a:r>
              <a:rPr lang="en-US" altLang="zh-CN" sz="2800" dirty="0" smtClean="0"/>
              <a:t>PQ  </a:t>
            </a:r>
            <a:r>
              <a:rPr lang="en-US" altLang="zh-CN" sz="2800" dirty="0" err="1" smtClean="0"/>
              <a:t>Q</a:t>
            </a:r>
            <a:r>
              <a:rPr lang="en-US" altLang="zh-CN" sz="2800" baseline="-25000" dirty="0" err="1" smtClean="0"/>
              <a:t>p</a:t>
            </a:r>
            <a:r>
              <a:rPr lang="en-US" altLang="zh-CN" sz="2800" baseline="-25000" dirty="0" smtClean="0"/>
              <a:t> </a:t>
            </a:r>
            <a:r>
              <a:rPr lang="en-US" altLang="zh-CN" sz="2800" dirty="0" smtClean="0"/>
              <a:t>=(</a:t>
            </a:r>
            <a:r>
              <a:rPr lang="en-US" altLang="zh-CN" sz="2800" dirty="0" err="1" smtClean="0"/>
              <a:t>V</a:t>
            </a:r>
            <a:r>
              <a:rPr lang="en-US" altLang="zh-CN" sz="2800" baseline="-25000" dirty="0" err="1" smtClean="0"/>
              <a:t>p</a:t>
            </a:r>
            <a:r>
              <a:rPr lang="en-US" altLang="zh-CN" sz="2800" dirty="0" smtClean="0"/>
              <a:t>, </a:t>
            </a:r>
            <a:r>
              <a:rPr lang="en-US" altLang="zh-CN" sz="2800" dirty="0" err="1" smtClean="0"/>
              <a:t>E</a:t>
            </a:r>
            <a:r>
              <a:rPr lang="en-US" altLang="zh-CN" sz="2800" baseline="-25000" dirty="0" err="1" smtClean="0"/>
              <a:t>p</a:t>
            </a:r>
            <a:r>
              <a:rPr lang="en-US" altLang="zh-CN" sz="2800" dirty="0" smtClean="0"/>
              <a:t>, f</a:t>
            </a:r>
            <a:r>
              <a:rPr lang="en-US" altLang="zh-CN" sz="2800" baseline="-25000" dirty="0" smtClean="0"/>
              <a:t>v</a:t>
            </a:r>
            <a:r>
              <a:rPr lang="en-US" altLang="zh-CN" sz="2800" baseline="-40000" dirty="0" smtClean="0"/>
              <a:t> </a:t>
            </a:r>
            <a:r>
              <a:rPr lang="en-US" altLang="zh-CN" sz="2800" dirty="0" smtClean="0"/>
              <a:t>, </a:t>
            </a:r>
            <a:r>
              <a:rPr lang="en-US" altLang="zh-CN" sz="2800" dirty="0" err="1" smtClean="0"/>
              <a:t>f</a:t>
            </a:r>
            <a:r>
              <a:rPr lang="en-US" altLang="zh-CN" sz="2800" baseline="-25000" dirty="0" err="1" smtClean="0"/>
              <a:t>e</a:t>
            </a:r>
            <a:r>
              <a:rPr lang="en-US" altLang="zh-CN" sz="2800" dirty="0" smtClean="0"/>
              <a:t>)  where for each edge e=(</a:t>
            </a:r>
            <a:r>
              <a:rPr lang="en-US" altLang="zh-CN" sz="2800" dirty="0" err="1" smtClean="0"/>
              <a:t>u,u</a:t>
            </a:r>
            <a:r>
              <a:rPr lang="en-US" altLang="zh-CN" sz="2800" dirty="0" smtClean="0"/>
              <a:t>’), </a:t>
            </a:r>
            <a:r>
              <a:rPr lang="en-US" altLang="zh-CN" sz="2800" dirty="0" err="1" smtClean="0"/>
              <a:t>Q</a:t>
            </a:r>
            <a:r>
              <a:rPr lang="en-US" altLang="zh-CN" sz="2800" baseline="-25000" dirty="0" err="1" smtClean="0"/>
              <a:t>e</a:t>
            </a:r>
            <a:r>
              <a:rPr lang="en-US" altLang="zh-CN" sz="2800" dirty="0" smtClean="0"/>
              <a:t>=(u</a:t>
            </a:r>
            <a:r>
              <a:rPr lang="en-US" altLang="zh-CN" sz="2800" baseline="-25000" dirty="0" smtClean="0"/>
              <a:t>1</a:t>
            </a:r>
            <a:r>
              <a:rPr lang="en-US" altLang="zh-CN" sz="2800" dirty="0" smtClean="0"/>
              <a:t>, u</a:t>
            </a:r>
            <a:r>
              <a:rPr lang="en-US" altLang="zh-CN" sz="2800" baseline="-25000" dirty="0" smtClean="0"/>
              <a:t>2</a:t>
            </a:r>
            <a:r>
              <a:rPr lang="en-US" altLang="zh-CN" sz="2800" dirty="0" smtClean="0"/>
              <a:t>, f</a:t>
            </a:r>
            <a:r>
              <a:rPr lang="en-US" altLang="zh-CN" sz="2800" baseline="-25000" dirty="0" smtClean="0"/>
              <a:t>v</a:t>
            </a:r>
            <a:r>
              <a:rPr lang="en-US" altLang="zh-CN" sz="2800" dirty="0" smtClean="0"/>
              <a:t>(u)</a:t>
            </a:r>
            <a:r>
              <a:rPr lang="en-US" altLang="zh-CN" sz="2800" baseline="-40000" dirty="0" smtClean="0"/>
              <a:t> </a:t>
            </a:r>
            <a:r>
              <a:rPr lang="en-US" altLang="zh-CN" sz="2800" dirty="0" smtClean="0"/>
              <a:t>, f</a:t>
            </a:r>
            <a:r>
              <a:rPr lang="en-US" altLang="zh-CN" sz="2800" baseline="-25000" dirty="0" smtClean="0"/>
              <a:t>v</a:t>
            </a:r>
            <a:r>
              <a:rPr lang="en-US" altLang="zh-CN" sz="2800" dirty="0" smtClean="0"/>
              <a:t>(u’), </a:t>
            </a:r>
            <a:r>
              <a:rPr lang="en-US" altLang="zh-CN" sz="2800" dirty="0" err="1" smtClean="0"/>
              <a:t>f</a:t>
            </a:r>
            <a:r>
              <a:rPr lang="en-US" altLang="zh-CN" sz="2800" baseline="-25000" dirty="0" err="1" smtClean="0"/>
              <a:t>e</a:t>
            </a:r>
            <a:r>
              <a:rPr lang="en-US" altLang="zh-CN" sz="2800" dirty="0" smtClean="0"/>
              <a:t>(e)) is an </a:t>
            </a:r>
            <a:r>
              <a:rPr lang="en-US" altLang="zh-CN" sz="2800" dirty="0" smtClean="0">
                <a:solidFill>
                  <a:srgbClr val="FF0000"/>
                </a:solidFill>
              </a:rPr>
              <a:t>RQ</a:t>
            </a:r>
            <a:r>
              <a:rPr lang="en-US" altLang="zh-CN" sz="2800" dirty="0" smtClean="0"/>
              <a:t>. </a:t>
            </a:r>
          </a:p>
          <a:p>
            <a:pPr marL="342900" indent="-342900">
              <a:spcBef>
                <a:spcPct val="20000"/>
              </a:spcBef>
              <a:buFont typeface="Arial" pitchFamily="34" charset="0"/>
              <a:buChar char="•"/>
            </a:pPr>
            <a:r>
              <a:rPr lang="en-GB" altLang="zh-CN" sz="2400" dirty="0" smtClean="0"/>
              <a:t>The match </a:t>
            </a:r>
            <a:r>
              <a:rPr lang="en-GB" altLang="zh-CN" sz="2400" dirty="0" err="1" smtClean="0"/>
              <a:t>Qp</a:t>
            </a:r>
            <a:r>
              <a:rPr lang="en-GB" altLang="zh-CN" sz="2400" dirty="0" smtClean="0"/>
              <a:t>(G) is the maximum set (e, S</a:t>
            </a:r>
            <a:r>
              <a:rPr lang="en-GB" altLang="zh-CN" sz="2400" baseline="-25000" dirty="0" smtClean="0"/>
              <a:t>e</a:t>
            </a:r>
            <a:r>
              <a:rPr lang="en-GB" altLang="zh-CN" sz="2400" dirty="0" smtClean="0"/>
              <a:t>)</a:t>
            </a:r>
          </a:p>
          <a:p>
            <a:pPr marL="342900" indent="-342900">
              <a:spcBef>
                <a:spcPct val="20000"/>
              </a:spcBef>
              <a:buFont typeface="Arial" pitchFamily="34" charset="0"/>
              <a:buChar char="•"/>
            </a:pPr>
            <a:r>
              <a:rPr lang="en-GB" altLang="zh-CN" sz="2400" dirty="0" smtClean="0"/>
              <a:t>PQ vs. simulation</a:t>
            </a:r>
          </a:p>
          <a:p>
            <a:pPr marL="800100" lvl="1" indent="-342900">
              <a:spcBef>
                <a:spcPct val="20000"/>
              </a:spcBef>
              <a:buFont typeface="Arial" pitchFamily="34" charset="0"/>
              <a:buChar char="•"/>
            </a:pPr>
            <a:r>
              <a:rPr lang="en-GB" altLang="zh-CN" sz="2400" dirty="0" smtClean="0"/>
              <a:t>search conditions</a:t>
            </a:r>
          </a:p>
          <a:p>
            <a:pPr marL="800100" lvl="1" indent="-342900">
              <a:spcBef>
                <a:spcPct val="20000"/>
              </a:spcBef>
              <a:buFont typeface="Arial" pitchFamily="34" charset="0"/>
              <a:buChar char="•"/>
            </a:pPr>
            <a:r>
              <a:rPr lang="en-GB" altLang="zh-CN" sz="2400" dirty="0" smtClean="0"/>
              <a:t>edge-path relations</a:t>
            </a:r>
          </a:p>
          <a:p>
            <a:pPr marL="800100" lvl="1" indent="-342900">
              <a:spcBef>
                <a:spcPct val="20000"/>
              </a:spcBef>
              <a:buFont typeface="Arial" pitchFamily="34" charset="0"/>
              <a:buChar char="•"/>
            </a:pPr>
            <a:r>
              <a:rPr lang="en-GB" altLang="zh-CN" sz="2400" dirty="0" smtClean="0"/>
              <a:t>constrain the edges on the </a:t>
            </a:r>
          </a:p>
          <a:p>
            <a:pPr marL="800100" lvl="1" indent="-342900">
              <a:spcBef>
                <a:spcPct val="20000"/>
              </a:spcBef>
            </a:pPr>
            <a:r>
              <a:rPr lang="en-GB" altLang="zh-CN" sz="2400" dirty="0" smtClean="0"/>
              <a:t>	path with a regular expression</a:t>
            </a:r>
            <a:endParaRPr lang="en-US" altLang="zh-CN"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 name="矩形 24"/>
          <p:cNvSpPr/>
          <p:nvPr/>
        </p:nvSpPr>
        <p:spPr>
          <a:xfrm>
            <a:off x="685800" y="2895600"/>
            <a:ext cx="7543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spcBef>
                <a:spcPct val="20000"/>
              </a:spcBef>
              <a:buFont typeface="Arial" pitchFamily="34" charset="0"/>
              <a:buChar char="•"/>
            </a:pPr>
            <a:r>
              <a:rPr lang="en-GB" altLang="zh-CN" sz="2000" b="1" dirty="0" smtClean="0"/>
              <a:t>for any </a:t>
            </a:r>
            <a:r>
              <a:rPr lang="en-US" altLang="zh-CN" sz="2000" b="1" dirty="0" smtClean="0"/>
              <a:t>e</a:t>
            </a:r>
            <a:r>
              <a:rPr lang="en-US" altLang="zh-CN" sz="2000" b="1" baseline="-25000" dirty="0" smtClean="0"/>
              <a:t>1</a:t>
            </a:r>
            <a:r>
              <a:rPr lang="en-US" altLang="zh-CN" sz="2000" b="1" dirty="0" smtClean="0"/>
              <a:t>(u</a:t>
            </a:r>
            <a:r>
              <a:rPr lang="en-US" altLang="zh-CN" sz="2000" b="1" baseline="-25000" dirty="0" smtClean="0"/>
              <a:t>1</a:t>
            </a:r>
            <a:r>
              <a:rPr lang="en-US" altLang="zh-CN" sz="2000" b="1" dirty="0" smtClean="0"/>
              <a:t>,u</a:t>
            </a:r>
            <a:r>
              <a:rPr lang="en-US" altLang="zh-CN" sz="2000" b="1" baseline="-25000" dirty="0" smtClean="0"/>
              <a:t>2</a:t>
            </a:r>
            <a:r>
              <a:rPr lang="en-US" altLang="zh-CN" sz="2000" b="1" dirty="0" smtClean="0"/>
              <a:t>) and e</a:t>
            </a:r>
            <a:r>
              <a:rPr lang="en-US" altLang="zh-CN" sz="2000" b="1" baseline="-25000" dirty="0" smtClean="0"/>
              <a:t>2</a:t>
            </a:r>
            <a:r>
              <a:rPr lang="en-US" altLang="zh-CN" sz="2000" b="1" dirty="0" smtClean="0"/>
              <a:t>(u</a:t>
            </a:r>
            <a:r>
              <a:rPr lang="en-US" altLang="zh-CN" sz="2000" b="1" baseline="-25000" dirty="0" smtClean="0"/>
              <a:t>2 </a:t>
            </a:r>
            <a:r>
              <a:rPr lang="en-US" altLang="zh-CN" sz="2000" b="1" dirty="0" smtClean="0"/>
              <a:t>,u</a:t>
            </a:r>
            <a:r>
              <a:rPr lang="en-US" altLang="zh-CN" sz="2000" b="1" baseline="-25000" dirty="0" smtClean="0"/>
              <a:t>3</a:t>
            </a:r>
            <a:r>
              <a:rPr lang="en-US" altLang="zh-CN" sz="2000" b="1" dirty="0" smtClean="0"/>
              <a:t>), if (v</a:t>
            </a:r>
            <a:r>
              <a:rPr lang="en-US" altLang="zh-CN" sz="2000" b="1" baseline="-25000" dirty="0" smtClean="0"/>
              <a:t>1</a:t>
            </a:r>
            <a:r>
              <a:rPr lang="en-US" altLang="zh-CN" sz="2000" b="1" dirty="0" smtClean="0"/>
              <a:t>,v</a:t>
            </a:r>
            <a:r>
              <a:rPr lang="en-US" altLang="zh-CN" sz="2000" b="1" baseline="-25000" dirty="0" smtClean="0"/>
              <a:t>2</a:t>
            </a:r>
            <a:r>
              <a:rPr lang="en-US" altLang="zh-CN" sz="2000" b="1" dirty="0" smtClean="0"/>
              <a:t>) is in S</a:t>
            </a:r>
            <a:r>
              <a:rPr lang="en-US" altLang="zh-CN" sz="2000" b="1" baseline="-25000" dirty="0" smtClean="0"/>
              <a:t>e1</a:t>
            </a:r>
            <a:r>
              <a:rPr lang="en-US" altLang="zh-CN" sz="2000" b="1" dirty="0" smtClean="0"/>
              <a:t>, then there is a v</a:t>
            </a:r>
            <a:r>
              <a:rPr lang="en-US" altLang="zh-CN" sz="2000" b="1" baseline="-25000" dirty="0" smtClean="0"/>
              <a:t>3 </a:t>
            </a:r>
            <a:r>
              <a:rPr lang="en-US" altLang="zh-CN" sz="2000" b="1" dirty="0" smtClean="0"/>
              <a:t> that (v</a:t>
            </a:r>
            <a:r>
              <a:rPr lang="en-US" altLang="zh-CN" sz="2000" b="1" baseline="-25000" dirty="0" smtClean="0"/>
              <a:t>2</a:t>
            </a:r>
            <a:r>
              <a:rPr lang="en-US" altLang="zh-CN" sz="2000" b="1" dirty="0" smtClean="0"/>
              <a:t>,v</a:t>
            </a:r>
            <a:r>
              <a:rPr lang="en-US" altLang="zh-CN" sz="2000" b="1" baseline="-25000" dirty="0" smtClean="0"/>
              <a:t>3</a:t>
            </a:r>
            <a:r>
              <a:rPr lang="en-US" altLang="zh-CN" sz="2000" b="1" dirty="0" smtClean="0"/>
              <a:t>) is in S</a:t>
            </a:r>
            <a:r>
              <a:rPr lang="en-US" altLang="zh-CN" sz="2000" b="1" baseline="-25000" dirty="0" smtClean="0"/>
              <a:t>e2</a:t>
            </a:r>
          </a:p>
          <a:p>
            <a:pPr marL="800100" lvl="1" indent="-342900">
              <a:spcBef>
                <a:spcPct val="20000"/>
              </a:spcBef>
              <a:buFont typeface="Arial" pitchFamily="34" charset="0"/>
              <a:buChar char="•"/>
            </a:pPr>
            <a:r>
              <a:rPr lang="en-GB" altLang="zh-CN" sz="2000" b="1" dirty="0" smtClean="0"/>
              <a:t>for any </a:t>
            </a:r>
            <a:r>
              <a:rPr lang="en-US" altLang="zh-CN" sz="2000" b="1" dirty="0" smtClean="0"/>
              <a:t>two edges e1(u1,u2) and e2(u1 ,u3), if (v1,v2) is in Se1, then there is a v3  that (v1,v3) is in Se2 </a:t>
            </a:r>
            <a:endParaRPr lang="en-GB" altLang="zh-CN"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7" end="7"/>
                                            </p:txEl>
                                          </p:spTgt>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33797"/>
                                        </p:tgtEl>
                                        <p:attrNameLst>
                                          <p:attrName>style.visibility</p:attrName>
                                        </p:attrNameLst>
                                      </p:cBhvr>
                                      <p:to>
                                        <p:strVal val="visible"/>
                                      </p:to>
                                    </p:set>
                                    <p:animEffect transition="in" filter="fade">
                                      <p:cBhvr>
                                        <p:cTn id="33"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autoUpdateAnimBg="0"/>
      <p:bldP spid="25" grpId="0" animBg="1"/>
      <p:bldP spid="25" grpId="1"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标题 1"/>
          <p:cNvSpPr>
            <a:spLocks noGrp="1"/>
          </p:cNvSpPr>
          <p:nvPr>
            <p:ph type="title" idx="4294967295"/>
          </p:nvPr>
        </p:nvSpPr>
        <p:spPr>
          <a:xfrm>
            <a:off x="304800" y="76200"/>
            <a:ext cx="7772400" cy="828675"/>
          </a:xfrm>
        </p:spPr>
        <p:txBody>
          <a:bodyPr lIns="97182" tIns="48591" rIns="97182" bIns="48591" anchor="ctr">
            <a:normAutofit fontScale="90000"/>
          </a:bodyPr>
          <a:lstStyle/>
          <a:p>
            <a:pPr eaLnBrk="1" hangingPunct="1"/>
            <a:r>
              <a:rPr lang="en-GB" altLang="en-US" sz="2600" dirty="0" smtClean="0">
                <a:ea typeface="宋体" pitchFamily="2" charset="-122"/>
              </a:rPr>
              <a:t>Reachability and Graph Pattern Query: Examples</a:t>
            </a:r>
            <a:endParaRPr lang="zh-CN" altLang="en-US" sz="2600" dirty="0" smtClean="0">
              <a:ea typeface="宋体" pitchFamily="2" charset="-122"/>
            </a:endParaRPr>
          </a:p>
        </p:txBody>
      </p:sp>
      <p:sp>
        <p:nvSpPr>
          <p:cNvPr id="80899" name="内容占位符 2"/>
          <p:cNvSpPr>
            <a:spLocks noGrp="1"/>
          </p:cNvSpPr>
          <p:nvPr>
            <p:ph idx="4294967295"/>
          </p:nvPr>
        </p:nvSpPr>
        <p:spPr>
          <a:xfrm>
            <a:off x="762000" y="1295400"/>
            <a:ext cx="7707313" cy="4786313"/>
          </a:xfrm>
          <a:prstGeom prst="rect">
            <a:avLst/>
          </a:prstGeom>
        </p:spPr>
        <p:txBody>
          <a:bodyPr lIns="97182" tIns="48591" rIns="97182" bIns="48591"/>
          <a:lstStyle/>
          <a:p>
            <a:pPr lvl="1" eaLnBrk="1" hangingPunct="1"/>
            <a:endParaRPr lang="en-US" smtClean="0"/>
          </a:p>
        </p:txBody>
      </p:sp>
      <p:grpSp>
        <p:nvGrpSpPr>
          <p:cNvPr id="2" name="Group 5"/>
          <p:cNvGrpSpPr>
            <a:grpSpLocks/>
          </p:cNvGrpSpPr>
          <p:nvPr/>
        </p:nvGrpSpPr>
        <p:grpSpPr bwMode="auto">
          <a:xfrm>
            <a:off x="4038600" y="1447800"/>
            <a:ext cx="4968875" cy="3321050"/>
            <a:chOff x="0" y="0"/>
            <a:chExt cx="4968551" cy="3322454"/>
          </a:xfrm>
        </p:grpSpPr>
        <p:grpSp>
          <p:nvGrpSpPr>
            <p:cNvPr id="3" name="Group 6"/>
            <p:cNvGrpSpPr>
              <a:grpSpLocks/>
            </p:cNvGrpSpPr>
            <p:nvPr/>
          </p:nvGrpSpPr>
          <p:grpSpPr bwMode="auto">
            <a:xfrm>
              <a:off x="4248472" y="0"/>
              <a:ext cx="428322" cy="1305436"/>
              <a:chOff x="0" y="0"/>
              <a:chExt cx="428322" cy="1305436"/>
            </a:xfrm>
          </p:grpSpPr>
          <p:sp>
            <p:nvSpPr>
              <p:cNvPr id="81001" name="TextBox 44"/>
              <p:cNvSpPr txBox="1">
                <a:spLocks noChangeArrowheads="1"/>
              </p:cNvSpPr>
              <p:nvPr/>
            </p:nvSpPr>
            <p:spPr bwMode="auto">
              <a:xfrm>
                <a:off x="0" y="624070"/>
                <a:ext cx="389850" cy="369332"/>
              </a:xfrm>
              <a:prstGeom prst="rect">
                <a:avLst/>
              </a:prstGeom>
              <a:noFill/>
              <a:ln w="9525">
                <a:noFill/>
                <a:miter lim="800000"/>
                <a:headEnd/>
                <a:tailEnd/>
              </a:ln>
            </p:spPr>
            <p:txBody>
              <a:bodyPr wrap="none">
                <a:spAutoFit/>
              </a:bodyPr>
              <a:lstStyle/>
              <a:p>
                <a:r>
                  <a:rPr lang="en-GB" altLang="en-US" b="1">
                    <a:solidFill>
                      <a:srgbClr val="00B050"/>
                    </a:solidFill>
                  </a:rPr>
                  <a:t>fa</a:t>
                </a:r>
                <a:endParaRPr lang="zh-CN" altLang="en-US" b="1">
                  <a:solidFill>
                    <a:srgbClr val="00B050"/>
                  </a:solidFill>
                </a:endParaRPr>
              </a:p>
            </p:txBody>
          </p:sp>
          <p:sp>
            <p:nvSpPr>
              <p:cNvPr id="81002" name="TextBox 45"/>
              <p:cNvSpPr txBox="1">
                <a:spLocks noChangeArrowheads="1"/>
              </p:cNvSpPr>
              <p:nvPr/>
            </p:nvSpPr>
            <p:spPr bwMode="auto">
              <a:xfrm>
                <a:off x="0" y="936104"/>
                <a:ext cx="402674" cy="369332"/>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1003" name="TextBox 46"/>
              <p:cNvSpPr txBox="1">
                <a:spLocks noChangeArrowheads="1"/>
              </p:cNvSpPr>
              <p:nvPr/>
            </p:nvSpPr>
            <p:spPr bwMode="auto">
              <a:xfrm>
                <a:off x="0" y="0"/>
                <a:ext cx="428322" cy="369332"/>
              </a:xfrm>
              <a:prstGeom prst="rect">
                <a:avLst/>
              </a:prstGeom>
              <a:noFill/>
              <a:ln w="9525">
                <a:noFill/>
                <a:miter lim="800000"/>
                <a:headEnd/>
                <a:tailEnd/>
              </a:ln>
            </p:spPr>
            <p:txBody>
              <a:bodyPr wrap="none">
                <a:spAutoFit/>
              </a:bodyPr>
              <a:lstStyle/>
              <a:p>
                <a:r>
                  <a:rPr lang="en-GB" altLang="en-US"/>
                  <a:t>sn</a:t>
                </a:r>
                <a:endParaRPr lang="zh-CN" altLang="en-US"/>
              </a:p>
            </p:txBody>
          </p:sp>
          <p:sp>
            <p:nvSpPr>
              <p:cNvPr id="81004" name="TextBox 47"/>
              <p:cNvSpPr txBox="1">
                <a:spLocks noChangeArrowheads="1"/>
              </p:cNvSpPr>
              <p:nvPr/>
            </p:nvSpPr>
            <p:spPr bwMode="auto">
              <a:xfrm>
                <a:off x="0" y="312035"/>
                <a:ext cx="428322" cy="369332"/>
              </a:xfrm>
              <a:prstGeom prst="rect">
                <a:avLst/>
              </a:prstGeom>
              <a:noFill/>
              <a:ln w="9525">
                <a:noFill/>
                <a:miter lim="800000"/>
                <a:headEnd/>
                <a:tailEnd/>
              </a:ln>
            </p:spPr>
            <p:txBody>
              <a:bodyPr wrap="none">
                <a:spAutoFit/>
              </a:bodyPr>
              <a:lstStyle/>
              <a:p>
                <a:r>
                  <a:rPr lang="en-GB" altLang="en-US">
                    <a:solidFill>
                      <a:srgbClr val="0000FF"/>
                    </a:solidFill>
                  </a:rPr>
                  <a:t>sa</a:t>
                </a:r>
                <a:endParaRPr lang="zh-CN" altLang="en-US">
                  <a:solidFill>
                    <a:srgbClr val="0000FF"/>
                  </a:solidFill>
                </a:endParaRPr>
              </a:p>
            </p:txBody>
          </p:sp>
        </p:grpSp>
        <p:grpSp>
          <p:nvGrpSpPr>
            <p:cNvPr id="4" name="Group 11"/>
            <p:cNvGrpSpPr>
              <a:grpSpLocks/>
            </p:cNvGrpSpPr>
            <p:nvPr/>
          </p:nvGrpSpPr>
          <p:grpSpPr bwMode="auto">
            <a:xfrm>
              <a:off x="1" y="297323"/>
              <a:ext cx="4968555" cy="3025127"/>
              <a:chOff x="0" y="0"/>
              <a:chExt cx="6696743" cy="3817218"/>
            </a:xfrm>
          </p:grpSpPr>
          <p:pic>
            <p:nvPicPr>
              <p:cNvPr id="80978" name="内容占位符 25" descr="femail.png"/>
              <p:cNvPicPr>
                <a:picLocks noChangeAspect="1" noChangeArrowheads="1"/>
              </p:cNvPicPr>
              <p:nvPr/>
            </p:nvPicPr>
            <p:blipFill>
              <a:blip r:embed="rId3" cstate="print"/>
              <a:srcRect/>
              <a:stretch>
                <a:fillRect/>
              </a:stretch>
            </p:blipFill>
            <p:spPr bwMode="auto">
              <a:xfrm>
                <a:off x="0" y="3168352"/>
                <a:ext cx="648072" cy="648072"/>
              </a:xfrm>
              <a:prstGeom prst="rect">
                <a:avLst/>
              </a:prstGeom>
              <a:noFill/>
              <a:ln w="9525">
                <a:noFill/>
                <a:miter lim="800000"/>
                <a:headEnd/>
                <a:tailEnd/>
              </a:ln>
            </p:spPr>
          </p:pic>
          <p:pic>
            <p:nvPicPr>
              <p:cNvPr id="80979" name="图片 16" descr="untitled.bmp"/>
              <p:cNvPicPr>
                <a:picLocks noChangeAspect="1" noChangeArrowheads="1"/>
              </p:cNvPicPr>
              <p:nvPr/>
            </p:nvPicPr>
            <p:blipFill>
              <a:blip r:embed="rId4" cstate="print"/>
              <a:srcRect/>
              <a:stretch>
                <a:fillRect/>
              </a:stretch>
            </p:blipFill>
            <p:spPr bwMode="auto">
              <a:xfrm>
                <a:off x="3168352" y="3096344"/>
                <a:ext cx="720080" cy="720080"/>
              </a:xfrm>
              <a:prstGeom prst="rect">
                <a:avLst/>
              </a:prstGeom>
              <a:noFill/>
              <a:ln w="9525">
                <a:noFill/>
                <a:miter lim="800000"/>
                <a:headEnd/>
                <a:tailEnd/>
              </a:ln>
            </p:spPr>
          </p:pic>
          <p:pic>
            <p:nvPicPr>
              <p:cNvPr id="80980" name="图片 17" descr="untitled.bmp"/>
              <p:cNvPicPr>
                <a:picLocks noChangeAspect="1" noChangeArrowheads="1"/>
              </p:cNvPicPr>
              <p:nvPr/>
            </p:nvPicPr>
            <p:blipFill>
              <a:blip r:embed="rId4" cstate="print"/>
              <a:srcRect/>
              <a:stretch>
                <a:fillRect/>
              </a:stretch>
            </p:blipFill>
            <p:spPr bwMode="auto">
              <a:xfrm>
                <a:off x="1296144" y="2016224"/>
                <a:ext cx="648072" cy="648072"/>
              </a:xfrm>
              <a:prstGeom prst="rect">
                <a:avLst/>
              </a:prstGeom>
              <a:noFill/>
              <a:ln w="9525">
                <a:noFill/>
                <a:miter lim="800000"/>
                <a:headEnd/>
                <a:tailEnd/>
              </a:ln>
            </p:spPr>
          </p:pic>
          <p:pic>
            <p:nvPicPr>
              <p:cNvPr id="80981" name="图片 18" descr="imagesCA9RFQ8E.jpg"/>
              <p:cNvPicPr>
                <a:picLocks noChangeAspect="1" noChangeArrowheads="1"/>
              </p:cNvPicPr>
              <p:nvPr/>
            </p:nvPicPr>
            <p:blipFill>
              <a:blip r:embed="rId5" cstate="print"/>
              <a:srcRect/>
              <a:stretch>
                <a:fillRect/>
              </a:stretch>
            </p:blipFill>
            <p:spPr bwMode="auto">
              <a:xfrm>
                <a:off x="2664296" y="144016"/>
                <a:ext cx="720080" cy="720080"/>
              </a:xfrm>
              <a:prstGeom prst="rect">
                <a:avLst/>
              </a:prstGeom>
              <a:noFill/>
              <a:ln w="9525">
                <a:noFill/>
                <a:miter lim="800000"/>
                <a:headEnd/>
                <a:tailEnd/>
              </a:ln>
            </p:spPr>
          </p:pic>
          <p:pic>
            <p:nvPicPr>
              <p:cNvPr id="80982" name="图片 19" descr="imagesCA9RFQ8E.jpg"/>
              <p:cNvPicPr>
                <a:picLocks noChangeAspect="1" noChangeArrowheads="1"/>
              </p:cNvPicPr>
              <p:nvPr/>
            </p:nvPicPr>
            <p:blipFill>
              <a:blip r:embed="rId5" cstate="print"/>
              <a:srcRect/>
              <a:stretch>
                <a:fillRect/>
              </a:stretch>
            </p:blipFill>
            <p:spPr bwMode="auto">
              <a:xfrm>
                <a:off x="576064" y="1008112"/>
                <a:ext cx="720080" cy="720080"/>
              </a:xfrm>
              <a:prstGeom prst="rect">
                <a:avLst/>
              </a:prstGeom>
              <a:noFill/>
              <a:ln w="9525">
                <a:noFill/>
                <a:miter lim="800000"/>
                <a:headEnd/>
                <a:tailEnd/>
              </a:ln>
            </p:spPr>
          </p:pic>
          <p:pic>
            <p:nvPicPr>
              <p:cNvPr id="80983" name="图片 20" descr="imagesCA9RFQ8E.jpg"/>
              <p:cNvPicPr>
                <a:picLocks noChangeAspect="1" noChangeArrowheads="1"/>
              </p:cNvPicPr>
              <p:nvPr/>
            </p:nvPicPr>
            <p:blipFill>
              <a:blip r:embed="rId5" cstate="print"/>
              <a:srcRect/>
              <a:stretch>
                <a:fillRect/>
              </a:stretch>
            </p:blipFill>
            <p:spPr bwMode="auto">
              <a:xfrm>
                <a:off x="4248471" y="1008112"/>
                <a:ext cx="720080" cy="720080"/>
              </a:xfrm>
              <a:prstGeom prst="rect">
                <a:avLst/>
              </a:prstGeom>
              <a:noFill/>
              <a:ln w="9525">
                <a:noFill/>
                <a:miter lim="800000"/>
                <a:headEnd/>
                <a:tailEnd/>
              </a:ln>
            </p:spPr>
          </p:pic>
          <p:pic>
            <p:nvPicPr>
              <p:cNvPr id="80984" name="图片 21" descr="User.png"/>
              <p:cNvPicPr>
                <a:picLocks noChangeAspect="1" noChangeArrowheads="1"/>
              </p:cNvPicPr>
              <p:nvPr/>
            </p:nvPicPr>
            <p:blipFill>
              <a:blip r:embed="rId6" cstate="print"/>
              <a:srcRect/>
              <a:stretch>
                <a:fillRect/>
              </a:stretch>
            </p:blipFill>
            <p:spPr bwMode="auto">
              <a:xfrm>
                <a:off x="5976663" y="2016224"/>
                <a:ext cx="720080" cy="720080"/>
              </a:xfrm>
              <a:prstGeom prst="rect">
                <a:avLst/>
              </a:prstGeom>
              <a:noFill/>
              <a:ln w="9525">
                <a:noFill/>
                <a:miter lim="800000"/>
                <a:headEnd/>
                <a:tailEnd/>
              </a:ln>
            </p:spPr>
          </p:pic>
          <p:cxnSp>
            <p:nvCxnSpPr>
              <p:cNvPr id="34835" name="曲线连接符 31"/>
              <p:cNvCxnSpPr>
                <a:cxnSpLocks noChangeShapeType="1"/>
              </p:cNvCxnSpPr>
              <p:nvPr/>
            </p:nvCxnSpPr>
            <p:spPr bwMode="auto">
              <a:xfrm rot="10800000" flipV="1">
                <a:off x="937114" y="288156"/>
                <a:ext cx="1799348" cy="719440"/>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36" name="曲线连接符 31"/>
              <p:cNvCxnSpPr>
                <a:cxnSpLocks noChangeShapeType="1"/>
              </p:cNvCxnSpPr>
              <p:nvPr/>
            </p:nvCxnSpPr>
            <p:spPr bwMode="auto">
              <a:xfrm flipV="1">
                <a:off x="1296556" y="863307"/>
                <a:ext cx="1728742" cy="503008"/>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37" name="曲线连接符 31"/>
              <p:cNvCxnSpPr>
                <a:cxnSpLocks noChangeShapeType="1"/>
              </p:cNvCxnSpPr>
              <p:nvPr/>
            </p:nvCxnSpPr>
            <p:spPr bwMode="auto">
              <a:xfrm rot="10800000" flipV="1">
                <a:off x="-1" y="1366315"/>
                <a:ext cx="575535" cy="2126257"/>
              </a:xfrm>
              <a:prstGeom prst="curvedConnector3">
                <a:avLst>
                  <a:gd name="adj1" fmla="val 139685"/>
                </a:avLst>
              </a:prstGeom>
              <a:noFill/>
              <a:ln w="38100" cmpd="sng">
                <a:solidFill>
                  <a:srgbClr val="0000FF"/>
                </a:solidFill>
                <a:round/>
                <a:headEnd/>
                <a:tailEnd type="triangle" w="lg" len="lg"/>
              </a:ln>
              <a:effectLst>
                <a:outerShdw dist="23000" dir="5400000" algn="ctr" rotWithShape="0">
                  <a:srgbClr val="000000">
                    <a:alpha val="34000"/>
                  </a:srgbClr>
                </a:outerShdw>
              </a:effectLst>
            </p:spPr>
          </p:cxnSp>
          <p:cxnSp>
            <p:nvCxnSpPr>
              <p:cNvPr id="34838" name="曲线连接符 31"/>
              <p:cNvCxnSpPr>
                <a:cxnSpLocks noChangeShapeType="1"/>
              </p:cNvCxnSpPr>
              <p:nvPr/>
            </p:nvCxnSpPr>
            <p:spPr bwMode="auto">
              <a:xfrm>
                <a:off x="3384740" y="504590"/>
                <a:ext cx="1223813" cy="503007"/>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39" name="曲线连接符 31"/>
              <p:cNvCxnSpPr>
                <a:cxnSpLocks noChangeShapeType="1"/>
              </p:cNvCxnSpPr>
              <p:nvPr/>
            </p:nvCxnSpPr>
            <p:spPr bwMode="auto">
              <a:xfrm rot="16200000" flipH="1">
                <a:off x="810220" y="1853932"/>
                <a:ext cx="613228" cy="359442"/>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40" name="曲线连接符 31"/>
              <p:cNvCxnSpPr>
                <a:cxnSpLocks noChangeShapeType="1"/>
              </p:cNvCxnSpPr>
              <p:nvPr/>
            </p:nvCxnSpPr>
            <p:spPr bwMode="auto">
              <a:xfrm rot="5400000">
                <a:off x="719121" y="2592068"/>
                <a:ext cx="829662" cy="971348"/>
              </a:xfrm>
              <a:prstGeom prst="curvedConnector2">
                <a:avLst/>
              </a:prstGeom>
              <a:noFill/>
              <a:ln w="38100" cmpd="sng">
                <a:solidFill>
                  <a:schemeClr val="accent2"/>
                </a:solidFill>
                <a:round/>
                <a:headEnd/>
                <a:tailEnd type="triangle" w="lg" len="lg"/>
              </a:ln>
              <a:effectLst>
                <a:outerShdw dist="23000" dir="5400000" algn="ctr" rotWithShape="0">
                  <a:srgbClr val="000000">
                    <a:alpha val="34000"/>
                  </a:srgbClr>
                </a:outerShdw>
              </a:effectLst>
            </p:spPr>
          </p:cxnSp>
          <p:cxnSp>
            <p:nvCxnSpPr>
              <p:cNvPr id="34841" name="曲线连接符 31"/>
              <p:cNvCxnSpPr>
                <a:cxnSpLocks noChangeShapeType="1"/>
              </p:cNvCxnSpPr>
              <p:nvPr/>
            </p:nvCxnSpPr>
            <p:spPr bwMode="auto">
              <a:xfrm rot="16200000" flipH="1">
                <a:off x="1997342" y="2285195"/>
                <a:ext cx="793589" cy="1549022"/>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42" name="曲线连接符 31"/>
              <p:cNvCxnSpPr>
                <a:cxnSpLocks noChangeShapeType="1"/>
              </p:cNvCxnSpPr>
              <p:nvPr/>
            </p:nvCxnSpPr>
            <p:spPr bwMode="auto">
              <a:xfrm rot="16200000" flipV="1">
                <a:off x="2411512" y="1979201"/>
                <a:ext cx="577156" cy="1655998"/>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43" name="曲线连接符 31"/>
              <p:cNvCxnSpPr>
                <a:cxnSpLocks noChangeShapeType="1"/>
              </p:cNvCxnSpPr>
              <p:nvPr/>
            </p:nvCxnSpPr>
            <p:spPr bwMode="auto">
              <a:xfrm>
                <a:off x="1944835" y="2340266"/>
                <a:ext cx="4030880" cy="36072"/>
              </a:xfrm>
              <a:prstGeom prst="curvedConnector3">
                <a:avLst>
                  <a:gd name="adj1" fmla="val 50000"/>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44" name="曲线连接符 31"/>
              <p:cNvCxnSpPr>
                <a:cxnSpLocks noChangeShapeType="1"/>
              </p:cNvCxnSpPr>
              <p:nvPr/>
            </p:nvCxnSpPr>
            <p:spPr bwMode="auto">
              <a:xfrm flipV="1">
                <a:off x="3887530" y="2735056"/>
                <a:ext cx="2449764" cy="721445"/>
              </a:xfrm>
              <a:prstGeom prst="curvedConnector2">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34845" name="曲线连接符 31"/>
              <p:cNvCxnSpPr>
                <a:cxnSpLocks noChangeShapeType="1"/>
              </p:cNvCxnSpPr>
              <p:nvPr/>
            </p:nvCxnSpPr>
            <p:spPr bwMode="auto">
              <a:xfrm rot="16200000" flipV="1">
                <a:off x="5327994" y="1006315"/>
                <a:ext cx="649300" cy="1369301"/>
              </a:xfrm>
              <a:prstGeom prst="curvedConnector2">
                <a:avLst/>
              </a:prstGeom>
              <a:noFill/>
              <a:ln w="38100" cmpd="sng">
                <a:solidFill>
                  <a:srgbClr val="351A00"/>
                </a:solidFill>
                <a:round/>
                <a:headEnd/>
                <a:tailEnd type="triangle" w="lg" len="lg"/>
              </a:ln>
              <a:effectLst>
                <a:outerShdw dist="23000" dir="5400000" algn="ctr" rotWithShape="0">
                  <a:srgbClr val="000000">
                    <a:alpha val="34000"/>
                  </a:srgbClr>
                </a:outerShdw>
              </a:effectLst>
            </p:spPr>
          </p:cxnSp>
          <p:cxnSp>
            <p:nvCxnSpPr>
              <p:cNvPr id="34846" name="曲线连接符 31"/>
              <p:cNvCxnSpPr>
                <a:cxnSpLocks noChangeShapeType="1"/>
              </p:cNvCxnSpPr>
              <p:nvPr/>
            </p:nvCxnSpPr>
            <p:spPr bwMode="auto">
              <a:xfrm rot="5400000">
                <a:off x="3383311" y="2231258"/>
                <a:ext cx="1729463" cy="721022"/>
              </a:xfrm>
              <a:prstGeom prst="curvedConnector2">
                <a:avLst/>
              </a:prstGeom>
              <a:noFill/>
              <a:ln w="38100" cmpd="sng">
                <a:solidFill>
                  <a:schemeClr val="accent2"/>
                </a:solidFill>
                <a:round/>
                <a:headEnd/>
                <a:tailEnd type="triangle" w="lg" len="lg"/>
              </a:ln>
              <a:effectLst>
                <a:outerShdw dist="23000" dir="5400000" algn="ctr" rotWithShape="0">
                  <a:srgbClr val="000000">
                    <a:alpha val="34000"/>
                  </a:srgbClr>
                </a:outerShdw>
              </a:effectLst>
            </p:spPr>
          </p:cxnSp>
          <p:cxnSp>
            <p:nvCxnSpPr>
              <p:cNvPr id="34847" name="曲线连接符 31"/>
              <p:cNvCxnSpPr>
                <a:cxnSpLocks noChangeShapeType="1"/>
              </p:cNvCxnSpPr>
              <p:nvPr/>
            </p:nvCxnSpPr>
            <p:spPr bwMode="auto">
              <a:xfrm rot="5400000">
                <a:off x="2970079" y="701793"/>
                <a:ext cx="613228" cy="2663718"/>
              </a:xfrm>
              <a:prstGeom prst="curvedConnector2">
                <a:avLst/>
              </a:prstGeom>
              <a:noFill/>
              <a:ln w="38100" cmpd="sng">
                <a:solidFill>
                  <a:schemeClr val="accent2"/>
                </a:solidFill>
                <a:round/>
                <a:headEnd/>
                <a:tailEnd type="triangle" w="lg" len="lg"/>
              </a:ln>
              <a:effectLst>
                <a:outerShdw dist="23000" dir="5400000" algn="ctr" rotWithShape="0">
                  <a:srgbClr val="000000">
                    <a:alpha val="34000"/>
                  </a:srgbClr>
                </a:outerShdw>
              </a:effectLst>
            </p:spPr>
          </p:cxnSp>
          <p:cxnSp>
            <p:nvCxnSpPr>
              <p:cNvPr id="34848" name="曲线连接符 31"/>
              <p:cNvCxnSpPr>
                <a:cxnSpLocks noChangeShapeType="1"/>
              </p:cNvCxnSpPr>
              <p:nvPr/>
            </p:nvCxnSpPr>
            <p:spPr bwMode="auto">
              <a:xfrm rot="5400000">
                <a:off x="1926716" y="2213711"/>
                <a:ext cx="2003" cy="3205020"/>
              </a:xfrm>
              <a:prstGeom prst="curvedConnector3">
                <a:avLst>
                  <a:gd name="adj1" fmla="val 14395468"/>
                </a:avLst>
              </a:prstGeom>
              <a:noFill/>
              <a:ln w="38100" cmpd="sng">
                <a:solidFill>
                  <a:schemeClr val="accent2"/>
                </a:solidFill>
                <a:round/>
                <a:headEnd/>
                <a:tailEnd type="triangle" w="lg" len="lg"/>
              </a:ln>
              <a:effectLst>
                <a:outerShdw dist="23000" dir="5400000" algn="ctr" rotWithShape="0">
                  <a:srgbClr val="000000">
                    <a:alpha val="34000"/>
                  </a:srgbClr>
                </a:outerShdw>
              </a:effectLst>
            </p:spPr>
          </p:cxnSp>
          <p:cxnSp>
            <p:nvCxnSpPr>
              <p:cNvPr id="34849" name="曲线连接符 31"/>
              <p:cNvCxnSpPr>
                <a:cxnSpLocks noChangeShapeType="1"/>
              </p:cNvCxnSpPr>
              <p:nvPr/>
            </p:nvCxnSpPr>
            <p:spPr bwMode="auto">
              <a:xfrm rot="10800000">
                <a:off x="1296556" y="1366315"/>
                <a:ext cx="3168649" cy="2003"/>
              </a:xfrm>
              <a:prstGeom prst="curvedConnector3">
                <a:avLst>
                  <a:gd name="adj1" fmla="val 50000"/>
                </a:avLst>
              </a:prstGeom>
              <a:noFill/>
              <a:ln w="38100" cmpd="sng">
                <a:solidFill>
                  <a:srgbClr val="00B050"/>
                </a:solidFill>
                <a:round/>
                <a:headEnd/>
                <a:tailEnd type="triangle" w="lg" len="lg"/>
              </a:ln>
              <a:effectLst>
                <a:outerShdw dist="23000" dir="5400000" algn="ctr" rotWithShape="0">
                  <a:srgbClr val="000000">
                    <a:alpha val="34000"/>
                  </a:srgbClr>
                </a:outerShdw>
              </a:effectLst>
            </p:spPr>
          </p:cxnSp>
          <p:cxnSp>
            <p:nvCxnSpPr>
              <p:cNvPr id="81000" name="直接连接符 43"/>
              <p:cNvCxnSpPr>
                <a:cxnSpLocks noChangeShapeType="1"/>
              </p:cNvCxnSpPr>
              <p:nvPr/>
            </p:nvCxnSpPr>
            <p:spPr bwMode="auto">
              <a:xfrm>
                <a:off x="792088" y="0"/>
                <a:ext cx="914400" cy="914400"/>
              </a:xfrm>
              <a:prstGeom prst="line">
                <a:avLst/>
              </a:prstGeom>
              <a:noFill/>
              <a:ln w="9525">
                <a:noFill/>
                <a:round/>
                <a:headEnd/>
                <a:tailEnd/>
              </a:ln>
            </p:spPr>
          </p:cxnSp>
        </p:grpSp>
      </p:grpSp>
      <p:grpSp>
        <p:nvGrpSpPr>
          <p:cNvPr id="5" name="Group 35"/>
          <p:cNvGrpSpPr>
            <a:grpSpLocks/>
          </p:cNvGrpSpPr>
          <p:nvPr/>
        </p:nvGrpSpPr>
        <p:grpSpPr bwMode="auto">
          <a:xfrm>
            <a:off x="1081088" y="1341438"/>
            <a:ext cx="5641975" cy="4783137"/>
            <a:chOff x="0" y="0"/>
            <a:chExt cx="5641975" cy="4783137"/>
          </a:xfrm>
        </p:grpSpPr>
        <p:grpSp>
          <p:nvGrpSpPr>
            <p:cNvPr id="6" name="Group 36"/>
            <p:cNvGrpSpPr>
              <a:grpSpLocks/>
            </p:cNvGrpSpPr>
            <p:nvPr/>
          </p:nvGrpSpPr>
          <p:grpSpPr bwMode="auto">
            <a:xfrm>
              <a:off x="0" y="0"/>
              <a:ext cx="5641975" cy="3322637"/>
              <a:chOff x="0" y="0"/>
              <a:chExt cx="5642179" cy="3321820"/>
            </a:xfrm>
          </p:grpSpPr>
          <p:grpSp>
            <p:nvGrpSpPr>
              <p:cNvPr id="7" name="Group 37"/>
              <p:cNvGrpSpPr>
                <a:grpSpLocks/>
              </p:cNvGrpSpPr>
              <p:nvPr/>
            </p:nvGrpSpPr>
            <p:grpSpPr bwMode="auto">
              <a:xfrm>
                <a:off x="0" y="0"/>
                <a:ext cx="5642179" cy="3321820"/>
                <a:chOff x="0" y="0"/>
                <a:chExt cx="5642179" cy="3321820"/>
              </a:xfrm>
            </p:grpSpPr>
            <p:grpSp>
              <p:nvGrpSpPr>
                <p:cNvPr id="8" name="Group 38"/>
                <p:cNvGrpSpPr>
                  <a:grpSpLocks/>
                </p:cNvGrpSpPr>
                <p:nvPr/>
              </p:nvGrpSpPr>
              <p:grpSpPr bwMode="auto">
                <a:xfrm>
                  <a:off x="0" y="0"/>
                  <a:ext cx="3315662" cy="2736304"/>
                  <a:chOff x="0" y="0"/>
                  <a:chExt cx="3315662" cy="2736304"/>
                </a:xfrm>
              </p:grpSpPr>
              <p:pic>
                <p:nvPicPr>
                  <p:cNvPr id="80970" name="图片 28" descr="imagesCA9RFQ8E.jpg"/>
                  <p:cNvPicPr>
                    <a:picLocks noChangeAspect="1" noChangeArrowheads="1"/>
                  </p:cNvPicPr>
                  <p:nvPr/>
                </p:nvPicPr>
                <p:blipFill>
                  <a:blip r:embed="rId5" cstate="print"/>
                  <a:srcRect/>
                  <a:stretch>
                    <a:fillRect/>
                  </a:stretch>
                </p:blipFill>
                <p:spPr bwMode="auto">
                  <a:xfrm>
                    <a:off x="36004" y="0"/>
                    <a:ext cx="720080" cy="720080"/>
                  </a:xfrm>
                  <a:prstGeom prst="rect">
                    <a:avLst/>
                  </a:prstGeom>
                  <a:noFill/>
                  <a:ln w="9525">
                    <a:noFill/>
                    <a:miter lim="800000"/>
                    <a:headEnd/>
                    <a:tailEnd/>
                  </a:ln>
                </p:spPr>
              </p:pic>
              <p:sp>
                <p:nvSpPr>
                  <p:cNvPr id="80971" name="TextBox 29"/>
                  <p:cNvSpPr txBox="1">
                    <a:spLocks noChangeArrowheads="1"/>
                  </p:cNvSpPr>
                  <p:nvPr/>
                </p:nvSpPr>
                <p:spPr bwMode="auto">
                  <a:xfrm>
                    <a:off x="720080" y="72008"/>
                    <a:ext cx="2595582" cy="307777"/>
                  </a:xfrm>
                  <a:prstGeom prst="rect">
                    <a:avLst/>
                  </a:prstGeom>
                  <a:noFill/>
                  <a:ln w="9525">
                    <a:noFill/>
                    <a:miter lim="800000"/>
                    <a:headEnd/>
                    <a:tailEnd/>
                  </a:ln>
                </p:spPr>
                <p:txBody>
                  <a:bodyPr wrap="none">
                    <a:spAutoFit/>
                  </a:bodyPr>
                  <a:lstStyle/>
                  <a:p>
                    <a:r>
                      <a:rPr lang="en-GB" altLang="en-US" sz="1400" b="1"/>
                      <a:t>Job=‘biologist’, sp=‘cloning’</a:t>
                    </a:r>
                    <a:endParaRPr lang="zh-CN" altLang="en-US" sz="1400" b="1"/>
                  </a:p>
                </p:txBody>
              </p:sp>
              <p:pic>
                <p:nvPicPr>
                  <p:cNvPr id="80972" name="图片 30" descr="untitled.bmp"/>
                  <p:cNvPicPr>
                    <a:picLocks noChangeAspect="1" noChangeArrowheads="1"/>
                  </p:cNvPicPr>
                  <p:nvPr/>
                </p:nvPicPr>
                <p:blipFill>
                  <a:blip r:embed="rId4" cstate="print"/>
                  <a:srcRect/>
                  <a:stretch>
                    <a:fillRect/>
                  </a:stretch>
                </p:blipFill>
                <p:spPr bwMode="auto">
                  <a:xfrm>
                    <a:off x="0" y="1944216"/>
                    <a:ext cx="792088" cy="792088"/>
                  </a:xfrm>
                  <a:prstGeom prst="rect">
                    <a:avLst/>
                  </a:prstGeom>
                  <a:noFill/>
                  <a:ln w="9525">
                    <a:noFill/>
                    <a:miter lim="800000"/>
                    <a:headEnd/>
                    <a:tailEnd/>
                  </a:ln>
                </p:spPr>
              </p:pic>
              <p:sp>
                <p:nvSpPr>
                  <p:cNvPr id="80973" name="TextBox 31"/>
                  <p:cNvSpPr txBox="1">
                    <a:spLocks noChangeArrowheads="1"/>
                  </p:cNvSpPr>
                  <p:nvPr/>
                </p:nvSpPr>
                <p:spPr bwMode="auto">
                  <a:xfrm>
                    <a:off x="792088" y="2284511"/>
                    <a:ext cx="1361270" cy="307777"/>
                  </a:xfrm>
                  <a:prstGeom prst="rect">
                    <a:avLst/>
                  </a:prstGeom>
                  <a:noFill/>
                  <a:ln w="9525">
                    <a:noFill/>
                    <a:miter lim="800000"/>
                    <a:headEnd/>
                    <a:tailEnd/>
                  </a:ln>
                </p:spPr>
                <p:txBody>
                  <a:bodyPr wrap="none">
                    <a:spAutoFit/>
                  </a:bodyPr>
                  <a:lstStyle/>
                  <a:p>
                    <a:r>
                      <a:rPr lang="en-GB" altLang="en-US" sz="1400" b="1"/>
                      <a:t>Job=‘doctors’</a:t>
                    </a:r>
                  </a:p>
                </p:txBody>
              </p:sp>
              <p:sp>
                <p:nvSpPr>
                  <p:cNvPr id="80974" name="TextBox 33"/>
                  <p:cNvSpPr txBox="1">
                    <a:spLocks noChangeArrowheads="1"/>
                  </p:cNvSpPr>
                  <p:nvPr/>
                </p:nvSpPr>
                <p:spPr bwMode="auto">
                  <a:xfrm>
                    <a:off x="504056" y="1080120"/>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baseline="30000"/>
                      <a:t>&lt;=2 </a:t>
                    </a:r>
                    <a:r>
                      <a:rPr lang="en-GB" altLang="en-US" sz="1400" b="1">
                        <a:solidFill>
                          <a:srgbClr val="C00000"/>
                        </a:solidFill>
                      </a:rPr>
                      <a:t>fn</a:t>
                    </a:r>
                    <a:endParaRPr lang="zh-CN" altLang="en-US" sz="1400" b="1">
                      <a:solidFill>
                        <a:srgbClr val="C00000"/>
                      </a:solidFill>
                    </a:endParaRPr>
                  </a:p>
                </p:txBody>
              </p:sp>
              <p:cxnSp>
                <p:nvCxnSpPr>
                  <p:cNvPr id="34860" name="曲线连接符 31"/>
                  <p:cNvCxnSpPr>
                    <a:cxnSpLocks noChangeShapeType="1"/>
                  </p:cNvCxnSpPr>
                  <p:nvPr/>
                </p:nvCxnSpPr>
                <p:spPr bwMode="auto">
                  <a:xfrm rot="5400000">
                    <a:off x="-215735" y="1331584"/>
                    <a:ext cx="1223661" cy="1588"/>
                  </a:xfrm>
                  <a:prstGeom prst="curvedConnector3">
                    <a:avLst>
                      <a:gd name="adj1" fmla="val 50000"/>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grpSp>
            <p:cxnSp>
              <p:nvCxnSpPr>
                <p:cNvPr id="80967" name="形状 135"/>
                <p:cNvCxnSpPr>
                  <a:cxnSpLocks noChangeShapeType="1"/>
                </p:cNvCxnSpPr>
                <p:nvPr/>
              </p:nvCxnSpPr>
              <p:spPr bwMode="auto">
                <a:xfrm rot="16200000" flipH="1">
                  <a:off x="2726352" y="405993"/>
                  <a:ext cx="585517" cy="5246135"/>
                </a:xfrm>
                <a:prstGeom prst="curvedConnector3">
                  <a:avLst>
                    <a:gd name="adj1" fmla="val 139042"/>
                  </a:avLst>
                </a:prstGeom>
                <a:noFill/>
                <a:ln w="38100">
                  <a:solidFill>
                    <a:schemeClr val="bg2"/>
                  </a:solidFill>
                  <a:prstDash val="dash"/>
                  <a:round/>
                  <a:headEnd/>
                  <a:tailEnd type="triangle" w="lg" len="lg"/>
                </a:ln>
              </p:spPr>
            </p:cxnSp>
            <p:cxnSp>
              <p:nvCxnSpPr>
                <p:cNvPr id="80968" name="形状 135"/>
                <p:cNvCxnSpPr>
                  <a:cxnSpLocks noChangeShapeType="1"/>
                </p:cNvCxnSpPr>
                <p:nvPr/>
              </p:nvCxnSpPr>
              <p:spPr bwMode="auto">
                <a:xfrm rot="5400000" flipH="1" flipV="1">
                  <a:off x="2147454" y="657352"/>
                  <a:ext cx="327539" cy="3830363"/>
                </a:xfrm>
                <a:prstGeom prst="curvedConnector3">
                  <a:avLst>
                    <a:gd name="adj1" fmla="val -69792"/>
                  </a:avLst>
                </a:prstGeom>
                <a:noFill/>
                <a:ln w="38100">
                  <a:solidFill>
                    <a:schemeClr val="bg2"/>
                  </a:solidFill>
                  <a:prstDash val="dash"/>
                  <a:round/>
                  <a:headEnd/>
                  <a:tailEnd type="triangle" w="lg" len="lg"/>
                </a:ln>
              </p:spPr>
            </p:cxnSp>
            <p:cxnSp>
              <p:nvCxnSpPr>
                <p:cNvPr id="80969" name="形状 135"/>
                <p:cNvCxnSpPr>
                  <a:cxnSpLocks noChangeShapeType="1"/>
                </p:cNvCxnSpPr>
                <p:nvPr/>
              </p:nvCxnSpPr>
              <p:spPr bwMode="auto">
                <a:xfrm rot="16200000" flipH="1">
                  <a:off x="1593143" y="-477020"/>
                  <a:ext cx="661497" cy="3055696"/>
                </a:xfrm>
                <a:prstGeom prst="curvedConnector2">
                  <a:avLst/>
                </a:prstGeom>
                <a:noFill/>
                <a:ln w="38100">
                  <a:solidFill>
                    <a:schemeClr val="bg2"/>
                  </a:solidFill>
                  <a:prstDash val="dash"/>
                  <a:round/>
                  <a:headEnd/>
                  <a:tailEnd type="triangle" w="lg" len="lg"/>
                </a:ln>
              </p:spPr>
            </p:cxnSp>
          </p:grpSp>
          <p:cxnSp>
            <p:nvCxnSpPr>
              <p:cNvPr id="80965" name="形状 135"/>
              <p:cNvCxnSpPr>
                <a:cxnSpLocks noChangeShapeType="1"/>
              </p:cNvCxnSpPr>
              <p:nvPr/>
            </p:nvCxnSpPr>
            <p:spPr bwMode="auto">
              <a:xfrm rot="16200000" flipH="1">
                <a:off x="2607813" y="-2211770"/>
                <a:ext cx="483462" cy="4907003"/>
              </a:xfrm>
              <a:prstGeom prst="curvedConnector3">
                <a:avLst>
                  <a:gd name="adj1" fmla="val -47282"/>
                </a:avLst>
              </a:prstGeom>
              <a:noFill/>
              <a:ln w="38100">
                <a:solidFill>
                  <a:schemeClr val="bg2"/>
                </a:solidFill>
                <a:prstDash val="dash"/>
                <a:round/>
                <a:headEnd/>
                <a:tailEnd type="triangle" w="lg" len="lg"/>
              </a:ln>
            </p:spPr>
          </p:cxnSp>
        </p:grpSp>
        <p:grpSp>
          <p:nvGrpSpPr>
            <p:cNvPr id="9" name="Group 49"/>
            <p:cNvGrpSpPr>
              <a:grpSpLocks/>
            </p:cNvGrpSpPr>
            <p:nvPr/>
          </p:nvGrpSpPr>
          <p:grpSpPr bwMode="auto">
            <a:xfrm>
              <a:off x="178544" y="3610669"/>
              <a:ext cx="3154264" cy="1172468"/>
              <a:chOff x="0" y="0"/>
              <a:chExt cx="4046537" cy="1460500"/>
            </a:xfrm>
          </p:grpSpPr>
          <p:pic>
            <p:nvPicPr>
              <p:cNvPr id="34866" name="图片 30" descr="untitled.bmp"/>
              <p:cNvPicPr>
                <a:picLocks noChangeAspect="1" noChangeArrowheads="1"/>
              </p:cNvPicPr>
              <p:nvPr/>
            </p:nvPicPr>
            <p:blipFill>
              <a:blip r:embed="rId4" cstate="print"/>
              <a:srcRect/>
              <a:stretch>
                <a:fillRect/>
              </a:stretch>
            </p:blipFill>
            <p:spPr bwMode="auto">
              <a:xfrm>
                <a:off x="3398079" y="-864"/>
                <a:ext cx="647629" cy="650594"/>
              </a:xfrm>
              <a:prstGeom prst="rect">
                <a:avLst/>
              </a:prstGeom>
              <a:noFill/>
              <a:ln w="9525">
                <a:noFill/>
                <a:miter lim="800000"/>
                <a:headEnd/>
                <a:tailEnd/>
              </a:ln>
              <a:effectLst>
                <a:outerShdw dist="139700" dir="3059997" sx="91000" sy="91000" algn="ctr" rotWithShape="0">
                  <a:srgbClr val="000000">
                    <a:alpha val="95999"/>
                  </a:srgbClr>
                </a:outerShdw>
              </a:effectLst>
            </p:spPr>
          </p:pic>
          <p:pic>
            <p:nvPicPr>
              <p:cNvPr id="34867" name="图片 30" descr="untitled.bmp"/>
              <p:cNvPicPr>
                <a:picLocks noChangeAspect="1" noChangeArrowheads="1"/>
              </p:cNvPicPr>
              <p:nvPr/>
            </p:nvPicPr>
            <p:blipFill>
              <a:blip r:embed="rId4" cstate="print"/>
              <a:srcRect/>
              <a:stretch>
                <a:fillRect/>
              </a:stretch>
            </p:blipFill>
            <p:spPr bwMode="auto">
              <a:xfrm>
                <a:off x="3398079" y="800018"/>
                <a:ext cx="647629" cy="648617"/>
              </a:xfrm>
              <a:prstGeom prst="rect">
                <a:avLst/>
              </a:prstGeom>
              <a:noFill/>
              <a:ln w="9525">
                <a:noFill/>
                <a:miter lim="800000"/>
                <a:headEnd/>
                <a:tailEnd/>
              </a:ln>
              <a:effectLst>
                <a:outerShdw dist="139700" dir="3059997" sx="91000" sy="91000" algn="ctr" rotWithShape="0">
                  <a:srgbClr val="000000">
                    <a:alpha val="95999"/>
                  </a:srgbClr>
                </a:outerShdw>
              </a:effectLst>
            </p:spPr>
          </p:pic>
          <p:pic>
            <p:nvPicPr>
              <p:cNvPr id="34868" name="图片 28" descr="imagesCA9RFQ8E.jpg"/>
              <p:cNvPicPr>
                <a:picLocks noChangeAspect="1" noChangeArrowheads="1"/>
              </p:cNvPicPr>
              <p:nvPr/>
            </p:nvPicPr>
            <p:blipFill>
              <a:blip r:embed="rId5" cstate="print"/>
              <a:srcRect/>
              <a:stretch>
                <a:fillRect/>
              </a:stretch>
            </p:blipFill>
            <p:spPr bwMode="auto">
              <a:xfrm>
                <a:off x="-954" y="827703"/>
                <a:ext cx="590605" cy="589292"/>
              </a:xfrm>
              <a:prstGeom prst="rect">
                <a:avLst/>
              </a:prstGeom>
              <a:noFill/>
              <a:ln w="9525">
                <a:noFill/>
                <a:miter lim="800000"/>
                <a:headEnd/>
                <a:tailEnd/>
              </a:ln>
              <a:effectLst>
                <a:outerShdw dist="139700" dir="3059997" sx="91000" sy="91000" algn="ctr" rotWithShape="0">
                  <a:srgbClr val="000000">
                    <a:alpha val="95999"/>
                  </a:srgbClr>
                </a:outerShdw>
              </a:effectLst>
            </p:spPr>
          </p:pic>
          <p:pic>
            <p:nvPicPr>
              <p:cNvPr id="34869" name="图片 28" descr="imagesCA9RFQ8E.jpg"/>
              <p:cNvPicPr>
                <a:picLocks noChangeAspect="1" noChangeArrowheads="1"/>
              </p:cNvPicPr>
              <p:nvPr/>
            </p:nvPicPr>
            <p:blipFill>
              <a:blip r:embed="rId5" cstate="print"/>
              <a:srcRect/>
              <a:stretch>
                <a:fillRect/>
              </a:stretch>
            </p:blipFill>
            <p:spPr bwMode="auto">
              <a:xfrm>
                <a:off x="1081" y="28797"/>
                <a:ext cx="586532" cy="589292"/>
              </a:xfrm>
              <a:prstGeom prst="rect">
                <a:avLst/>
              </a:prstGeom>
              <a:noFill/>
              <a:ln w="9525">
                <a:noFill/>
                <a:miter lim="800000"/>
                <a:headEnd/>
                <a:tailEnd/>
              </a:ln>
              <a:effectLst>
                <a:outerShdw dist="139700" dir="3059997" sx="91000" sy="91000" algn="ctr" rotWithShape="0">
                  <a:srgbClr val="000000">
                    <a:alpha val="95999"/>
                  </a:srgbClr>
                </a:outerShdw>
              </a:effectLst>
            </p:spPr>
          </p:pic>
          <p:cxnSp>
            <p:nvCxnSpPr>
              <p:cNvPr id="34870" name="曲线连接符 31"/>
              <p:cNvCxnSpPr>
                <a:cxnSpLocks noChangeShapeType="1"/>
              </p:cNvCxnSpPr>
              <p:nvPr/>
            </p:nvCxnSpPr>
            <p:spPr bwMode="auto">
              <a:xfrm>
                <a:off x="587613" y="325421"/>
                <a:ext cx="2810466" cy="0"/>
              </a:xfrm>
              <a:prstGeom prst="curvedConnector3">
                <a:avLst>
                  <a:gd name="adj1" fmla="val 50000"/>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cxnSp>
            <p:nvCxnSpPr>
              <p:cNvPr id="34871" name="曲线连接符 31"/>
              <p:cNvCxnSpPr>
                <a:cxnSpLocks noChangeShapeType="1"/>
              </p:cNvCxnSpPr>
              <p:nvPr/>
            </p:nvCxnSpPr>
            <p:spPr bwMode="auto">
              <a:xfrm>
                <a:off x="589651" y="1124327"/>
                <a:ext cx="2808429" cy="1978"/>
              </a:xfrm>
              <a:prstGeom prst="curvedConnector3">
                <a:avLst>
                  <a:gd name="adj1" fmla="val 50000"/>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cxnSp>
            <p:nvCxnSpPr>
              <p:cNvPr id="80958" name="直接箭头连接符 156"/>
              <p:cNvCxnSpPr>
                <a:cxnSpLocks noChangeShapeType="1"/>
              </p:cNvCxnSpPr>
              <p:nvPr/>
            </p:nvCxnSpPr>
            <p:spPr bwMode="auto">
              <a:xfrm>
                <a:off x="588962" y="325437"/>
                <a:ext cx="2809875" cy="798513"/>
              </a:xfrm>
              <a:prstGeom prst="straightConnector1">
                <a:avLst/>
              </a:prstGeom>
              <a:noFill/>
              <a:ln w="28575">
                <a:solidFill>
                  <a:srgbClr val="000000"/>
                </a:solidFill>
                <a:round/>
                <a:headEnd/>
                <a:tailEnd type="triangle" w="lg" len="lg"/>
              </a:ln>
            </p:spPr>
          </p:cxnSp>
          <p:cxnSp>
            <p:nvCxnSpPr>
              <p:cNvPr id="80959" name="直接箭头连接符 159"/>
              <p:cNvCxnSpPr>
                <a:cxnSpLocks noChangeShapeType="1"/>
              </p:cNvCxnSpPr>
              <p:nvPr/>
            </p:nvCxnSpPr>
            <p:spPr bwMode="auto">
              <a:xfrm flipV="1">
                <a:off x="590550" y="325437"/>
                <a:ext cx="2808287" cy="798513"/>
              </a:xfrm>
              <a:prstGeom prst="straightConnector1">
                <a:avLst/>
              </a:prstGeom>
              <a:noFill/>
              <a:ln w="28575">
                <a:solidFill>
                  <a:srgbClr val="000000"/>
                </a:solidFill>
                <a:round/>
                <a:headEnd/>
                <a:tailEnd type="triangle" w="lg" len="lg"/>
              </a:ln>
            </p:spPr>
          </p:cxnSp>
          <p:sp>
            <p:nvSpPr>
              <p:cNvPr id="80960" name="TextBox 33"/>
              <p:cNvSpPr txBox="1">
                <a:spLocks noChangeArrowheads="1"/>
              </p:cNvSpPr>
              <p:nvPr/>
            </p:nvSpPr>
            <p:spPr bwMode="auto">
              <a:xfrm>
                <a:off x="1670050" y="0"/>
                <a:ext cx="576262" cy="307975"/>
              </a:xfrm>
              <a:prstGeom prst="rect">
                <a:avLst/>
              </a:prstGeom>
              <a:noFill/>
              <a:ln w="9525">
                <a:noFill/>
                <a:miter lim="800000"/>
                <a:headEnd/>
                <a:tailEnd/>
              </a:ln>
            </p:spPr>
            <p:txBody>
              <a:bodyPr>
                <a:spAutoFit/>
              </a:bodyPr>
              <a:lstStyle/>
              <a:p>
                <a:r>
                  <a:rPr lang="en-GB" altLang="en-US" sz="1400" b="1">
                    <a:solidFill>
                      <a:srgbClr val="00B050"/>
                    </a:solidFill>
                  </a:rPr>
                  <a:t>fa </a:t>
                </a:r>
                <a:r>
                  <a:rPr lang="en-GB" altLang="en-US" sz="1400" b="1"/>
                  <a:t>fn</a:t>
                </a:r>
                <a:endParaRPr lang="zh-CN" altLang="en-US" sz="1400" b="1"/>
              </a:p>
            </p:txBody>
          </p:sp>
          <p:sp>
            <p:nvSpPr>
              <p:cNvPr id="80961" name="TextBox 33"/>
              <p:cNvSpPr txBox="1">
                <a:spLocks noChangeArrowheads="1"/>
              </p:cNvSpPr>
              <p:nvPr/>
            </p:nvSpPr>
            <p:spPr bwMode="auto">
              <a:xfrm>
                <a:off x="1670050" y="1152525"/>
                <a:ext cx="792162" cy="307975"/>
              </a:xfrm>
              <a:prstGeom prst="rect">
                <a:avLst/>
              </a:prstGeom>
              <a:noFill/>
              <a:ln w="9525">
                <a:noFill/>
                <a:miter lim="800000"/>
                <a:headEnd/>
                <a:tailEnd/>
              </a:ln>
            </p:spPr>
            <p:txBody>
              <a:bodyPr>
                <a:spAutoFit/>
              </a:bodyPr>
              <a:lstStyle/>
              <a:p>
                <a:r>
                  <a:rPr lang="en-GB" altLang="en-US" sz="1400" b="1">
                    <a:solidFill>
                      <a:srgbClr val="00B050"/>
                    </a:solidFill>
                  </a:rPr>
                  <a:t>fa fa </a:t>
                </a:r>
                <a:r>
                  <a:rPr lang="en-GB" altLang="en-US" sz="1400" b="1"/>
                  <a:t>fn</a:t>
                </a:r>
                <a:endParaRPr lang="zh-CN" altLang="en-US" sz="1400" b="1"/>
              </a:p>
            </p:txBody>
          </p:sp>
          <p:sp>
            <p:nvSpPr>
              <p:cNvPr id="80962" name="TextBox 33"/>
              <p:cNvSpPr txBox="1">
                <a:spLocks noChangeArrowheads="1"/>
              </p:cNvSpPr>
              <p:nvPr/>
            </p:nvSpPr>
            <p:spPr bwMode="auto">
              <a:xfrm rot="1063360">
                <a:off x="2638425" y="657225"/>
                <a:ext cx="576262" cy="307975"/>
              </a:xfrm>
              <a:prstGeom prst="rect">
                <a:avLst/>
              </a:prstGeom>
              <a:noFill/>
              <a:ln w="9525">
                <a:noFill/>
                <a:miter lim="800000"/>
                <a:headEnd/>
                <a:tailEnd/>
              </a:ln>
            </p:spPr>
            <p:txBody>
              <a:bodyPr>
                <a:spAutoFit/>
              </a:bodyPr>
              <a:lstStyle/>
              <a:p>
                <a:r>
                  <a:rPr lang="en-GB" altLang="en-US" sz="1400" b="1">
                    <a:solidFill>
                      <a:srgbClr val="00B050"/>
                    </a:solidFill>
                  </a:rPr>
                  <a:t>fa </a:t>
                </a:r>
                <a:r>
                  <a:rPr lang="en-GB" altLang="en-US" sz="1400" b="1"/>
                  <a:t>fn</a:t>
                </a:r>
                <a:endParaRPr lang="zh-CN" altLang="en-US" sz="1400" b="1"/>
              </a:p>
            </p:txBody>
          </p:sp>
          <p:sp>
            <p:nvSpPr>
              <p:cNvPr id="80963" name="TextBox 33"/>
              <p:cNvSpPr txBox="1">
                <a:spLocks noChangeArrowheads="1"/>
              </p:cNvSpPr>
              <p:nvPr/>
            </p:nvSpPr>
            <p:spPr bwMode="auto">
              <a:xfrm rot="-1038618">
                <a:off x="688975" y="615950"/>
                <a:ext cx="792162" cy="307975"/>
              </a:xfrm>
              <a:prstGeom prst="rect">
                <a:avLst/>
              </a:prstGeom>
              <a:noFill/>
              <a:ln w="9525">
                <a:noFill/>
                <a:miter lim="800000"/>
                <a:headEnd/>
                <a:tailEnd/>
              </a:ln>
            </p:spPr>
            <p:txBody>
              <a:bodyPr>
                <a:spAutoFit/>
              </a:bodyPr>
              <a:lstStyle/>
              <a:p>
                <a:r>
                  <a:rPr lang="en-GB" altLang="en-US" sz="1400" b="1">
                    <a:solidFill>
                      <a:srgbClr val="00B050"/>
                    </a:solidFill>
                  </a:rPr>
                  <a:t>fa fa </a:t>
                </a:r>
                <a:r>
                  <a:rPr lang="en-GB" altLang="en-US" sz="1400" b="1"/>
                  <a:t>fn</a:t>
                </a:r>
                <a:endParaRPr lang="zh-CN" altLang="en-US" sz="1400" b="1"/>
              </a:p>
            </p:txBody>
          </p:sp>
        </p:grpSp>
      </p:grpSp>
      <p:grpSp>
        <p:nvGrpSpPr>
          <p:cNvPr id="10" name="Group 62"/>
          <p:cNvGrpSpPr>
            <a:grpSpLocks/>
          </p:cNvGrpSpPr>
          <p:nvPr/>
        </p:nvGrpSpPr>
        <p:grpSpPr bwMode="auto">
          <a:xfrm>
            <a:off x="971550" y="1196975"/>
            <a:ext cx="6588125" cy="5256213"/>
            <a:chOff x="0" y="0"/>
            <a:chExt cx="6587726" cy="5256510"/>
          </a:xfrm>
        </p:grpSpPr>
        <p:grpSp>
          <p:nvGrpSpPr>
            <p:cNvPr id="11" name="Group 63"/>
            <p:cNvGrpSpPr>
              <a:grpSpLocks/>
            </p:cNvGrpSpPr>
            <p:nvPr/>
          </p:nvGrpSpPr>
          <p:grpSpPr bwMode="auto">
            <a:xfrm>
              <a:off x="144064" y="0"/>
              <a:ext cx="6443662" cy="3816350"/>
              <a:chOff x="0" y="0"/>
              <a:chExt cx="6443558" cy="3816423"/>
            </a:xfrm>
          </p:grpSpPr>
          <p:cxnSp>
            <p:nvCxnSpPr>
              <p:cNvPr id="80926" name="形状 135"/>
              <p:cNvCxnSpPr>
                <a:cxnSpLocks noChangeShapeType="1"/>
              </p:cNvCxnSpPr>
              <p:nvPr/>
            </p:nvCxnSpPr>
            <p:spPr bwMode="auto">
              <a:xfrm rot="16200000" flipH="1">
                <a:off x="795715" y="1443786"/>
                <a:ext cx="1994723" cy="2750549"/>
              </a:xfrm>
              <a:prstGeom prst="curvedConnector2">
                <a:avLst/>
              </a:prstGeom>
              <a:noFill/>
              <a:ln w="38100">
                <a:solidFill>
                  <a:schemeClr val="bg2"/>
                </a:solidFill>
                <a:prstDash val="dash"/>
                <a:round/>
                <a:headEnd/>
                <a:tailEnd type="triangle" w="lg" len="lg"/>
              </a:ln>
            </p:spPr>
          </p:cxnSp>
          <p:grpSp>
            <p:nvGrpSpPr>
              <p:cNvPr id="12" name="Group 65"/>
              <p:cNvGrpSpPr>
                <a:grpSpLocks/>
              </p:cNvGrpSpPr>
              <p:nvPr/>
            </p:nvGrpSpPr>
            <p:grpSpPr bwMode="auto">
              <a:xfrm>
                <a:off x="0" y="0"/>
                <a:ext cx="6443558" cy="3232295"/>
                <a:chOff x="0" y="0"/>
                <a:chExt cx="6443558" cy="3232295"/>
              </a:xfrm>
            </p:grpSpPr>
            <p:cxnSp>
              <p:nvCxnSpPr>
                <p:cNvPr id="80928" name="形状 135"/>
                <p:cNvCxnSpPr>
                  <a:cxnSpLocks noChangeShapeType="1"/>
                </p:cNvCxnSpPr>
                <p:nvPr/>
              </p:nvCxnSpPr>
              <p:spPr bwMode="auto">
                <a:xfrm>
                  <a:off x="2994253" y="1667594"/>
                  <a:ext cx="1088138" cy="731633"/>
                </a:xfrm>
                <a:prstGeom prst="curvedConnector2">
                  <a:avLst/>
                </a:prstGeom>
                <a:noFill/>
                <a:ln w="38100">
                  <a:solidFill>
                    <a:schemeClr val="bg2"/>
                  </a:solidFill>
                  <a:prstDash val="dash"/>
                  <a:round/>
                  <a:headEnd/>
                  <a:tailEnd type="triangle" w="lg" len="lg"/>
                </a:ln>
              </p:spPr>
            </p:cxnSp>
            <p:grpSp>
              <p:nvGrpSpPr>
                <p:cNvPr id="13" name="Group 67"/>
                <p:cNvGrpSpPr>
                  <a:grpSpLocks/>
                </p:cNvGrpSpPr>
                <p:nvPr/>
              </p:nvGrpSpPr>
              <p:grpSpPr bwMode="auto">
                <a:xfrm>
                  <a:off x="0" y="0"/>
                  <a:ext cx="6443558" cy="3232295"/>
                  <a:chOff x="0" y="0"/>
                  <a:chExt cx="6443558" cy="3232295"/>
                </a:xfrm>
              </p:grpSpPr>
              <p:grpSp>
                <p:nvGrpSpPr>
                  <p:cNvPr id="14" name="Group 68"/>
                  <p:cNvGrpSpPr>
                    <a:grpSpLocks/>
                  </p:cNvGrpSpPr>
                  <p:nvPr/>
                </p:nvGrpSpPr>
                <p:grpSpPr bwMode="auto">
                  <a:xfrm>
                    <a:off x="0" y="0"/>
                    <a:ext cx="5498163" cy="3232295"/>
                    <a:chOff x="0" y="0"/>
                    <a:chExt cx="5498163" cy="3232295"/>
                  </a:xfrm>
                </p:grpSpPr>
                <p:grpSp>
                  <p:nvGrpSpPr>
                    <p:cNvPr id="15" name="Group 69"/>
                    <p:cNvGrpSpPr>
                      <a:grpSpLocks/>
                    </p:cNvGrpSpPr>
                    <p:nvPr/>
                  </p:nvGrpSpPr>
                  <p:grpSpPr bwMode="auto">
                    <a:xfrm>
                      <a:off x="0" y="0"/>
                      <a:ext cx="4320480" cy="2569366"/>
                      <a:chOff x="0" y="0"/>
                      <a:chExt cx="4467790" cy="3001415"/>
                    </a:xfrm>
                  </p:grpSpPr>
                  <p:pic>
                    <p:nvPicPr>
                      <p:cNvPr id="80934" name="内容占位符 25" descr="femail.png"/>
                      <p:cNvPicPr>
                        <a:picLocks noChangeAspect="1" noChangeArrowheads="1"/>
                      </p:cNvPicPr>
                      <p:nvPr/>
                    </p:nvPicPr>
                    <p:blipFill>
                      <a:blip r:embed="rId3" cstate="print"/>
                      <a:srcRect/>
                      <a:stretch>
                        <a:fillRect/>
                      </a:stretch>
                    </p:blipFill>
                    <p:spPr bwMode="auto">
                      <a:xfrm>
                        <a:off x="72008" y="1407947"/>
                        <a:ext cx="720080" cy="720080"/>
                      </a:xfrm>
                      <a:prstGeom prst="rect">
                        <a:avLst/>
                      </a:prstGeom>
                      <a:noFill/>
                      <a:ln w="9525">
                        <a:noFill/>
                        <a:miter lim="800000"/>
                        <a:headEnd/>
                        <a:tailEnd/>
                      </a:ln>
                    </p:spPr>
                  </p:pic>
                  <p:pic>
                    <p:nvPicPr>
                      <p:cNvPr id="80935" name="图片 67" descr="imagesCA9RFQ8E.jpg"/>
                      <p:cNvPicPr>
                        <a:picLocks noChangeAspect="1" noChangeArrowheads="1"/>
                      </p:cNvPicPr>
                      <p:nvPr/>
                    </p:nvPicPr>
                    <p:blipFill>
                      <a:blip r:embed="rId5" cstate="print"/>
                      <a:srcRect/>
                      <a:stretch>
                        <a:fillRect/>
                      </a:stretch>
                    </p:blipFill>
                    <p:spPr bwMode="auto">
                      <a:xfrm>
                        <a:off x="1152128" y="471843"/>
                        <a:ext cx="720080" cy="720080"/>
                      </a:xfrm>
                      <a:prstGeom prst="rect">
                        <a:avLst/>
                      </a:prstGeom>
                      <a:noFill/>
                      <a:ln w="9525">
                        <a:noFill/>
                        <a:miter lim="800000"/>
                        <a:headEnd/>
                        <a:tailEnd/>
                      </a:ln>
                    </p:spPr>
                  </p:pic>
                  <p:pic>
                    <p:nvPicPr>
                      <p:cNvPr id="80936" name="图片 68" descr="untitled.bmp"/>
                      <p:cNvPicPr>
                        <a:picLocks noChangeAspect="1" noChangeArrowheads="1"/>
                      </p:cNvPicPr>
                      <p:nvPr/>
                    </p:nvPicPr>
                    <p:blipFill>
                      <a:blip r:embed="rId4" cstate="print"/>
                      <a:srcRect/>
                      <a:stretch>
                        <a:fillRect/>
                      </a:stretch>
                    </p:blipFill>
                    <p:spPr bwMode="auto">
                      <a:xfrm>
                        <a:off x="2304256" y="1551963"/>
                        <a:ext cx="792088" cy="792088"/>
                      </a:xfrm>
                      <a:prstGeom prst="rect">
                        <a:avLst/>
                      </a:prstGeom>
                      <a:noFill/>
                      <a:ln w="9525">
                        <a:noFill/>
                        <a:miter lim="800000"/>
                        <a:headEnd/>
                        <a:tailEnd/>
                      </a:ln>
                    </p:spPr>
                  </p:pic>
                  <p:sp>
                    <p:nvSpPr>
                      <p:cNvPr id="80937" name="TextBox 69"/>
                      <p:cNvSpPr txBox="1">
                        <a:spLocks noChangeArrowheads="1"/>
                      </p:cNvSpPr>
                      <p:nvPr/>
                    </p:nvSpPr>
                    <p:spPr bwMode="auto">
                      <a:xfrm>
                        <a:off x="144016" y="2200035"/>
                        <a:ext cx="1083951" cy="338554"/>
                      </a:xfrm>
                      <a:prstGeom prst="rect">
                        <a:avLst/>
                      </a:prstGeom>
                      <a:noFill/>
                      <a:ln w="9525">
                        <a:noFill/>
                        <a:miter lim="800000"/>
                        <a:headEnd/>
                        <a:tailEnd/>
                      </a:ln>
                    </p:spPr>
                    <p:txBody>
                      <a:bodyPr wrap="none">
                        <a:spAutoFit/>
                      </a:bodyPr>
                      <a:lstStyle/>
                      <a:p>
                        <a:r>
                          <a:rPr lang="en-GB" altLang="en-US" sz="1600" b="1"/>
                          <a:t>Id=‘Alice’</a:t>
                        </a:r>
                        <a:endParaRPr lang="zh-CN" altLang="en-US" sz="1600" b="1"/>
                      </a:p>
                    </p:txBody>
                  </p:sp>
                  <p:sp>
                    <p:nvSpPr>
                      <p:cNvPr id="80938" name="TextBox 70"/>
                      <p:cNvSpPr txBox="1">
                        <a:spLocks noChangeArrowheads="1"/>
                      </p:cNvSpPr>
                      <p:nvPr/>
                    </p:nvSpPr>
                    <p:spPr bwMode="auto">
                      <a:xfrm>
                        <a:off x="1872208" y="543851"/>
                        <a:ext cx="2595582" cy="307777"/>
                      </a:xfrm>
                      <a:prstGeom prst="rect">
                        <a:avLst/>
                      </a:prstGeom>
                      <a:noFill/>
                      <a:ln w="9525">
                        <a:noFill/>
                        <a:miter lim="800000"/>
                        <a:headEnd/>
                        <a:tailEnd/>
                      </a:ln>
                    </p:spPr>
                    <p:txBody>
                      <a:bodyPr wrap="none">
                        <a:spAutoFit/>
                      </a:bodyPr>
                      <a:lstStyle/>
                      <a:p>
                        <a:r>
                          <a:rPr lang="en-GB" altLang="en-US" sz="1400" b="1"/>
                          <a:t>Job=‘biologist’, sp=‘cloning’</a:t>
                        </a:r>
                        <a:endParaRPr lang="zh-CN" altLang="en-US" sz="1400" b="1"/>
                      </a:p>
                    </p:txBody>
                  </p:sp>
                  <p:sp>
                    <p:nvSpPr>
                      <p:cNvPr id="80939" name="TextBox 71"/>
                      <p:cNvSpPr txBox="1">
                        <a:spLocks noChangeArrowheads="1"/>
                      </p:cNvSpPr>
                      <p:nvPr/>
                    </p:nvSpPr>
                    <p:spPr bwMode="auto">
                      <a:xfrm>
                        <a:off x="1656184" y="2272043"/>
                        <a:ext cx="1361270" cy="523220"/>
                      </a:xfrm>
                      <a:prstGeom prst="rect">
                        <a:avLst/>
                      </a:prstGeom>
                      <a:noFill/>
                      <a:ln w="9525">
                        <a:noFill/>
                        <a:miter lim="800000"/>
                        <a:headEnd/>
                        <a:tailEnd/>
                      </a:ln>
                    </p:spPr>
                    <p:txBody>
                      <a:bodyPr wrap="none">
                        <a:spAutoFit/>
                      </a:bodyPr>
                      <a:lstStyle/>
                      <a:p>
                        <a:r>
                          <a:rPr lang="en-GB" altLang="en-US" sz="1400" b="1"/>
                          <a:t>Job=‘doctors’</a:t>
                        </a:r>
                      </a:p>
                      <a:p>
                        <a:r>
                          <a:rPr lang="en-GB" altLang="en-US" sz="1400" b="1"/>
                          <a:t>dsp=‘cloning’</a:t>
                        </a:r>
                        <a:endParaRPr lang="zh-CN" altLang="en-US" sz="1400" b="1"/>
                      </a:p>
                    </p:txBody>
                  </p:sp>
                  <p:cxnSp>
                    <p:nvCxnSpPr>
                      <p:cNvPr id="34892" name="曲线连接符 31"/>
                      <p:cNvCxnSpPr>
                        <a:cxnSpLocks noChangeShapeType="1"/>
                      </p:cNvCxnSpPr>
                      <p:nvPr/>
                    </p:nvCxnSpPr>
                    <p:spPr bwMode="auto">
                      <a:xfrm rot="10800000" flipV="1">
                        <a:off x="432117" y="830854"/>
                        <a:ext cx="720619" cy="576777"/>
                      </a:xfrm>
                      <a:prstGeom prst="curvedConnector2">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cxnSp>
                    <p:nvCxnSpPr>
                      <p:cNvPr id="34893" name="曲线连接符 31"/>
                      <p:cNvCxnSpPr>
                        <a:cxnSpLocks noChangeShapeType="1"/>
                        <a:stCxn id="80939" idx="2"/>
                        <a:endCxn id="80937" idx="2"/>
                      </p:cNvCxnSpPr>
                      <p:nvPr/>
                    </p:nvCxnSpPr>
                    <p:spPr bwMode="auto">
                      <a:xfrm rot="5400000" flipH="1">
                        <a:off x="1383438" y="1842040"/>
                        <a:ext cx="255933" cy="1649708"/>
                      </a:xfrm>
                      <a:prstGeom prst="curvedConnector3">
                        <a:avLst>
                          <a:gd name="adj1" fmla="val -89060"/>
                        </a:avLst>
                      </a:prstGeom>
                      <a:noFill/>
                      <a:ln w="25400" cmpd="sng">
                        <a:solidFill>
                          <a:srgbClr val="C00000"/>
                        </a:solidFill>
                        <a:round/>
                        <a:headEnd/>
                        <a:tailEnd type="triangle" w="lg" len="lg"/>
                      </a:ln>
                      <a:effectLst>
                        <a:outerShdw dist="20000" dir="5400000" algn="ctr" rotWithShape="0">
                          <a:srgbClr val="000000">
                            <a:alpha val="37000"/>
                          </a:srgbClr>
                        </a:outerShdw>
                      </a:effectLst>
                    </p:spPr>
                  </p:cxnSp>
                  <p:cxnSp>
                    <p:nvCxnSpPr>
                      <p:cNvPr id="34894" name="曲线连接符 31"/>
                      <p:cNvCxnSpPr>
                        <a:cxnSpLocks noChangeShapeType="1"/>
                      </p:cNvCxnSpPr>
                      <p:nvPr/>
                    </p:nvCxnSpPr>
                    <p:spPr bwMode="auto">
                      <a:xfrm rot="16200000" flipH="1">
                        <a:off x="1723193" y="981531"/>
                        <a:ext cx="513719" cy="935655"/>
                      </a:xfrm>
                      <a:prstGeom prst="curvedConnector2">
                        <a:avLst/>
                      </a:prstGeom>
                      <a:noFill/>
                      <a:ln w="25400" cmpd="sng">
                        <a:solidFill>
                          <a:srgbClr val="C00000"/>
                        </a:solidFill>
                        <a:round/>
                        <a:headEnd/>
                        <a:tailEnd type="triangle" w="lg" len="lg"/>
                      </a:ln>
                      <a:effectLst>
                        <a:outerShdw dist="20000" dir="5400000" algn="ctr" rotWithShape="0">
                          <a:srgbClr val="000000">
                            <a:alpha val="37000"/>
                          </a:srgbClr>
                        </a:outerShdw>
                      </a:effectLst>
                    </p:spPr>
                  </p:cxnSp>
                  <p:cxnSp>
                    <p:nvCxnSpPr>
                      <p:cNvPr id="34895" name="曲线连接符 31"/>
                      <p:cNvCxnSpPr>
                        <a:cxnSpLocks noChangeShapeType="1"/>
                      </p:cNvCxnSpPr>
                      <p:nvPr/>
                    </p:nvCxnSpPr>
                    <p:spPr bwMode="auto">
                      <a:xfrm rot="16200000" flipV="1">
                        <a:off x="2074771" y="926386"/>
                        <a:ext cx="422845" cy="828957"/>
                      </a:xfrm>
                      <a:prstGeom prst="curvedConnector2">
                        <a:avLst/>
                      </a:prstGeom>
                      <a:noFill/>
                      <a:ln w="25400" cmpd="sng">
                        <a:solidFill>
                          <a:srgbClr val="000000"/>
                        </a:solidFill>
                        <a:round/>
                        <a:headEnd/>
                        <a:tailEnd type="triangle" w="lg" len="lg"/>
                      </a:ln>
                      <a:effectLst>
                        <a:outerShdw dist="20000" dir="5400000" algn="ctr" rotWithShape="0">
                          <a:srgbClr val="000000">
                            <a:alpha val="37000"/>
                          </a:srgbClr>
                        </a:outerShdw>
                      </a:effectLst>
                    </p:spPr>
                  </p:cxnSp>
                  <p:sp>
                    <p:nvSpPr>
                      <p:cNvPr id="80944" name="TextBox 76"/>
                      <p:cNvSpPr txBox="1">
                        <a:spLocks noChangeArrowheads="1"/>
                      </p:cNvSpPr>
                      <p:nvPr/>
                    </p:nvSpPr>
                    <p:spPr bwMode="auto">
                      <a:xfrm>
                        <a:off x="0" y="543851"/>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a:t>&lt;=2 </a:t>
                        </a:r>
                        <a:r>
                          <a:rPr lang="en-GB" altLang="en-US" sz="1400" b="1">
                            <a:solidFill>
                              <a:srgbClr val="0000FF"/>
                            </a:solidFill>
                          </a:rPr>
                          <a:t>sa</a:t>
                        </a:r>
                        <a:r>
                          <a:rPr lang="en-GB" altLang="en-US" sz="1400" b="1"/>
                          <a:t>&lt;=2</a:t>
                        </a:r>
                        <a:endParaRPr lang="zh-CN" altLang="en-US" sz="1400" b="1"/>
                      </a:p>
                    </p:txBody>
                  </p:sp>
                  <p:sp>
                    <p:nvSpPr>
                      <p:cNvPr id="80945" name="TextBox 77"/>
                      <p:cNvSpPr txBox="1">
                        <a:spLocks noChangeArrowheads="1"/>
                      </p:cNvSpPr>
                      <p:nvPr/>
                    </p:nvSpPr>
                    <p:spPr bwMode="auto">
                      <a:xfrm>
                        <a:off x="1152128" y="2632083"/>
                        <a:ext cx="402674" cy="369332"/>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0946" name="TextBox 78"/>
                      <p:cNvSpPr txBox="1">
                        <a:spLocks noChangeArrowheads="1"/>
                      </p:cNvSpPr>
                      <p:nvPr/>
                    </p:nvSpPr>
                    <p:spPr bwMode="auto">
                      <a:xfrm>
                        <a:off x="1639340" y="1560461"/>
                        <a:ext cx="402674" cy="369332"/>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0947" name="TextBox 79"/>
                      <p:cNvSpPr txBox="1">
                        <a:spLocks noChangeArrowheads="1"/>
                      </p:cNvSpPr>
                      <p:nvPr/>
                    </p:nvSpPr>
                    <p:spPr bwMode="auto">
                      <a:xfrm>
                        <a:off x="2376264" y="975899"/>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a:t>&lt;=2 sn</a:t>
                        </a:r>
                        <a:endParaRPr lang="zh-CN" altLang="en-US" sz="1400" b="1"/>
                      </a:p>
                    </p:txBody>
                  </p:sp>
                  <p:sp>
                    <p:nvSpPr>
                      <p:cNvPr id="80948" name="TextBox 80"/>
                      <p:cNvSpPr txBox="1">
                        <a:spLocks noChangeArrowheads="1"/>
                      </p:cNvSpPr>
                      <p:nvPr/>
                    </p:nvSpPr>
                    <p:spPr bwMode="auto">
                      <a:xfrm>
                        <a:off x="1872208" y="111803"/>
                        <a:ext cx="1512168"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a:t>+</a:t>
                        </a:r>
                        <a:endParaRPr lang="zh-CN" altLang="en-US" sz="1400" b="1"/>
                      </a:p>
                    </p:txBody>
                  </p:sp>
                  <p:sp>
                    <p:nvSpPr>
                      <p:cNvPr id="34901" name="弧形 81"/>
                      <p:cNvSpPr>
                        <a:spLocks/>
                      </p:cNvSpPr>
                      <p:nvPr/>
                    </p:nvSpPr>
                    <p:spPr bwMode="auto">
                      <a:xfrm rot="13392906">
                        <a:off x="1256151" y="0"/>
                        <a:ext cx="503941" cy="504447"/>
                      </a:xfrm>
                      <a:custGeom>
                        <a:avLst/>
                        <a:gdLst>
                          <a:gd name="T0" fmla="*/ 0 w 503941"/>
                          <a:gd name="T1" fmla="*/ 0 h 504447"/>
                          <a:gd name="T2" fmla="*/ 503941 w 503941"/>
                          <a:gd name="T3" fmla="*/ 504447 h 504447"/>
                        </a:gdLst>
                        <a:ahLst/>
                        <a:cxnLst>
                          <a:cxn ang="0">
                            <a:pos x="251971" y="0"/>
                          </a:cxn>
                          <a:cxn ang="0">
                            <a:pos x="251970" y="0"/>
                          </a:cxn>
                          <a:cxn ang="0">
                            <a:pos x="503942" y="252224"/>
                          </a:cxn>
                          <a:cxn ang="0">
                            <a:pos x="251971" y="504448"/>
                          </a:cxn>
                          <a:cxn ang="0">
                            <a:pos x="0" y="252224"/>
                          </a:cxn>
                          <a:cxn ang="0">
                            <a:pos x="3177" y="212296"/>
                          </a:cxn>
                          <a:cxn ang="0">
                            <a:pos x="251971" y="252224"/>
                          </a:cxn>
                          <a:cxn ang="0">
                            <a:pos x="251971" y="0"/>
                          </a:cxn>
                          <a:cxn ang="0">
                            <a:pos x="251970" y="0"/>
                          </a:cxn>
                          <a:cxn ang="0">
                            <a:pos x="503942" y="252224"/>
                          </a:cxn>
                          <a:cxn ang="0">
                            <a:pos x="251971" y="504448"/>
                          </a:cxn>
                          <a:cxn ang="0">
                            <a:pos x="0" y="252224"/>
                          </a:cxn>
                          <a:cxn ang="0">
                            <a:pos x="3177" y="212296"/>
                          </a:cxn>
                        </a:cxnLst>
                        <a:rect l="T0" t="T1" r="T2" b="T3"/>
                        <a:pathLst>
                          <a:path w="503941" h="504447" stroke="0">
                            <a:moveTo>
                              <a:pt x="251971" y="0"/>
                            </a:moveTo>
                            <a:lnTo>
                              <a:pt x="251970" y="0"/>
                            </a:lnTo>
                            <a:cubicBezTo>
                              <a:pt x="391130" y="0"/>
                              <a:pt x="503942" y="112924"/>
                              <a:pt x="503942" y="252224"/>
                            </a:cubicBezTo>
                            <a:cubicBezTo>
                              <a:pt x="503942" y="391523"/>
                              <a:pt x="391130" y="504448"/>
                              <a:pt x="251971" y="504448"/>
                            </a:cubicBezTo>
                            <a:cubicBezTo>
                              <a:pt x="112811" y="504448"/>
                              <a:pt x="0" y="391523"/>
                              <a:pt x="0" y="252224"/>
                            </a:cubicBezTo>
                            <a:cubicBezTo>
                              <a:pt x="-1" y="238851"/>
                              <a:pt x="1062" y="225500"/>
                              <a:pt x="3177" y="212296"/>
                            </a:cubicBezTo>
                            <a:lnTo>
                              <a:pt x="251971" y="252224"/>
                            </a:lnTo>
                            <a:close/>
                          </a:path>
                          <a:path w="503941" h="504447" fill="none">
                            <a:moveTo>
                              <a:pt x="251971" y="0"/>
                            </a:moveTo>
                            <a:lnTo>
                              <a:pt x="251970" y="0"/>
                            </a:lnTo>
                            <a:cubicBezTo>
                              <a:pt x="391130" y="0"/>
                              <a:pt x="503942" y="112924"/>
                              <a:pt x="503942" y="252224"/>
                            </a:cubicBezTo>
                            <a:cubicBezTo>
                              <a:pt x="503942" y="391523"/>
                              <a:pt x="391130" y="504448"/>
                              <a:pt x="251971" y="504448"/>
                            </a:cubicBezTo>
                            <a:cubicBezTo>
                              <a:pt x="112811" y="504448"/>
                              <a:pt x="0" y="391523"/>
                              <a:pt x="0" y="252224"/>
                            </a:cubicBezTo>
                            <a:cubicBezTo>
                              <a:pt x="-1" y="238851"/>
                              <a:pt x="1062" y="225500"/>
                              <a:pt x="3177" y="212296"/>
                            </a:cubicBezTo>
                          </a:path>
                        </a:pathLst>
                      </a:custGeom>
                      <a:noFill/>
                      <a:ln w="25400" cap="flat" cmpd="sng">
                        <a:solidFill>
                          <a:srgbClr val="00B050"/>
                        </a:solidFill>
                        <a:round/>
                        <a:headEnd/>
                        <a:tailEnd type="triangle" w="med" len="med"/>
                      </a:ln>
                      <a:effectLst>
                        <a:outerShdw dist="20000" dir="5400000" algn="ctr" rotWithShape="0">
                          <a:srgbClr val="000000">
                            <a:alpha val="37000"/>
                          </a:srgbClr>
                        </a:outerShdw>
                      </a:effectLst>
                    </p:spPr>
                    <p:txBody>
                      <a:bodyPr lIns="97182" tIns="48591" rIns="97182" bIns="48591"/>
                      <a:lstStyle/>
                      <a:p>
                        <a:pPr>
                          <a:defRPr/>
                        </a:pPr>
                        <a:endParaRPr lang="en-US"/>
                      </a:p>
                    </p:txBody>
                  </p:sp>
                </p:grpSp>
                <p:cxnSp>
                  <p:nvCxnSpPr>
                    <p:cNvPr id="80933" name="形状 135"/>
                    <p:cNvCxnSpPr>
                      <a:cxnSpLocks noChangeShapeType="1"/>
                    </p:cNvCxnSpPr>
                    <p:nvPr/>
                  </p:nvCxnSpPr>
                  <p:spPr bwMode="auto">
                    <a:xfrm>
                      <a:off x="2880319" y="1633262"/>
                      <a:ext cx="2617844" cy="1599033"/>
                    </a:xfrm>
                    <a:prstGeom prst="curvedConnector2">
                      <a:avLst/>
                    </a:prstGeom>
                    <a:noFill/>
                    <a:ln w="38100">
                      <a:solidFill>
                        <a:schemeClr val="bg2"/>
                      </a:solidFill>
                      <a:prstDash val="dash"/>
                      <a:round/>
                      <a:headEnd/>
                      <a:tailEnd type="triangle" w="lg" len="lg"/>
                    </a:ln>
                  </p:spPr>
                </p:cxnSp>
              </p:grpSp>
              <p:cxnSp>
                <p:nvCxnSpPr>
                  <p:cNvPr id="80931" name="形状 135"/>
                  <p:cNvCxnSpPr>
                    <a:cxnSpLocks noChangeShapeType="1"/>
                  </p:cNvCxnSpPr>
                  <p:nvPr/>
                </p:nvCxnSpPr>
                <p:spPr bwMode="auto">
                  <a:xfrm>
                    <a:off x="1944216" y="216024"/>
                    <a:ext cx="4499342" cy="1168255"/>
                  </a:xfrm>
                  <a:prstGeom prst="curvedConnector2">
                    <a:avLst/>
                  </a:prstGeom>
                  <a:noFill/>
                  <a:ln w="38100">
                    <a:solidFill>
                      <a:schemeClr val="bg2"/>
                    </a:solidFill>
                    <a:prstDash val="dash"/>
                    <a:round/>
                    <a:headEnd/>
                    <a:tailEnd type="triangle" w="lg" len="lg"/>
                  </a:ln>
                </p:spPr>
              </p:cxnSp>
            </p:grpSp>
          </p:grpSp>
        </p:grpSp>
        <p:grpSp>
          <p:nvGrpSpPr>
            <p:cNvPr id="16" name="Group 88"/>
            <p:cNvGrpSpPr>
              <a:grpSpLocks/>
            </p:cNvGrpSpPr>
            <p:nvPr/>
          </p:nvGrpSpPr>
          <p:grpSpPr bwMode="auto">
            <a:xfrm>
              <a:off x="0" y="2896096"/>
              <a:ext cx="2443441" cy="2360414"/>
              <a:chOff x="0" y="0"/>
              <a:chExt cx="2884704" cy="2823712"/>
            </a:xfrm>
          </p:grpSpPr>
          <p:pic>
            <p:nvPicPr>
              <p:cNvPr id="34905" name="内容占位符 25" descr="femail.png"/>
              <p:cNvPicPr>
                <a:picLocks noChangeAspect="1" noChangeArrowheads="1"/>
              </p:cNvPicPr>
              <p:nvPr/>
            </p:nvPicPr>
            <p:blipFill>
              <a:blip r:embed="rId3" cstate="print"/>
              <a:srcRect/>
              <a:stretch>
                <a:fillRect/>
              </a:stretch>
            </p:blipFill>
            <p:spPr bwMode="auto">
              <a:xfrm>
                <a:off x="0" y="1429700"/>
                <a:ext cx="432912" cy="469102"/>
              </a:xfrm>
              <a:prstGeom prst="rect">
                <a:avLst/>
              </a:prstGeom>
              <a:noFill/>
              <a:ln w="9525">
                <a:noFill/>
                <a:miter lim="800000"/>
                <a:headEnd/>
                <a:tailEnd/>
              </a:ln>
              <a:effectLst>
                <a:outerShdw dist="139700" dir="2700000" algn="ctr" rotWithShape="0">
                  <a:srgbClr val="000000"/>
                </a:outerShdw>
              </a:effectLst>
            </p:spPr>
          </p:pic>
          <p:pic>
            <p:nvPicPr>
              <p:cNvPr id="34906" name="图片 131" descr="untitled.bmp"/>
              <p:cNvPicPr>
                <a:picLocks noChangeAspect="1" noChangeArrowheads="1"/>
              </p:cNvPicPr>
              <p:nvPr/>
            </p:nvPicPr>
            <p:blipFill>
              <a:blip r:embed="rId4" cstate="print"/>
              <a:srcRect/>
              <a:stretch>
                <a:fillRect/>
              </a:stretch>
            </p:blipFill>
            <p:spPr bwMode="auto">
              <a:xfrm>
                <a:off x="2232023" y="1389816"/>
                <a:ext cx="504125" cy="546969"/>
              </a:xfrm>
              <a:prstGeom prst="rect">
                <a:avLst/>
              </a:prstGeom>
              <a:noFill/>
              <a:ln w="9525">
                <a:noFill/>
                <a:miter lim="800000"/>
                <a:headEnd/>
                <a:tailEnd/>
              </a:ln>
              <a:effectLst>
                <a:outerShdw dist="139700" dir="2700000" sx="97000" sy="97000" algn="tl" rotWithShape="0">
                  <a:srgbClr val="000000"/>
                </a:outerShdw>
              </a:effectLst>
            </p:spPr>
          </p:pic>
          <p:pic>
            <p:nvPicPr>
              <p:cNvPr id="34907" name="图片 129" descr="untitled.bmp"/>
              <p:cNvPicPr>
                <a:picLocks noChangeAspect="1" noChangeArrowheads="1"/>
              </p:cNvPicPr>
              <p:nvPr/>
            </p:nvPicPr>
            <p:blipFill>
              <a:blip r:embed="rId4" cstate="print"/>
              <a:srcRect/>
              <a:stretch>
                <a:fillRect/>
              </a:stretch>
            </p:blipFill>
            <p:spPr bwMode="auto">
              <a:xfrm>
                <a:off x="1128193" y="2305230"/>
                <a:ext cx="479763" cy="518482"/>
              </a:xfrm>
              <a:prstGeom prst="rect">
                <a:avLst/>
              </a:prstGeom>
              <a:noFill/>
              <a:ln w="9525">
                <a:noFill/>
                <a:miter lim="800000"/>
                <a:headEnd/>
                <a:tailEnd/>
              </a:ln>
              <a:effectLst>
                <a:outerShdw dist="139700" dir="2700000" algn="ctr" rotWithShape="0">
                  <a:srgbClr val="000000"/>
                </a:outerShdw>
              </a:effectLst>
            </p:spPr>
          </p:pic>
          <p:cxnSp>
            <p:nvCxnSpPr>
              <p:cNvPr id="34908" name="曲线连接符 31"/>
              <p:cNvCxnSpPr>
                <a:cxnSpLocks noChangeShapeType="1"/>
              </p:cNvCxnSpPr>
              <p:nvPr/>
            </p:nvCxnSpPr>
            <p:spPr bwMode="auto">
              <a:xfrm flipH="1">
                <a:off x="1128193" y="763081"/>
                <a:ext cx="479763" cy="1900"/>
              </a:xfrm>
              <a:prstGeom prst="curvedConnector5">
                <a:avLst>
                  <a:gd name="adj1" fmla="val -47620"/>
                  <a:gd name="adj2" fmla="val -29229991"/>
                  <a:gd name="adj3" fmla="val 147620"/>
                </a:avLst>
              </a:prstGeom>
              <a:noFill/>
              <a:ln w="19050" cmpd="sng">
                <a:solidFill>
                  <a:srgbClr val="00B050"/>
                </a:solidFill>
                <a:round/>
                <a:headEnd/>
                <a:tailEnd type="triangle" w="lg" len="lg"/>
              </a:ln>
              <a:effectLst>
                <a:outerShdw dist="23000" dir="5400000" algn="ctr" rotWithShape="0">
                  <a:srgbClr val="000000">
                    <a:alpha val="34000"/>
                  </a:srgbClr>
                </a:outerShdw>
              </a:effectLst>
            </p:spPr>
          </p:cxnSp>
          <p:cxnSp>
            <p:nvCxnSpPr>
              <p:cNvPr id="34909" name="曲线连接符 31"/>
              <p:cNvCxnSpPr>
                <a:cxnSpLocks noChangeShapeType="1"/>
              </p:cNvCxnSpPr>
              <p:nvPr/>
            </p:nvCxnSpPr>
            <p:spPr bwMode="auto">
              <a:xfrm rot="10800000" flipV="1">
                <a:off x="215519" y="763081"/>
                <a:ext cx="912674" cy="666619"/>
              </a:xfrm>
              <a:prstGeom prst="curvedConnector2">
                <a:avLst/>
              </a:prstGeom>
              <a:noFill/>
              <a:ln w="19050" cmpd="sng">
                <a:solidFill>
                  <a:srgbClr val="000000"/>
                </a:solidFill>
                <a:round/>
                <a:headEnd/>
                <a:tailEnd type="triangle" w="lg" len="lg"/>
              </a:ln>
              <a:effectLst>
                <a:outerShdw dist="23000" dir="5400000" algn="ctr" rotWithShape="0">
                  <a:srgbClr val="000000">
                    <a:alpha val="34000"/>
                  </a:srgbClr>
                </a:outerShdw>
              </a:effectLst>
            </p:spPr>
          </p:cxnSp>
          <p:cxnSp>
            <p:nvCxnSpPr>
              <p:cNvPr id="34910" name="曲线连接符 31"/>
              <p:cNvCxnSpPr>
                <a:cxnSpLocks noChangeShapeType="1"/>
              </p:cNvCxnSpPr>
              <p:nvPr/>
            </p:nvCxnSpPr>
            <p:spPr bwMode="auto">
              <a:xfrm rot="10800000">
                <a:off x="432912" y="1663301"/>
                <a:ext cx="1799111" cy="1900"/>
              </a:xfrm>
              <a:prstGeom prst="curvedConnector3">
                <a:avLst>
                  <a:gd name="adj1" fmla="val 50000"/>
                </a:avLst>
              </a:prstGeom>
              <a:noFill/>
              <a:ln w="19050" cmpd="sng">
                <a:solidFill>
                  <a:srgbClr val="C00000"/>
                </a:solidFill>
                <a:round/>
                <a:headEnd/>
                <a:tailEnd type="triangle" w="lg" len="lg"/>
              </a:ln>
              <a:effectLst>
                <a:outerShdw dist="23000" dir="5400000" algn="ctr" rotWithShape="0">
                  <a:srgbClr val="000000">
                    <a:alpha val="34000"/>
                  </a:srgbClr>
                </a:outerShdw>
              </a:effectLst>
            </p:spPr>
          </p:cxnSp>
          <p:cxnSp>
            <p:nvCxnSpPr>
              <p:cNvPr id="34911" name="曲线连接符 31"/>
              <p:cNvCxnSpPr>
                <a:cxnSpLocks noChangeShapeType="1"/>
              </p:cNvCxnSpPr>
              <p:nvPr/>
            </p:nvCxnSpPr>
            <p:spPr bwMode="auto">
              <a:xfrm rot="5400000" flipH="1" flipV="1">
                <a:off x="935035" y="1655717"/>
                <a:ext cx="1152813" cy="1875"/>
              </a:xfrm>
              <a:prstGeom prst="curvedConnector3">
                <a:avLst>
                  <a:gd name="adj1" fmla="val 50000"/>
                </a:avLst>
              </a:prstGeom>
              <a:noFill/>
              <a:ln w="19050" cmpd="sng">
                <a:solidFill>
                  <a:srgbClr val="000000"/>
                </a:solidFill>
                <a:round/>
                <a:headEnd/>
                <a:tailEnd type="triangle" w="lg" len="lg"/>
              </a:ln>
              <a:effectLst>
                <a:outerShdw dist="23000" dir="5400000" algn="ctr" rotWithShape="0">
                  <a:srgbClr val="000000">
                    <a:alpha val="34000"/>
                  </a:srgbClr>
                </a:outerShdw>
              </a:effectLst>
            </p:spPr>
          </p:cxnSp>
          <p:cxnSp>
            <p:nvCxnSpPr>
              <p:cNvPr id="34912" name="曲线连接符 31"/>
              <p:cNvCxnSpPr>
                <a:cxnSpLocks noChangeShapeType="1"/>
              </p:cNvCxnSpPr>
              <p:nvPr/>
            </p:nvCxnSpPr>
            <p:spPr bwMode="auto">
              <a:xfrm rot="16200000" flipV="1">
                <a:off x="1732185" y="638852"/>
                <a:ext cx="626736" cy="875193"/>
              </a:xfrm>
              <a:prstGeom prst="curvedConnector2">
                <a:avLst/>
              </a:prstGeom>
              <a:noFill/>
              <a:ln w="19050" cmpd="sng">
                <a:solidFill>
                  <a:srgbClr val="000000"/>
                </a:solidFill>
                <a:round/>
                <a:headEnd/>
                <a:tailEnd type="triangle" w="lg" len="lg"/>
              </a:ln>
              <a:effectLst>
                <a:outerShdw dist="23000" dir="5400000" algn="ctr" rotWithShape="0">
                  <a:srgbClr val="000000">
                    <a:alpha val="34000"/>
                  </a:srgbClr>
                </a:outerShdw>
              </a:effectLst>
            </p:spPr>
          </p:cxnSp>
          <p:cxnSp>
            <p:nvCxnSpPr>
              <p:cNvPr id="34913" name="曲线连接符 31"/>
              <p:cNvCxnSpPr>
                <a:cxnSpLocks noChangeShapeType="1"/>
              </p:cNvCxnSpPr>
              <p:nvPr/>
            </p:nvCxnSpPr>
            <p:spPr bwMode="auto">
              <a:xfrm rot="10800000">
                <a:off x="215519" y="1898802"/>
                <a:ext cx="912674" cy="664720"/>
              </a:xfrm>
              <a:prstGeom prst="curvedConnector2">
                <a:avLst/>
              </a:prstGeom>
              <a:noFill/>
              <a:ln w="19050" cmpd="sng">
                <a:solidFill>
                  <a:srgbClr val="C00000"/>
                </a:solidFill>
                <a:round/>
                <a:headEnd/>
                <a:tailEnd type="triangle" w="lg" len="lg"/>
              </a:ln>
              <a:effectLst>
                <a:outerShdw dist="23000" dir="5400000" algn="ctr" rotWithShape="0">
                  <a:srgbClr val="000000">
                    <a:alpha val="34000"/>
                  </a:srgbClr>
                </a:outerShdw>
              </a:effectLst>
            </p:spPr>
          </p:cxnSp>
          <p:cxnSp>
            <p:nvCxnSpPr>
              <p:cNvPr id="34914" name="曲线连接符 31"/>
              <p:cNvCxnSpPr>
                <a:cxnSpLocks noChangeShapeType="1"/>
              </p:cNvCxnSpPr>
              <p:nvPr/>
            </p:nvCxnSpPr>
            <p:spPr bwMode="auto">
              <a:xfrm rot="16200000" flipH="1">
                <a:off x="1480033" y="911312"/>
                <a:ext cx="640029" cy="863949"/>
              </a:xfrm>
              <a:prstGeom prst="curvedConnector2">
                <a:avLst/>
              </a:prstGeom>
              <a:noFill/>
              <a:ln w="19050" cmpd="sng">
                <a:solidFill>
                  <a:srgbClr val="C00000"/>
                </a:solidFill>
                <a:round/>
                <a:headEnd/>
                <a:tailEnd type="triangle" w="lg" len="lg"/>
              </a:ln>
              <a:effectLst>
                <a:outerShdw dist="23000" dir="5400000" algn="ctr" rotWithShape="0">
                  <a:srgbClr val="000000">
                    <a:alpha val="34000"/>
                  </a:srgbClr>
                </a:outerShdw>
              </a:effectLst>
            </p:spPr>
          </p:cxnSp>
          <p:cxnSp>
            <p:nvCxnSpPr>
              <p:cNvPr id="34915" name="曲线连接符 31"/>
              <p:cNvCxnSpPr>
                <a:cxnSpLocks noChangeShapeType="1"/>
              </p:cNvCxnSpPr>
              <p:nvPr/>
            </p:nvCxnSpPr>
            <p:spPr bwMode="auto">
              <a:xfrm rot="16200000" flipH="1">
                <a:off x="575195" y="1656654"/>
                <a:ext cx="1297152" cy="0"/>
              </a:xfrm>
              <a:prstGeom prst="curvedConnector3">
                <a:avLst>
                  <a:gd name="adj1" fmla="val 50000"/>
                </a:avLst>
              </a:prstGeom>
              <a:noFill/>
              <a:ln w="19050" cmpd="sng">
                <a:solidFill>
                  <a:srgbClr val="C00000"/>
                </a:solidFill>
                <a:round/>
                <a:headEnd/>
                <a:tailEnd type="triangle" w="lg" len="lg"/>
              </a:ln>
              <a:effectLst>
                <a:outerShdw dist="23000" dir="5400000" algn="ctr" rotWithShape="0">
                  <a:srgbClr val="000000">
                    <a:alpha val="34000"/>
                  </a:srgbClr>
                </a:outerShdw>
              </a:effectLst>
            </p:spPr>
          </p:cxnSp>
          <p:pic>
            <p:nvPicPr>
              <p:cNvPr id="34916" name="图片 132" descr="imagesCA9RFQ8E.jpg"/>
              <p:cNvPicPr>
                <a:picLocks noChangeAspect="1" noChangeArrowheads="1"/>
              </p:cNvPicPr>
              <p:nvPr/>
            </p:nvPicPr>
            <p:blipFill>
              <a:blip r:embed="rId7" cstate="print"/>
              <a:srcRect/>
              <a:stretch>
                <a:fillRect/>
              </a:stretch>
            </p:blipFill>
            <p:spPr bwMode="auto">
              <a:xfrm>
                <a:off x="1128193" y="504790"/>
                <a:ext cx="479763" cy="518482"/>
              </a:xfrm>
              <a:prstGeom prst="rect">
                <a:avLst/>
              </a:prstGeom>
              <a:noFill/>
              <a:ln w="9525">
                <a:noFill/>
                <a:miter lim="800000"/>
                <a:headEnd/>
                <a:tailEnd/>
              </a:ln>
              <a:effectLst>
                <a:outerShdw dist="139700" dir="2700000" algn="ctr" rotWithShape="0">
                  <a:srgbClr val="000000"/>
                </a:outerShdw>
              </a:effectLst>
            </p:spPr>
          </p:pic>
          <p:sp>
            <p:nvSpPr>
              <p:cNvPr id="80918" name="TextBox 69"/>
              <p:cNvSpPr txBox="1">
                <a:spLocks noChangeArrowheads="1"/>
              </p:cNvSpPr>
              <p:nvPr/>
            </p:nvSpPr>
            <p:spPr bwMode="auto">
              <a:xfrm>
                <a:off x="935691" y="0"/>
                <a:ext cx="792088" cy="312958"/>
              </a:xfrm>
              <a:prstGeom prst="rect">
                <a:avLst/>
              </a:prstGeom>
              <a:noFill/>
              <a:ln w="9525">
                <a:noFill/>
                <a:miter lim="800000"/>
                <a:headEnd/>
                <a:tailEnd/>
              </a:ln>
            </p:spPr>
            <p:txBody>
              <a:bodyPr>
                <a:spAutoFit/>
              </a:bodyPr>
              <a:lstStyle/>
              <a:p>
                <a:r>
                  <a:rPr lang="en-GB" altLang="en-US" sz="1100" b="1">
                    <a:solidFill>
                      <a:srgbClr val="00B050"/>
                    </a:solidFill>
                  </a:rPr>
                  <a:t>fa fa fa</a:t>
                </a:r>
                <a:endParaRPr lang="zh-CN" altLang="en-US" sz="1100" b="1" baseline="30000"/>
              </a:p>
            </p:txBody>
          </p:sp>
          <p:sp>
            <p:nvSpPr>
              <p:cNvPr id="80919" name="TextBox 69"/>
              <p:cNvSpPr txBox="1">
                <a:spLocks noChangeArrowheads="1"/>
              </p:cNvSpPr>
              <p:nvPr/>
            </p:nvSpPr>
            <p:spPr bwMode="auto">
              <a:xfrm rot="-1871351">
                <a:off x="84916" y="571944"/>
                <a:ext cx="752517" cy="368187"/>
              </a:xfrm>
              <a:prstGeom prst="rect">
                <a:avLst/>
              </a:prstGeom>
              <a:noFill/>
              <a:ln w="9525">
                <a:noFill/>
                <a:miter lim="800000"/>
                <a:headEnd/>
                <a:tailEnd/>
              </a:ln>
            </p:spPr>
            <p:txBody>
              <a:bodyPr>
                <a:spAutoFit/>
              </a:bodyPr>
              <a:lstStyle/>
              <a:p>
                <a:r>
                  <a:rPr lang="en-GB" altLang="en-US" sz="1400" b="1">
                    <a:solidFill>
                      <a:srgbClr val="00B050"/>
                    </a:solidFill>
                  </a:rPr>
                  <a:t>fa </a:t>
                </a:r>
                <a:r>
                  <a:rPr lang="en-GB" altLang="en-US" sz="1400" b="1">
                    <a:solidFill>
                      <a:srgbClr val="0000FF"/>
                    </a:solidFill>
                  </a:rPr>
                  <a:t>sa</a:t>
                </a:r>
                <a:endParaRPr lang="zh-CN" altLang="en-US" sz="1400" b="1" baseline="30000"/>
              </a:p>
            </p:txBody>
          </p:sp>
          <p:sp>
            <p:nvSpPr>
              <p:cNvPr id="80920" name="TextBox 70"/>
              <p:cNvSpPr txBox="1">
                <a:spLocks noChangeArrowheads="1"/>
              </p:cNvSpPr>
              <p:nvPr/>
            </p:nvSpPr>
            <p:spPr bwMode="auto">
              <a:xfrm rot="2484554">
                <a:off x="202524" y="2385564"/>
                <a:ext cx="365389" cy="316265"/>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0921" name="TextBox 70"/>
              <p:cNvSpPr txBox="1">
                <a:spLocks noChangeArrowheads="1"/>
              </p:cNvSpPr>
              <p:nvPr/>
            </p:nvSpPr>
            <p:spPr bwMode="auto">
              <a:xfrm>
                <a:off x="503644" y="1656184"/>
                <a:ext cx="365389" cy="316265"/>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0922" name="TextBox 70"/>
              <p:cNvSpPr txBox="1">
                <a:spLocks noChangeArrowheads="1"/>
              </p:cNvSpPr>
              <p:nvPr/>
            </p:nvSpPr>
            <p:spPr bwMode="auto">
              <a:xfrm>
                <a:off x="863684" y="1872208"/>
                <a:ext cx="365389" cy="316265"/>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0923" name="TextBox 70"/>
              <p:cNvSpPr txBox="1">
                <a:spLocks noChangeArrowheads="1"/>
              </p:cNvSpPr>
              <p:nvPr/>
            </p:nvSpPr>
            <p:spPr bwMode="auto">
              <a:xfrm>
                <a:off x="1655772" y="1224136"/>
                <a:ext cx="365389" cy="316265"/>
              </a:xfrm>
              <a:prstGeom prst="rect">
                <a:avLst/>
              </a:prstGeom>
              <a:noFill/>
              <a:ln w="9525">
                <a:noFill/>
                <a:miter lim="800000"/>
                <a:headEnd/>
                <a:tailEnd/>
              </a:ln>
            </p:spPr>
            <p:txBody>
              <a:bodyPr wrap="none">
                <a:spAutoFit/>
              </a:bodyPr>
              <a:lstStyle/>
              <a:p>
                <a:r>
                  <a:rPr lang="en-GB" altLang="en-US" b="1">
                    <a:solidFill>
                      <a:srgbClr val="C00000"/>
                    </a:solidFill>
                  </a:rPr>
                  <a:t>fn</a:t>
                </a:r>
                <a:endParaRPr lang="zh-CN" altLang="en-US" b="1">
                  <a:solidFill>
                    <a:srgbClr val="C00000"/>
                  </a:solidFill>
                </a:endParaRPr>
              </a:p>
            </p:txBody>
          </p:sp>
          <p:sp>
            <p:nvSpPr>
              <p:cNvPr id="80924" name="TextBox 72"/>
              <p:cNvSpPr txBox="1">
                <a:spLocks noChangeArrowheads="1"/>
              </p:cNvSpPr>
              <p:nvPr/>
            </p:nvSpPr>
            <p:spPr bwMode="auto">
              <a:xfrm rot="2518571">
                <a:off x="2088615" y="802800"/>
                <a:ext cx="796089" cy="307777"/>
              </a:xfrm>
              <a:prstGeom prst="rect">
                <a:avLst/>
              </a:prstGeom>
              <a:noFill/>
              <a:ln w="9525">
                <a:noFill/>
                <a:miter lim="800000"/>
                <a:headEnd/>
                <a:tailEnd/>
              </a:ln>
            </p:spPr>
            <p:txBody>
              <a:bodyPr>
                <a:spAutoFit/>
              </a:bodyPr>
              <a:lstStyle/>
              <a:p>
                <a:r>
                  <a:rPr lang="en-GB" altLang="en-US" sz="1400" b="1">
                    <a:solidFill>
                      <a:srgbClr val="00B050"/>
                    </a:solidFill>
                  </a:rPr>
                  <a:t>fa </a:t>
                </a:r>
                <a:r>
                  <a:rPr lang="en-GB" altLang="en-US" sz="1400" b="1"/>
                  <a:t>sn</a:t>
                </a:r>
                <a:endParaRPr lang="zh-CN" altLang="en-US" sz="1400" b="1"/>
              </a:p>
            </p:txBody>
          </p:sp>
          <p:sp>
            <p:nvSpPr>
              <p:cNvPr id="80925" name="TextBox 72"/>
              <p:cNvSpPr txBox="1">
                <a:spLocks noChangeArrowheads="1"/>
              </p:cNvSpPr>
              <p:nvPr/>
            </p:nvSpPr>
            <p:spPr bwMode="auto">
              <a:xfrm>
                <a:off x="1511756" y="1880696"/>
                <a:ext cx="792087" cy="307777"/>
              </a:xfrm>
              <a:prstGeom prst="rect">
                <a:avLst/>
              </a:prstGeom>
              <a:noFill/>
              <a:ln w="9525">
                <a:noFill/>
                <a:miter lim="800000"/>
                <a:headEnd/>
                <a:tailEnd/>
              </a:ln>
            </p:spPr>
            <p:txBody>
              <a:bodyPr>
                <a:spAutoFit/>
              </a:bodyPr>
              <a:lstStyle/>
              <a:p>
                <a:r>
                  <a:rPr lang="en-GB" altLang="en-US" sz="1400" b="1">
                    <a:solidFill>
                      <a:srgbClr val="00B050"/>
                    </a:solidFill>
                  </a:rPr>
                  <a:t>fa</a:t>
                </a:r>
                <a:r>
                  <a:rPr lang="en-GB" altLang="en-US" sz="1400" b="1" baseline="30000"/>
                  <a:t> </a:t>
                </a:r>
                <a:r>
                  <a:rPr lang="en-GB" altLang="en-US" sz="1400" b="1"/>
                  <a:t>sn</a:t>
                </a:r>
                <a:endParaRPr lang="zh-CN" altLang="en-US" sz="1400" b="1"/>
              </a:p>
            </p:txBody>
          </p:sp>
        </p:grpSp>
      </p:grpSp>
      <p:sp>
        <p:nvSpPr>
          <p:cNvPr id="80903" name="Slide Number Placeholder 110"/>
          <p:cNvSpPr>
            <a:spLocks noGrp="1"/>
          </p:cNvSpPr>
          <p:nvPr>
            <p:ph type="sldNum" sz="quarter" idx="12"/>
          </p:nvPr>
        </p:nvSpPr>
        <p:spPr>
          <a:noFill/>
        </p:spPr>
        <p:txBody>
          <a:bodyPr/>
          <a:lstStyle/>
          <a:p>
            <a:fld id="{7F2D1726-052F-4BFE-9544-29F8C5FE2848}" type="slidenum">
              <a:rPr lang="en-US" altLang="en-US" smtClean="0"/>
              <a:pPr/>
              <a:t>71</a:t>
            </a:fld>
            <a:endParaRPr lang="en-US" sz="1800" b="0" smtClean="0">
              <a:solidFill>
                <a:schemeClr val="tx1"/>
              </a:solidFill>
            </a:endParaRPr>
          </a:p>
        </p:txBody>
      </p:sp>
      <p:pic>
        <p:nvPicPr>
          <p:cNvPr id="109" name="Picture 7"/>
          <p:cNvPicPr>
            <a:picLocks noChangeAspect="1" noChangeArrowheads="1"/>
          </p:cNvPicPr>
          <p:nvPr/>
        </p:nvPicPr>
        <p:blipFill>
          <a:blip r:embed="rId8"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76200"/>
            <a:ext cx="7772400" cy="828675"/>
          </a:xfrm>
        </p:spPr>
        <p:txBody>
          <a:bodyPr/>
          <a:lstStyle/>
          <a:p>
            <a:pPr eaLnBrk="1" hangingPunct="1"/>
            <a:r>
              <a:rPr lang="en-US" dirty="0" smtClean="0"/>
              <a:t>Querying Result: Examples</a:t>
            </a:r>
            <a:endParaRPr lang="en-US" altLang="en-US" dirty="0" smtClean="0"/>
          </a:p>
        </p:txBody>
      </p:sp>
      <p:pic>
        <p:nvPicPr>
          <p:cNvPr id="81923" name="Picture 3" descr="AZEV9WWEFR0~VIHH82K3IB7"/>
          <p:cNvPicPr>
            <a:picLocks noGrp="1" noChangeAspect="1" noChangeArrowheads="1"/>
          </p:cNvPicPr>
          <p:nvPr>
            <p:ph sz="half" idx="1"/>
          </p:nvPr>
        </p:nvPicPr>
        <p:blipFill>
          <a:blip r:embed="rId3" cstate="print"/>
          <a:srcRect/>
          <a:stretch>
            <a:fillRect/>
          </a:stretch>
        </p:blipFill>
        <p:spPr>
          <a:xfrm>
            <a:off x="304800" y="3429000"/>
            <a:ext cx="3978275" cy="2032000"/>
          </a:xfrm>
          <a:ln w="38100" cap="flat">
            <a:solidFill>
              <a:srgbClr val="33CCFF"/>
            </a:solidFill>
          </a:ln>
        </p:spPr>
      </p:pic>
      <p:pic>
        <p:nvPicPr>
          <p:cNvPr id="81924" name="Picture 4" descr="GXZW%[57MZFZ2U4W7YRJVLQ"/>
          <p:cNvPicPr>
            <a:picLocks noGrp="1" noChangeAspect="1" noChangeArrowheads="1"/>
          </p:cNvPicPr>
          <p:nvPr>
            <p:ph sz="quarter" idx="2"/>
          </p:nvPr>
        </p:nvPicPr>
        <p:blipFill>
          <a:blip r:embed="rId4" cstate="print"/>
          <a:srcRect/>
          <a:stretch>
            <a:fillRect/>
          </a:stretch>
        </p:blipFill>
        <p:spPr>
          <a:xfrm>
            <a:off x="4419600" y="3429000"/>
            <a:ext cx="4344988" cy="2058988"/>
          </a:xfrm>
          <a:ln w="38100" cap="flat">
            <a:solidFill>
              <a:srgbClr val="33CCFF"/>
            </a:solidFill>
          </a:ln>
        </p:spPr>
      </p:pic>
      <p:pic>
        <p:nvPicPr>
          <p:cNvPr id="81925" name="Picture 5" descr="UO4FFXAS{VLNF_VFUDPUG79"/>
          <p:cNvPicPr>
            <a:picLocks noGrp="1" noChangeAspect="1" noChangeArrowheads="1"/>
          </p:cNvPicPr>
          <p:nvPr>
            <p:ph sz="quarter" idx="3"/>
          </p:nvPr>
        </p:nvPicPr>
        <p:blipFill>
          <a:blip r:embed="rId5" cstate="print"/>
          <a:srcRect/>
          <a:stretch>
            <a:fillRect/>
          </a:stretch>
        </p:blipFill>
        <p:spPr>
          <a:xfrm>
            <a:off x="2438400" y="1447800"/>
            <a:ext cx="3673475" cy="1839913"/>
          </a:xfrm>
          <a:ln w="38100" cap="flat">
            <a:solidFill>
              <a:srgbClr val="33CCFF"/>
            </a:solidFill>
          </a:ln>
        </p:spPr>
      </p:pic>
      <p:sp>
        <p:nvSpPr>
          <p:cNvPr id="81926" name="Text Box 6"/>
          <p:cNvSpPr txBox="1">
            <a:spLocks noChangeArrowheads="1"/>
          </p:cNvSpPr>
          <p:nvPr/>
        </p:nvSpPr>
        <p:spPr bwMode="auto">
          <a:xfrm>
            <a:off x="5292725" y="5591175"/>
            <a:ext cx="2887663" cy="365125"/>
          </a:xfrm>
          <a:prstGeom prst="rect">
            <a:avLst/>
          </a:prstGeom>
          <a:noFill/>
          <a:ln w="9525">
            <a:noFill/>
            <a:miter lim="800000"/>
            <a:headEnd/>
            <a:tailEnd/>
          </a:ln>
        </p:spPr>
        <p:txBody>
          <a:bodyPr wrap="none">
            <a:spAutoFit/>
          </a:bodyPr>
          <a:lstStyle/>
          <a:p>
            <a:r>
              <a:rPr lang="en-US"/>
              <a:t>Querying Youtube network</a:t>
            </a:r>
            <a:endParaRPr lang="en-US" altLang="en-US"/>
          </a:p>
        </p:txBody>
      </p:sp>
      <p:sp>
        <p:nvSpPr>
          <p:cNvPr id="81927" name="Text Box 7"/>
          <p:cNvSpPr txBox="1">
            <a:spLocks noChangeArrowheads="1"/>
          </p:cNvSpPr>
          <p:nvPr/>
        </p:nvSpPr>
        <p:spPr bwMode="auto">
          <a:xfrm>
            <a:off x="1258888" y="5591175"/>
            <a:ext cx="2887662" cy="365125"/>
          </a:xfrm>
          <a:prstGeom prst="rect">
            <a:avLst/>
          </a:prstGeom>
          <a:noFill/>
          <a:ln w="9525">
            <a:noFill/>
            <a:miter lim="800000"/>
            <a:headEnd/>
            <a:tailEnd/>
          </a:ln>
        </p:spPr>
        <p:txBody>
          <a:bodyPr wrap="none">
            <a:spAutoFit/>
          </a:bodyPr>
          <a:lstStyle/>
          <a:p>
            <a:r>
              <a:rPr lang="en-US"/>
              <a:t>Querying Terrorist network</a:t>
            </a:r>
            <a:endParaRPr lang="en-US" altLang="en-US"/>
          </a:p>
        </p:txBody>
      </p:sp>
      <p:sp>
        <p:nvSpPr>
          <p:cNvPr id="81928"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915B332D-EAED-42B7-BF0E-E78E6D29BCD0}" type="slidenum">
              <a:rPr lang="zh-CN" altLang="en-US" sz="1500">
                <a:solidFill>
                  <a:schemeClr val="bg2"/>
                </a:solidFill>
                <a:latin typeface="Times New Roman" pitchFamily="18" charset="0"/>
              </a:rPr>
              <a:pPr algn="r">
                <a:spcBef>
                  <a:spcPct val="50000"/>
                </a:spcBef>
              </a:pPr>
              <a:t>72</a:t>
            </a:fld>
            <a:endParaRPr lang="en-US" sz="1500">
              <a:solidFill>
                <a:schemeClr val="bg2"/>
              </a:solidFill>
              <a:latin typeface="Times New Roman" pitchFamily="18" charset="0"/>
            </a:endParaRPr>
          </a:p>
        </p:txBody>
      </p:sp>
      <p:pic>
        <p:nvPicPr>
          <p:cNvPr id="9"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
        <p:nvSpPr>
          <p:cNvPr id="10" name="矩形标注 9"/>
          <p:cNvSpPr/>
          <p:nvPr/>
        </p:nvSpPr>
        <p:spPr>
          <a:xfrm>
            <a:off x="228600" y="1447800"/>
            <a:ext cx="2133600" cy="914400"/>
          </a:xfrm>
          <a:prstGeom prst="wedgeRectCallout">
            <a:avLst>
              <a:gd name="adj1" fmla="val 49301"/>
              <a:gd name="adj2" fmla="val 124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indent="-274638"/>
            <a:r>
              <a:rPr lang="en-US" altLang="zh-CN" dirty="0" smtClean="0"/>
              <a:t>PQ can be answered in </a:t>
            </a:r>
            <a:r>
              <a:rPr lang="en-US" altLang="zh-CN" dirty="0" smtClean="0">
                <a:solidFill>
                  <a:srgbClr val="FF0000"/>
                </a:solidFill>
              </a:rPr>
              <a:t>cubic </a:t>
            </a:r>
            <a:r>
              <a:rPr lang="en-US" altLang="zh-CN" dirty="0" smtClean="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0"/>
          </p:nvPr>
        </p:nvSpPr>
        <p:spPr>
          <a:noFill/>
        </p:spPr>
        <p:txBody>
          <a:bodyPr/>
          <a:lstStyle/>
          <a:p>
            <a:fld id="{B1250AF6-E697-4AB1-B1D4-671FF12FEB11}" type="slidenum">
              <a:rPr lang="en-US" altLang="en-US" smtClean="0"/>
              <a:pPr/>
              <a:t>73</a:t>
            </a:fld>
            <a:endParaRPr lang="en-US" sz="1800" b="0" smtClean="0">
              <a:solidFill>
                <a:schemeClr val="tx1"/>
              </a:solidFill>
            </a:endParaRPr>
          </a:p>
        </p:txBody>
      </p:sp>
      <p:sp>
        <p:nvSpPr>
          <p:cNvPr id="82948" name="标题 1"/>
          <p:cNvSpPr>
            <a:spLocks noGrp="1" noChangeArrowheads="1"/>
          </p:cNvSpPr>
          <p:nvPr>
            <p:ph type="title" idx="4294967295"/>
          </p:nvPr>
        </p:nvSpPr>
        <p:spPr>
          <a:xfrm>
            <a:off x="-149225" y="0"/>
            <a:ext cx="9293225" cy="1143000"/>
          </a:xfrm>
        </p:spPr>
        <p:txBody>
          <a:bodyPr/>
          <a:lstStyle/>
          <a:p>
            <a:pPr algn="ctr" eaLnBrk="1" hangingPunct="1"/>
            <a:r>
              <a:rPr lang="en-US" altLang="en-US" sz="3300" b="1" dirty="0" smtClean="0"/>
              <a:t>Evaluating Graph Pattern </a:t>
            </a:r>
            <a:br>
              <a:rPr lang="en-US" altLang="en-US" sz="3300" b="1" dirty="0" smtClean="0"/>
            </a:br>
            <a:r>
              <a:rPr lang="en-US" altLang="en-US" sz="3300" b="1" dirty="0" smtClean="0"/>
              <a:t>Queries</a:t>
            </a:r>
            <a:endParaRPr lang="zh-CN" altLang="en-US" sz="2200" dirty="0" smtClean="0">
              <a:ea typeface="宋体" pitchFamily="2" charset="-122"/>
            </a:endParaRPr>
          </a:p>
        </p:txBody>
      </p:sp>
      <p:sp>
        <p:nvSpPr>
          <p:cNvPr id="82949" name="内容占位符 2"/>
          <p:cNvSpPr>
            <a:spLocks noGrp="1" noChangeArrowheads="1"/>
          </p:cNvSpPr>
          <p:nvPr>
            <p:ph idx="1"/>
          </p:nvPr>
        </p:nvSpPr>
        <p:spPr>
          <a:xfrm>
            <a:off x="457200" y="1600200"/>
            <a:ext cx="7467600" cy="4873625"/>
          </a:xfrm>
        </p:spPr>
        <p:txBody>
          <a:bodyPr/>
          <a:lstStyle/>
          <a:p>
            <a:pPr marL="274638" indent="-274638" algn="l" eaLnBrk="1" hangingPunct="1">
              <a:buFont typeface="Wingdings" pitchFamily="2" charset="2"/>
              <a:buChar char="v"/>
            </a:pPr>
            <a:r>
              <a:rPr lang="en-US" altLang="zh-CN" sz="2800" dirty="0" smtClean="0"/>
              <a:t>PQ can be answered in </a:t>
            </a:r>
            <a:r>
              <a:rPr lang="en-US" altLang="zh-CN" sz="2800" dirty="0" smtClean="0">
                <a:solidFill>
                  <a:srgbClr val="FF0000"/>
                </a:solidFill>
              </a:rPr>
              <a:t>cubic </a:t>
            </a:r>
            <a:r>
              <a:rPr lang="en-US" altLang="zh-CN" sz="2800" dirty="0" smtClean="0"/>
              <a:t>time.</a:t>
            </a:r>
          </a:p>
          <a:p>
            <a:pPr marL="274638" indent="-274638" algn="l" eaLnBrk="1" hangingPunct="1">
              <a:buFont typeface="Wingdings" pitchFamily="2" charset="2"/>
              <a:buChar char="v"/>
            </a:pPr>
            <a:endParaRPr lang="en-US" altLang="zh-CN" sz="2800" dirty="0" smtClean="0"/>
          </a:p>
          <a:p>
            <a:pPr marL="639763" lvl="1" indent="-273050" algn="l" eaLnBrk="1" hangingPunct="1">
              <a:buFont typeface="Wingdings 2" pitchFamily="18" charset="2"/>
              <a:buChar char=""/>
            </a:pPr>
            <a:r>
              <a:rPr lang="en-US" altLang="zh-CN" sz="2400" dirty="0" smtClean="0"/>
              <a:t>Join-based Algorithm</a:t>
            </a:r>
          </a:p>
          <a:p>
            <a:pPr lvl="2" indent="-182563" algn="l" eaLnBrk="1" hangingPunct="1">
              <a:buFont typeface="Wingdings" pitchFamily="2" charset="2"/>
              <a:buChar char=""/>
            </a:pPr>
            <a:r>
              <a:rPr lang="en-US" altLang="zh-CN" sz="2200" dirty="0" smtClean="0"/>
              <a:t>Matrix index </a:t>
            </a:r>
            <a:r>
              <a:rPr lang="en-US" altLang="zh-CN" sz="2200" dirty="0" err="1" smtClean="0"/>
              <a:t>vs</a:t>
            </a:r>
            <a:r>
              <a:rPr lang="en-US" altLang="zh-CN" sz="2200" dirty="0" smtClean="0"/>
              <a:t> distance cache</a:t>
            </a:r>
          </a:p>
          <a:p>
            <a:pPr lvl="2" indent="-182563" algn="l" eaLnBrk="1" hangingPunct="1">
              <a:buFont typeface="Wingdings" pitchFamily="2" charset="2"/>
              <a:buChar char=""/>
            </a:pPr>
            <a:r>
              <a:rPr lang="en-US" altLang="zh-CN" sz="2200" dirty="0" smtClean="0"/>
              <a:t>Join operation for each edge in PQ</a:t>
            </a:r>
          </a:p>
          <a:p>
            <a:pPr marL="639763" lvl="1" indent="-273050" algn="l" eaLnBrk="1" hangingPunct="1">
              <a:buFont typeface="Wingdings 2" pitchFamily="18" charset="2"/>
              <a:buChar char=""/>
            </a:pPr>
            <a:endParaRPr lang="en-US" altLang="zh-CN" sz="2400" dirty="0" smtClean="0"/>
          </a:p>
          <a:p>
            <a:pPr marL="639763" lvl="1" indent="-273050" algn="l" eaLnBrk="1" hangingPunct="1">
              <a:buFont typeface="Wingdings 2" pitchFamily="18" charset="2"/>
              <a:buChar char=""/>
            </a:pPr>
            <a:r>
              <a:rPr lang="en-US" altLang="zh-CN" sz="2400" dirty="0" smtClean="0"/>
              <a:t>Split-based Algorithm</a:t>
            </a:r>
          </a:p>
          <a:p>
            <a:pPr lvl="2" indent="-182563" algn="l" eaLnBrk="1" hangingPunct="1">
              <a:buFont typeface="Wingdings" pitchFamily="2" charset="2"/>
              <a:buChar char=""/>
            </a:pPr>
            <a:r>
              <a:rPr lang="en-US" altLang="zh-CN" sz="2200" baseline="-25000" dirty="0" smtClean="0"/>
              <a:t> </a:t>
            </a:r>
            <a:r>
              <a:rPr lang="en-US" altLang="zh-CN" sz="2200" dirty="0" smtClean="0"/>
              <a:t>blocks</a:t>
            </a:r>
          </a:p>
          <a:p>
            <a:pPr lvl="2" indent="-182563" algn="l" eaLnBrk="1" hangingPunct="1">
              <a:buFont typeface="Wingdings" pitchFamily="2" charset="2"/>
              <a:buChar char=""/>
            </a:pPr>
            <a:r>
              <a:rPr lang="en-US" altLang="zh-CN" sz="2200" baseline="-25000" dirty="0" smtClean="0"/>
              <a:t> </a:t>
            </a:r>
            <a:r>
              <a:rPr lang="en-US" altLang="zh-CN" sz="2200" dirty="0" smtClean="0"/>
              <a:t>partition-relation pair</a:t>
            </a:r>
            <a:endParaRPr lang="en-US" altLang="zh-CN"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0"/>
          </p:nvPr>
        </p:nvSpPr>
        <p:spPr>
          <a:noFill/>
        </p:spPr>
        <p:txBody>
          <a:bodyPr/>
          <a:lstStyle/>
          <a:p>
            <a:fld id="{3BA5EBF9-CAD2-4F02-ACBD-0953692AD26D}" type="slidenum">
              <a:rPr lang="en-US" altLang="en-US" smtClean="0"/>
              <a:pPr/>
              <a:t>74</a:t>
            </a:fld>
            <a:endParaRPr lang="en-US" sz="1800" b="0" smtClean="0">
              <a:solidFill>
                <a:schemeClr val="tx1"/>
              </a:solidFill>
            </a:endParaRPr>
          </a:p>
        </p:txBody>
      </p:sp>
      <p:sp>
        <p:nvSpPr>
          <p:cNvPr id="62468" name="标题 1"/>
          <p:cNvSpPr>
            <a:spLocks noGrp="1" noChangeArrowheads="1"/>
          </p:cNvSpPr>
          <p:nvPr>
            <p:ph type="title" idx="4294967295"/>
          </p:nvPr>
        </p:nvSpPr>
        <p:spPr>
          <a:xfrm>
            <a:off x="457200" y="0"/>
            <a:ext cx="7467600" cy="868362"/>
          </a:xfrm>
        </p:spPr>
        <p:txBody>
          <a:bodyPr/>
          <a:lstStyle/>
          <a:p>
            <a:pPr algn="ctr" eaLnBrk="1" hangingPunct="1"/>
            <a:r>
              <a:rPr lang="en-US" altLang="en-US" sz="2300" b="1" dirty="0" smtClean="0"/>
              <a:t>Outline </a:t>
            </a:r>
            <a:br>
              <a:rPr lang="en-US" altLang="en-US" sz="2300" b="1" dirty="0" smtClean="0"/>
            </a:br>
            <a:r>
              <a:rPr lang="en-US" altLang="en-US" sz="2300" b="1" dirty="0" smtClean="0"/>
              <a:t>(Graph Pattern Matching)</a:t>
            </a:r>
            <a:endParaRPr lang="zh-CN" altLang="en-US" sz="2200" dirty="0" smtClean="0">
              <a:ea typeface="宋体" pitchFamily="2" charset="-122"/>
            </a:endParaRPr>
          </a:p>
        </p:txBody>
      </p:sp>
      <p:sp>
        <p:nvSpPr>
          <p:cNvPr id="62469" name="内容占位符 2"/>
          <p:cNvSpPr>
            <a:spLocks noGrp="1" noChangeArrowheads="1"/>
          </p:cNvSpPr>
          <p:nvPr>
            <p:ph idx="1"/>
          </p:nvPr>
        </p:nvSpPr>
        <p:spPr>
          <a:xfrm>
            <a:off x="457200" y="1219200"/>
            <a:ext cx="7467600" cy="4873625"/>
          </a:xfrm>
        </p:spPr>
        <p:txBody>
          <a:bodyPr/>
          <a:lstStyle/>
          <a:p>
            <a:pPr marL="274638" indent="-274638" algn="l" eaLnBrk="1" hangingPunct="1">
              <a:buFont typeface="Wingdings" pitchFamily="2" charset="2"/>
              <a:buChar char="v"/>
            </a:pPr>
            <a:r>
              <a:rPr lang="en-GB" altLang="en-US" b="1" dirty="0" smtClean="0"/>
              <a:t> </a:t>
            </a:r>
            <a:r>
              <a:rPr lang="en-GB" altLang="en-US" dirty="0" smtClean="0"/>
              <a:t>Extended homomorphism/isomorphism</a:t>
            </a:r>
            <a:endParaRPr lang="en-US" altLang="en-US"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GB" altLang="en-US" dirty="0" smtClean="0"/>
              <a:t> Extended simulation</a:t>
            </a:r>
            <a:endParaRPr lang="en-US" altLang="en-US"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US" altLang="en-US" dirty="0" smtClean="0"/>
              <a:t>Graph Queries</a:t>
            </a:r>
          </a:p>
          <a:p>
            <a:pPr marL="274638" indent="-274638" algn="l" eaLnBrk="1" hangingPunct="1">
              <a:buFont typeface="Wingdings" pitchFamily="2" charset="2"/>
              <a:buChar char="v"/>
            </a:pPr>
            <a:endParaRPr lang="en-US" altLang="en-US" b="1" dirty="0" smtClean="0"/>
          </a:p>
          <a:p>
            <a:pPr marL="274638" indent="-274638" algn="l">
              <a:buFont typeface="Wingdings" pitchFamily="2" charset="2"/>
              <a:buChar char="v"/>
            </a:pPr>
            <a:r>
              <a:rPr lang="en-US" altLang="en-US" b="1" dirty="0" smtClean="0"/>
              <a:t>Incremental Graph Pattern Matching</a:t>
            </a:r>
          </a:p>
          <a:p>
            <a:pPr marL="274638" indent="-274638" algn="l" eaLnBrk="1" hangingPunct="1">
              <a:buFont typeface="Wingdings" pitchFamily="2" charset="2"/>
              <a:buChar char="v"/>
            </a:pPr>
            <a:endParaRPr lang="en-US" dirty="0" smtClean="0"/>
          </a:p>
          <a:p>
            <a:pPr marL="274638" indent="-274638" algn="l" eaLnBrk="1" hangingPunct="1">
              <a:buFont typeface="Wingdings" pitchFamily="2" charset="2"/>
              <a:buChar char="v"/>
            </a:pPr>
            <a:r>
              <a:rPr lang="en-US" altLang="en-US" dirty="0" smtClean="0"/>
              <a:t>Conclusion</a:t>
            </a:r>
            <a:endParaRPr lang="zh-CN" altLang="en-US"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880519" y="1520031"/>
            <a:ext cx="2879725" cy="6411913"/>
            <a:chOff x="0" y="0"/>
            <a:chExt cx="2400" cy="3214"/>
          </a:xfrm>
        </p:grpSpPr>
        <p:pic>
          <p:nvPicPr>
            <p:cNvPr id="85087" name="圆角矩形 32"/>
            <p:cNvPicPr>
              <a:picLocks noChangeArrowheads="1"/>
            </p:cNvPicPr>
            <p:nvPr/>
          </p:nvPicPr>
          <p:blipFill>
            <a:blip r:embed="rId3" cstate="print"/>
            <a:srcRect/>
            <a:stretch>
              <a:fillRect/>
            </a:stretch>
          </p:blipFill>
          <p:spPr bwMode="auto">
            <a:xfrm>
              <a:off x="0" y="0"/>
              <a:ext cx="2400" cy="3214"/>
            </a:xfrm>
            <a:prstGeom prst="rect">
              <a:avLst/>
            </a:prstGeom>
            <a:noFill/>
            <a:ln w="9525">
              <a:noFill/>
              <a:miter lim="800000"/>
              <a:headEnd/>
              <a:tailEnd/>
            </a:ln>
          </p:spPr>
        </p:pic>
        <p:sp>
          <p:nvSpPr>
            <p:cNvPr id="85088" name="Text Box 4"/>
            <p:cNvSpPr txBox="1">
              <a:spLocks noChangeArrowheads="1"/>
            </p:cNvSpPr>
            <p:nvPr/>
          </p:nvSpPr>
          <p:spPr bwMode="auto">
            <a:xfrm>
              <a:off x="141" y="139"/>
              <a:ext cx="2087" cy="2904"/>
            </a:xfrm>
            <a:prstGeom prst="rect">
              <a:avLst/>
            </a:prstGeom>
            <a:noFill/>
            <a:ln w="9525">
              <a:noFill/>
              <a:miter lim="800000"/>
              <a:headEnd/>
              <a:tailEnd/>
            </a:ln>
          </p:spPr>
          <p:txBody>
            <a:bodyPr lIns="97182" tIns="48591" rIns="97182" bIns="48591"/>
            <a:lstStyle/>
            <a:p>
              <a:pPr marL="365125" indent="-365125" defTabSz="971550">
                <a:lnSpc>
                  <a:spcPct val="120000"/>
                </a:lnSpc>
                <a:spcBef>
                  <a:spcPct val="10000"/>
                </a:spcBef>
                <a:buClr>
                  <a:schemeClr val="accent1"/>
                </a:buClr>
                <a:buSzPct val="90000"/>
                <a:buFont typeface="Wingdings" pitchFamily="2" charset="2"/>
                <a:buNone/>
              </a:pPr>
              <a:endParaRPr lang="zh-CN" altLang="en-US"/>
            </a:p>
          </p:txBody>
        </p:sp>
      </p:grpSp>
      <p:sp>
        <p:nvSpPr>
          <p:cNvPr id="84995"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84996" name="标题 1"/>
          <p:cNvSpPr>
            <a:spLocks noGrp="1" noChangeArrowheads="1"/>
          </p:cNvSpPr>
          <p:nvPr>
            <p:ph type="title" idx="4294967295"/>
          </p:nvPr>
        </p:nvSpPr>
        <p:spPr>
          <a:xfrm>
            <a:off x="381000" y="0"/>
            <a:ext cx="7772400" cy="828675"/>
          </a:xfrm>
        </p:spPr>
        <p:txBody>
          <a:bodyPr>
            <a:normAutofit fontScale="90000"/>
          </a:bodyPr>
          <a:lstStyle/>
          <a:p>
            <a:pPr eaLnBrk="1" hangingPunct="1"/>
            <a:r>
              <a:rPr lang="en-US" altLang="en-US" dirty="0" smtClean="0"/>
              <a:t>Batch Algorithm vs. D</a:t>
            </a:r>
            <a:r>
              <a:rPr lang="en-US" dirty="0" smtClean="0"/>
              <a:t>ynamic A</a:t>
            </a:r>
            <a:r>
              <a:rPr lang="en-US" altLang="en-US" dirty="0" smtClean="0"/>
              <a:t>lgorithm</a:t>
            </a:r>
            <a:endParaRPr lang="zh-CN" altLang="en-US" sz="2800" dirty="0" smtClean="0">
              <a:ea typeface="宋体" pitchFamily="2" charset="-122"/>
            </a:endParaRPr>
          </a:p>
        </p:txBody>
      </p:sp>
      <p:sp>
        <p:nvSpPr>
          <p:cNvPr id="84997" name="内容占位符 2"/>
          <p:cNvSpPr>
            <a:spLocks noGrp="1" noChangeArrowheads="1"/>
          </p:cNvSpPr>
          <p:nvPr>
            <p:ph idx="1"/>
          </p:nvPr>
        </p:nvSpPr>
        <p:spPr>
          <a:xfrm>
            <a:off x="971550" y="1285875"/>
            <a:ext cx="7735888" cy="4786313"/>
          </a:xfrm>
        </p:spPr>
        <p:txBody>
          <a:bodyPr/>
          <a:lstStyle/>
          <a:p>
            <a:pPr marL="274638" indent="-274638" algn="l" eaLnBrk="1" hangingPunct="1"/>
            <a:r>
              <a:rPr lang="en-US" altLang="en-US" dirty="0" smtClean="0"/>
              <a:t>Graph </a:t>
            </a:r>
            <a:r>
              <a:rPr lang="en-US" dirty="0" smtClean="0"/>
              <a:t>querying</a:t>
            </a:r>
            <a:r>
              <a:rPr lang="en-US" altLang="en-US" dirty="0" smtClean="0"/>
              <a:t> is expensive!</a:t>
            </a:r>
            <a:r>
              <a:rPr lang="en-US" altLang="en-US" sz="2800" dirty="0" smtClean="0"/>
              <a:t>  </a:t>
            </a:r>
          </a:p>
          <a:p>
            <a:pPr marL="639763" lvl="1" indent="-273050" algn="l" eaLnBrk="1" hangingPunct="1">
              <a:buFont typeface="Wingdings 2" pitchFamily="18" charset="2"/>
              <a:buChar char=""/>
            </a:pPr>
            <a:r>
              <a:rPr lang="en-US" altLang="en-US" sz="1800" dirty="0" smtClean="0">
                <a:solidFill>
                  <a:srgbClr val="FF0000"/>
                </a:solidFill>
              </a:rPr>
              <a:t>NP-complete</a:t>
            </a:r>
            <a:r>
              <a:rPr lang="en-US" altLang="en-US" sz="1800" dirty="0" smtClean="0"/>
              <a:t> for subgraph isomorphism</a:t>
            </a:r>
          </a:p>
          <a:p>
            <a:pPr marL="639763" lvl="1" indent="-273050" algn="l" eaLnBrk="1" hangingPunct="1">
              <a:buFont typeface="Wingdings 2" pitchFamily="18" charset="2"/>
              <a:buChar char=""/>
            </a:pPr>
            <a:r>
              <a:rPr lang="en-US" altLang="en-US" sz="1800" dirty="0" smtClean="0">
                <a:solidFill>
                  <a:srgbClr val="FF0000"/>
                </a:solidFill>
              </a:rPr>
              <a:t>cubic-time</a:t>
            </a:r>
            <a:r>
              <a:rPr lang="en-US" altLang="en-US" sz="1800" dirty="0" smtClean="0"/>
              <a:t> for bounded simulation</a:t>
            </a:r>
          </a:p>
          <a:p>
            <a:pPr marL="639763" lvl="1" indent="-273050" algn="l" eaLnBrk="1" hangingPunct="1">
              <a:buFont typeface="Wingdings 2" pitchFamily="18" charset="2"/>
              <a:buChar char=""/>
            </a:pPr>
            <a:r>
              <a:rPr lang="en-US" altLang="en-US" sz="1800" dirty="0" smtClean="0">
                <a:solidFill>
                  <a:srgbClr val="FF0000"/>
                </a:solidFill>
              </a:rPr>
              <a:t>quadratic-time</a:t>
            </a:r>
            <a:r>
              <a:rPr lang="en-US" altLang="en-US" sz="1800" dirty="0" smtClean="0"/>
              <a:t> for simulation</a:t>
            </a:r>
          </a:p>
          <a:p>
            <a:pPr marL="274638" indent="-274638" algn="l" eaLnBrk="1" hangingPunct="1"/>
            <a:r>
              <a:rPr lang="en-US" dirty="0" smtClean="0"/>
              <a:t>Dynamic </a:t>
            </a:r>
            <a:r>
              <a:rPr lang="en-US" altLang="en-US" dirty="0" smtClean="0"/>
              <a:t>graph </a:t>
            </a:r>
            <a:r>
              <a:rPr lang="en-US" dirty="0" smtClean="0"/>
              <a:t>querying</a:t>
            </a:r>
          </a:p>
        </p:txBody>
      </p:sp>
      <p:pic>
        <p:nvPicPr>
          <p:cNvPr id="84998" name="图片 4"/>
          <p:cNvPicPr>
            <a:picLocks noChangeAspect="1" noChangeArrowheads="1"/>
          </p:cNvPicPr>
          <p:nvPr/>
        </p:nvPicPr>
        <p:blipFill>
          <a:blip r:embed="rId4" cstate="print"/>
          <a:srcRect/>
          <a:stretch>
            <a:fillRect/>
          </a:stretch>
        </p:blipFill>
        <p:spPr bwMode="auto">
          <a:xfrm>
            <a:off x="3059113" y="4672013"/>
            <a:ext cx="687387" cy="557212"/>
          </a:xfrm>
          <a:prstGeom prst="rect">
            <a:avLst/>
          </a:prstGeom>
          <a:noFill/>
          <a:ln w="9525">
            <a:noFill/>
            <a:miter lim="800000"/>
            <a:headEnd/>
            <a:tailEnd/>
          </a:ln>
        </p:spPr>
      </p:pic>
      <p:pic>
        <p:nvPicPr>
          <p:cNvPr id="84999" name="图片 5"/>
          <p:cNvPicPr>
            <a:picLocks noChangeAspect="1" noChangeArrowheads="1"/>
          </p:cNvPicPr>
          <p:nvPr/>
        </p:nvPicPr>
        <p:blipFill>
          <a:blip r:embed="rId5" cstate="print"/>
          <a:srcRect/>
          <a:stretch>
            <a:fillRect/>
          </a:stretch>
        </p:blipFill>
        <p:spPr bwMode="auto">
          <a:xfrm>
            <a:off x="4932363" y="3933825"/>
            <a:ext cx="865187" cy="587375"/>
          </a:xfrm>
          <a:prstGeom prst="rect">
            <a:avLst/>
          </a:prstGeom>
          <a:noFill/>
          <a:ln w="9525">
            <a:noFill/>
            <a:miter lim="800000"/>
            <a:headEnd/>
            <a:tailEnd/>
          </a:ln>
        </p:spPr>
      </p:pic>
      <p:sp>
        <p:nvSpPr>
          <p:cNvPr id="38922" name="Rectangle 89"/>
          <p:cNvSpPr>
            <a:spLocks noChangeArrowheads="1"/>
          </p:cNvSpPr>
          <p:nvPr/>
        </p:nvSpPr>
        <p:spPr bwMode="auto">
          <a:xfrm>
            <a:off x="1187450" y="6165850"/>
            <a:ext cx="7242175" cy="358775"/>
          </a:xfrm>
          <a:prstGeom prst="rect">
            <a:avLst/>
          </a:prstGeom>
          <a:solidFill>
            <a:srgbClr val="EAEAEA"/>
          </a:solidFill>
          <a:ln w="9525">
            <a:noFill/>
            <a:miter lim="800000"/>
            <a:headEnd/>
            <a:tailEnd/>
          </a:ln>
        </p:spPr>
        <p:txBody>
          <a:bodyPr/>
          <a:lstStyle/>
          <a:p>
            <a:pPr marL="365125" indent="-365125" algn="ctr">
              <a:buSzPct val="90000"/>
            </a:pPr>
            <a:r>
              <a:rPr lang="en-US" altLang="en-US" sz="2000" i="1">
                <a:solidFill>
                  <a:srgbClr val="FF0000"/>
                </a:solidFill>
                <a:sym typeface="Arial" pitchFamily="34" charset="0"/>
              </a:rPr>
              <a:t>Computes new matches from old matches!</a:t>
            </a:r>
            <a:endParaRPr lang="en-US">
              <a:solidFill>
                <a:srgbClr val="FF0000"/>
              </a:solidFill>
            </a:endParaRPr>
          </a:p>
        </p:txBody>
      </p:sp>
      <p:grpSp>
        <p:nvGrpSpPr>
          <p:cNvPr id="3" name="Group 11"/>
          <p:cNvGrpSpPr>
            <a:grpSpLocks/>
          </p:cNvGrpSpPr>
          <p:nvPr/>
        </p:nvGrpSpPr>
        <p:grpSpPr bwMode="auto">
          <a:xfrm>
            <a:off x="2003425" y="3286125"/>
            <a:ext cx="4800600" cy="935038"/>
            <a:chOff x="0" y="0"/>
            <a:chExt cx="7560" cy="1474"/>
          </a:xfrm>
        </p:grpSpPr>
        <p:grpSp>
          <p:nvGrpSpPr>
            <p:cNvPr id="4" name="Group 12"/>
            <p:cNvGrpSpPr>
              <a:grpSpLocks/>
            </p:cNvGrpSpPr>
            <p:nvPr/>
          </p:nvGrpSpPr>
          <p:grpSpPr bwMode="auto">
            <a:xfrm>
              <a:off x="3250" y="0"/>
              <a:ext cx="795" cy="695"/>
              <a:chOff x="0" y="0"/>
              <a:chExt cx="648072" cy="566804"/>
            </a:xfrm>
          </p:grpSpPr>
          <p:sp>
            <p:nvSpPr>
              <p:cNvPr id="85083" name="椭圆 23"/>
              <p:cNvSpPr>
                <a:spLocks/>
              </p:cNvSpPr>
              <p:nvPr/>
            </p:nvSpPr>
            <p:spPr bwMode="auto">
              <a:xfrm>
                <a:off x="0" y="374783"/>
                <a:ext cx="192021" cy="192021"/>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84" name="椭圆 24"/>
              <p:cNvSpPr>
                <a:spLocks/>
              </p:cNvSpPr>
              <p:nvPr/>
            </p:nvSpPr>
            <p:spPr bwMode="auto">
              <a:xfrm>
                <a:off x="456051" y="374783"/>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85" name="TextBox 25"/>
              <p:cNvSpPr>
                <a:spLocks noChangeArrowheads="1"/>
              </p:cNvSpPr>
              <p:nvPr/>
            </p:nvSpPr>
            <p:spPr bwMode="auto">
              <a:xfrm>
                <a:off x="92582" y="0"/>
                <a:ext cx="370327" cy="435283"/>
              </a:xfrm>
              <a:prstGeom prst="rect">
                <a:avLst/>
              </a:prstGeom>
              <a:noFill/>
              <a:ln w="9525">
                <a:noFill/>
                <a:miter lim="800000"/>
                <a:headEnd/>
                <a:tailEnd/>
              </a:ln>
            </p:spPr>
            <p:txBody>
              <a:bodyPr>
                <a:spAutoFit/>
              </a:bodyPr>
              <a:lstStyle/>
              <a:p>
                <a:r>
                  <a:rPr lang="en-US" altLang="en-US" sz="1600">
                    <a:solidFill>
                      <a:srgbClr val="402000"/>
                    </a:solidFill>
                    <a:sym typeface="Arial" pitchFamily="34" charset="0"/>
                  </a:rPr>
                  <a:t>P</a:t>
                </a:r>
                <a:endParaRPr lang="zh-CN" altLang="en-US"/>
              </a:p>
            </p:txBody>
          </p:sp>
          <p:cxnSp>
            <p:nvCxnSpPr>
              <p:cNvPr id="85086" name="直接连接符 26"/>
              <p:cNvCxnSpPr>
                <a:cxnSpLocks noChangeShapeType="1"/>
                <a:stCxn id="85084" idx="2"/>
                <a:endCxn id="85083" idx="6"/>
              </p:cNvCxnSpPr>
              <p:nvPr/>
            </p:nvCxnSpPr>
            <p:spPr bwMode="auto">
              <a:xfrm rot="10800000">
                <a:off x="192021" y="470794"/>
                <a:ext cx="264030" cy="1"/>
              </a:xfrm>
              <a:prstGeom prst="line">
                <a:avLst/>
              </a:prstGeom>
              <a:noFill/>
              <a:ln w="19050">
                <a:solidFill>
                  <a:schemeClr val="accent2"/>
                </a:solidFill>
                <a:round/>
                <a:headEnd/>
                <a:tailEnd/>
              </a:ln>
            </p:spPr>
          </p:cxnSp>
        </p:grpSp>
        <p:sp>
          <p:nvSpPr>
            <p:cNvPr id="85058" name="右箭头 28"/>
            <p:cNvSpPr>
              <a:spLocks noChangeArrowheads="1"/>
            </p:cNvSpPr>
            <p:nvPr/>
          </p:nvSpPr>
          <p:spPr bwMode="auto">
            <a:xfrm>
              <a:off x="2570" y="795"/>
              <a:ext cx="2155" cy="340"/>
            </a:xfrm>
            <a:prstGeom prst="rightArrow">
              <a:avLst>
                <a:gd name="adj1" fmla="val 50000"/>
                <a:gd name="adj2" fmla="val 49972"/>
              </a:avLst>
            </a:prstGeom>
            <a:solidFill>
              <a:srgbClr val="00B050"/>
            </a:solidFill>
            <a:ln w="9525">
              <a:no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59" name="椭圆 29"/>
            <p:cNvSpPr>
              <a:spLocks/>
            </p:cNvSpPr>
            <p:nvPr/>
          </p:nvSpPr>
          <p:spPr bwMode="auto">
            <a:xfrm>
              <a:off x="6313" y="833"/>
              <a:ext cx="302" cy="302"/>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60" name="椭圆 30"/>
            <p:cNvSpPr>
              <a:spLocks/>
            </p:cNvSpPr>
            <p:nvPr/>
          </p:nvSpPr>
          <p:spPr bwMode="auto">
            <a:xfrm>
              <a:off x="7220" y="380"/>
              <a:ext cx="303" cy="300"/>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61" name="直接连接符 31"/>
            <p:cNvCxnSpPr>
              <a:cxnSpLocks noChangeShapeType="1"/>
              <a:stCxn id="85060" idx="2"/>
              <a:endCxn id="85059" idx="7"/>
            </p:cNvCxnSpPr>
            <p:nvPr/>
          </p:nvCxnSpPr>
          <p:spPr bwMode="auto">
            <a:xfrm rot="10800000" flipV="1">
              <a:off x="6570" y="530"/>
              <a:ext cx="650" cy="348"/>
            </a:xfrm>
            <a:prstGeom prst="line">
              <a:avLst/>
            </a:prstGeom>
            <a:noFill/>
            <a:ln w="19050">
              <a:solidFill>
                <a:schemeClr val="accent2"/>
              </a:solidFill>
              <a:round/>
              <a:headEnd/>
              <a:tailEnd/>
            </a:ln>
          </p:spPr>
        </p:cxnSp>
        <p:grpSp>
          <p:nvGrpSpPr>
            <p:cNvPr id="5" name="Group 21"/>
            <p:cNvGrpSpPr>
              <a:grpSpLocks/>
            </p:cNvGrpSpPr>
            <p:nvPr/>
          </p:nvGrpSpPr>
          <p:grpSpPr bwMode="auto">
            <a:xfrm>
              <a:off x="0" y="228"/>
              <a:ext cx="2457" cy="1246"/>
              <a:chOff x="0" y="0"/>
              <a:chExt cx="2457" cy="1246"/>
            </a:xfrm>
          </p:grpSpPr>
          <p:sp>
            <p:nvSpPr>
              <p:cNvPr id="85066" name="TextBox 27"/>
              <p:cNvSpPr>
                <a:spLocks noChangeArrowheads="1"/>
              </p:cNvSpPr>
              <p:nvPr/>
            </p:nvSpPr>
            <p:spPr bwMode="auto">
              <a:xfrm>
                <a:off x="2005" y="455"/>
                <a:ext cx="453" cy="532"/>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G</a:t>
                </a:r>
                <a:endParaRPr lang="zh-CN" altLang="en-US"/>
              </a:p>
            </p:txBody>
          </p:sp>
          <p:grpSp>
            <p:nvGrpSpPr>
              <p:cNvPr id="6" name="Group 23"/>
              <p:cNvGrpSpPr>
                <a:grpSpLocks/>
              </p:cNvGrpSpPr>
              <p:nvPr/>
            </p:nvGrpSpPr>
            <p:grpSpPr bwMode="auto">
              <a:xfrm>
                <a:off x="0" y="0"/>
                <a:ext cx="2002" cy="1246"/>
                <a:chOff x="0" y="0"/>
                <a:chExt cx="2002" cy="1246"/>
              </a:xfrm>
            </p:grpSpPr>
            <p:grpSp>
              <p:nvGrpSpPr>
                <p:cNvPr id="7" name="Group 24"/>
                <p:cNvGrpSpPr>
                  <a:grpSpLocks/>
                </p:cNvGrpSpPr>
                <p:nvPr/>
              </p:nvGrpSpPr>
              <p:grpSpPr bwMode="auto">
                <a:xfrm>
                  <a:off x="0" y="0"/>
                  <a:ext cx="2003" cy="1247"/>
                  <a:chOff x="0" y="0"/>
                  <a:chExt cx="1272141" cy="792088"/>
                </a:xfrm>
              </p:grpSpPr>
              <p:grpSp>
                <p:nvGrpSpPr>
                  <p:cNvPr id="8" name="Group 25"/>
                  <p:cNvGrpSpPr>
                    <a:grpSpLocks/>
                  </p:cNvGrpSpPr>
                  <p:nvPr/>
                </p:nvGrpSpPr>
                <p:grpSpPr bwMode="auto">
                  <a:xfrm>
                    <a:off x="-3" y="-6"/>
                    <a:ext cx="1032112" cy="792086"/>
                    <a:chOff x="0" y="0"/>
                    <a:chExt cx="1032112" cy="792086"/>
                  </a:xfrm>
                </p:grpSpPr>
                <p:grpSp>
                  <p:nvGrpSpPr>
                    <p:cNvPr id="9" name="Group 26"/>
                    <p:cNvGrpSpPr>
                      <a:grpSpLocks/>
                    </p:cNvGrpSpPr>
                    <p:nvPr/>
                  </p:nvGrpSpPr>
                  <p:grpSpPr bwMode="auto">
                    <a:xfrm>
                      <a:off x="0" y="0"/>
                      <a:ext cx="1032112" cy="792086"/>
                      <a:chOff x="0" y="0"/>
                      <a:chExt cx="1548172" cy="1188132"/>
                    </a:xfrm>
                  </p:grpSpPr>
                  <p:sp>
                    <p:nvSpPr>
                      <p:cNvPr id="85078" name="椭圆 41"/>
                      <p:cNvSpPr>
                        <a:spLocks/>
                      </p:cNvSpPr>
                      <p:nvPr/>
                    </p:nvSpPr>
                    <p:spPr bwMode="auto">
                      <a:xfrm>
                        <a:off x="0" y="468052"/>
                        <a:ext cx="288032" cy="288032"/>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79" name="椭圆 42"/>
                      <p:cNvSpPr>
                        <a:spLocks/>
                      </p:cNvSpPr>
                      <p:nvPr/>
                    </p:nvSpPr>
                    <p:spPr bwMode="auto">
                      <a:xfrm>
                        <a:off x="432048" y="0"/>
                        <a:ext cx="288032" cy="288032"/>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80" name="椭圆 43"/>
                      <p:cNvSpPr>
                        <a:spLocks/>
                      </p:cNvSpPr>
                      <p:nvPr/>
                    </p:nvSpPr>
                    <p:spPr bwMode="auto">
                      <a:xfrm>
                        <a:off x="864096" y="468052"/>
                        <a:ext cx="288032" cy="288032"/>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81" name="椭圆 44"/>
                      <p:cNvSpPr>
                        <a:spLocks/>
                      </p:cNvSpPr>
                      <p:nvPr/>
                    </p:nvSpPr>
                    <p:spPr bwMode="auto">
                      <a:xfrm>
                        <a:off x="432048" y="900100"/>
                        <a:ext cx="288032" cy="288032"/>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82" name="椭圆 45"/>
                      <p:cNvSpPr>
                        <a:spLocks/>
                      </p:cNvSpPr>
                      <p:nvPr/>
                    </p:nvSpPr>
                    <p:spPr bwMode="auto">
                      <a:xfrm>
                        <a:off x="1260140" y="0"/>
                        <a:ext cx="288032" cy="288032"/>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grpSp>
                <p:cxnSp>
                  <p:nvCxnSpPr>
                    <p:cNvPr id="85074" name="直接连接符 37"/>
                    <p:cNvCxnSpPr>
                      <a:cxnSpLocks noChangeShapeType="1"/>
                      <a:stCxn id="85078" idx="7"/>
                      <a:endCxn id="85079" idx="3"/>
                    </p:cNvCxnSpPr>
                    <p:nvPr/>
                  </p:nvCxnSpPr>
                  <p:spPr bwMode="auto">
                    <a:xfrm rot="5400000" flipH="1" flipV="1">
                      <a:off x="151896" y="175902"/>
                      <a:ext cx="176256" cy="152253"/>
                    </a:xfrm>
                    <a:prstGeom prst="line">
                      <a:avLst/>
                    </a:prstGeom>
                    <a:noFill/>
                    <a:ln w="19050">
                      <a:solidFill>
                        <a:schemeClr val="accent2"/>
                      </a:solidFill>
                      <a:round/>
                      <a:headEnd/>
                      <a:tailEnd/>
                    </a:ln>
                  </p:spPr>
                </p:cxnSp>
                <p:cxnSp>
                  <p:nvCxnSpPr>
                    <p:cNvPr id="85075" name="直接连接符 38"/>
                    <p:cNvCxnSpPr>
                      <a:cxnSpLocks noChangeShapeType="1"/>
                      <a:stCxn id="85080" idx="2"/>
                      <a:endCxn id="85078" idx="6"/>
                    </p:cNvCxnSpPr>
                    <p:nvPr/>
                  </p:nvCxnSpPr>
                  <p:spPr bwMode="auto">
                    <a:xfrm rot="10800000">
                      <a:off x="192025" y="408052"/>
                      <a:ext cx="384043" cy="1"/>
                    </a:xfrm>
                    <a:prstGeom prst="line">
                      <a:avLst/>
                    </a:prstGeom>
                    <a:noFill/>
                    <a:ln w="19050">
                      <a:solidFill>
                        <a:schemeClr val="accent2"/>
                      </a:solidFill>
                      <a:round/>
                      <a:headEnd/>
                      <a:tailEnd/>
                    </a:ln>
                  </p:spPr>
                </p:cxnSp>
                <p:cxnSp>
                  <p:nvCxnSpPr>
                    <p:cNvPr id="85076" name="直接连接符 39"/>
                    <p:cNvCxnSpPr>
                      <a:cxnSpLocks noChangeShapeType="1"/>
                      <a:stCxn id="85078" idx="5"/>
                      <a:endCxn id="85081" idx="1"/>
                    </p:cNvCxnSpPr>
                    <p:nvPr/>
                  </p:nvCxnSpPr>
                  <p:spPr bwMode="auto">
                    <a:xfrm rot="16200000" flipH="1">
                      <a:off x="163897" y="475934"/>
                      <a:ext cx="152253" cy="152253"/>
                    </a:xfrm>
                    <a:prstGeom prst="line">
                      <a:avLst/>
                    </a:prstGeom>
                    <a:noFill/>
                    <a:ln w="19050">
                      <a:solidFill>
                        <a:schemeClr val="accent2"/>
                      </a:solidFill>
                      <a:round/>
                      <a:headEnd/>
                      <a:tailEnd/>
                    </a:ln>
                  </p:spPr>
                </p:cxnSp>
                <p:cxnSp>
                  <p:nvCxnSpPr>
                    <p:cNvPr id="85077" name="直接连接符 40"/>
                    <p:cNvCxnSpPr>
                      <a:cxnSpLocks noChangeShapeType="1"/>
                      <a:stCxn id="85082" idx="2"/>
                      <a:endCxn id="85079" idx="6"/>
                    </p:cNvCxnSpPr>
                    <p:nvPr/>
                  </p:nvCxnSpPr>
                  <p:spPr bwMode="auto">
                    <a:xfrm rot="10800000">
                      <a:off x="480056" y="96017"/>
                      <a:ext cx="360040" cy="1"/>
                    </a:xfrm>
                    <a:prstGeom prst="line">
                      <a:avLst/>
                    </a:prstGeom>
                    <a:noFill/>
                    <a:ln w="19050">
                      <a:solidFill>
                        <a:schemeClr val="accent2"/>
                      </a:solidFill>
                      <a:round/>
                      <a:headEnd/>
                      <a:tailEnd/>
                    </a:ln>
                  </p:spPr>
                </p:cxnSp>
              </p:grpSp>
              <p:sp>
                <p:nvSpPr>
                  <p:cNvPr id="85071" name="椭圆 34"/>
                  <p:cNvSpPr>
                    <a:spLocks/>
                  </p:cNvSpPr>
                  <p:nvPr/>
                </p:nvSpPr>
                <p:spPr bwMode="auto">
                  <a:xfrm>
                    <a:off x="1080120" y="312035"/>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72" name="直接连接符 35"/>
                  <p:cNvCxnSpPr>
                    <a:cxnSpLocks noChangeShapeType="1"/>
                    <a:stCxn id="85071" idx="2"/>
                    <a:endCxn id="85080" idx="6"/>
                  </p:cNvCxnSpPr>
                  <p:nvPr/>
                </p:nvCxnSpPr>
                <p:spPr bwMode="auto">
                  <a:xfrm rot="10800000">
                    <a:off x="768086" y="408046"/>
                    <a:ext cx="312035" cy="1"/>
                  </a:xfrm>
                  <a:prstGeom prst="line">
                    <a:avLst/>
                  </a:prstGeom>
                  <a:noFill/>
                  <a:ln w="19050">
                    <a:solidFill>
                      <a:schemeClr val="accent2"/>
                    </a:solidFill>
                    <a:round/>
                    <a:headEnd/>
                    <a:tailEnd/>
                  </a:ln>
                </p:spPr>
              </p:cxnSp>
            </p:grpSp>
            <p:cxnSp>
              <p:nvCxnSpPr>
                <p:cNvPr id="85069" name="直接连接符 46"/>
                <p:cNvCxnSpPr>
                  <a:cxnSpLocks noChangeShapeType="1"/>
                  <a:stCxn id="85082" idx="3"/>
                  <a:endCxn id="85080" idx="7"/>
                </p:cNvCxnSpPr>
                <p:nvPr/>
              </p:nvCxnSpPr>
              <p:spPr bwMode="auto">
                <a:xfrm rot="5400000">
                  <a:off x="1123" y="291"/>
                  <a:ext cx="280" cy="203"/>
                </a:xfrm>
                <a:prstGeom prst="line">
                  <a:avLst/>
                </a:prstGeom>
                <a:noFill/>
                <a:ln w="19050">
                  <a:solidFill>
                    <a:schemeClr val="accent2"/>
                  </a:solidFill>
                  <a:round/>
                  <a:headEnd/>
                  <a:tailEnd/>
                </a:ln>
              </p:spPr>
            </p:cxnSp>
          </p:grpSp>
        </p:grpSp>
        <p:sp>
          <p:nvSpPr>
            <p:cNvPr id="85063" name="椭圆 47"/>
            <p:cNvSpPr>
              <a:spLocks/>
            </p:cNvSpPr>
            <p:nvPr/>
          </p:nvSpPr>
          <p:spPr bwMode="auto">
            <a:xfrm>
              <a:off x="7258" y="833"/>
              <a:ext cx="302" cy="302"/>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64" name="直接连接符 48"/>
            <p:cNvCxnSpPr>
              <a:cxnSpLocks noChangeShapeType="1"/>
              <a:stCxn id="85063" idx="2"/>
              <a:endCxn id="85059" idx="6"/>
            </p:cNvCxnSpPr>
            <p:nvPr/>
          </p:nvCxnSpPr>
          <p:spPr bwMode="auto">
            <a:xfrm rot="10800000">
              <a:off x="6615" y="985"/>
              <a:ext cx="643" cy="0"/>
            </a:xfrm>
            <a:prstGeom prst="line">
              <a:avLst/>
            </a:prstGeom>
            <a:noFill/>
            <a:ln w="19050">
              <a:solidFill>
                <a:schemeClr val="accent2"/>
              </a:solidFill>
              <a:round/>
              <a:headEnd/>
              <a:tailEnd/>
            </a:ln>
          </p:spPr>
        </p:cxnSp>
        <p:sp>
          <p:nvSpPr>
            <p:cNvPr id="85065" name="矩形 49"/>
            <p:cNvSpPr>
              <a:spLocks noChangeArrowheads="1"/>
            </p:cNvSpPr>
            <p:nvPr/>
          </p:nvSpPr>
          <p:spPr bwMode="auto">
            <a:xfrm>
              <a:off x="4725" y="683"/>
              <a:ext cx="1413" cy="52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M(</a:t>
              </a:r>
              <a:r>
                <a:rPr lang="en-US" sz="1600" b="1">
                  <a:solidFill>
                    <a:srgbClr val="402000"/>
                  </a:solidFill>
                  <a:sym typeface="Arial" pitchFamily="34" charset="0"/>
                </a:rPr>
                <a:t>P</a:t>
              </a:r>
              <a:r>
                <a:rPr lang="en-US" altLang="en-US" sz="1600" b="1">
                  <a:solidFill>
                    <a:srgbClr val="402000"/>
                  </a:solidFill>
                  <a:sym typeface="Arial" pitchFamily="34" charset="0"/>
                </a:rPr>
                <a:t>,G) </a:t>
              </a:r>
              <a:endParaRPr lang="zh-CN" altLang="en-US"/>
            </a:p>
          </p:txBody>
        </p:sp>
      </p:grpSp>
      <p:sp>
        <p:nvSpPr>
          <p:cNvPr id="85002" name="右箭头 50"/>
          <p:cNvSpPr>
            <a:spLocks noChangeArrowheads="1"/>
          </p:cNvSpPr>
          <p:nvPr/>
        </p:nvSpPr>
        <p:spPr bwMode="auto">
          <a:xfrm>
            <a:off x="3781425" y="5229225"/>
            <a:ext cx="1870075" cy="215900"/>
          </a:xfrm>
          <a:prstGeom prst="rightArrow">
            <a:avLst>
              <a:gd name="adj1" fmla="val 50000"/>
              <a:gd name="adj2" fmla="val 39339"/>
            </a:avLst>
          </a:prstGeom>
          <a:solidFill>
            <a:srgbClr val="FF0000"/>
          </a:solidFill>
          <a:ln w="9525">
            <a:no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grpSp>
        <p:nvGrpSpPr>
          <p:cNvPr id="10" name="Group 43"/>
          <p:cNvGrpSpPr>
            <a:grpSpLocks/>
          </p:cNvGrpSpPr>
          <p:nvPr/>
        </p:nvGrpSpPr>
        <p:grpSpPr bwMode="auto">
          <a:xfrm>
            <a:off x="1690688" y="4149725"/>
            <a:ext cx="5111750" cy="1727200"/>
            <a:chOff x="0" y="0"/>
            <a:chExt cx="8050" cy="2720"/>
          </a:xfrm>
        </p:grpSpPr>
        <p:sp>
          <p:nvSpPr>
            <p:cNvPr id="85024" name="矩形 56"/>
            <p:cNvSpPr>
              <a:spLocks noChangeArrowheads="1"/>
            </p:cNvSpPr>
            <p:nvPr/>
          </p:nvSpPr>
          <p:spPr bwMode="auto">
            <a:xfrm>
              <a:off x="4537" y="2155"/>
              <a:ext cx="2105" cy="52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M(</a:t>
              </a:r>
              <a:r>
                <a:rPr lang="en-US" sz="1600" b="1">
                  <a:solidFill>
                    <a:srgbClr val="402000"/>
                  </a:solidFill>
                  <a:sym typeface="Arial" pitchFamily="34" charset="0"/>
                </a:rPr>
                <a:t>P</a:t>
              </a:r>
              <a:r>
                <a:rPr lang="en-US" altLang="en-US" sz="1600" b="1">
                  <a:solidFill>
                    <a:srgbClr val="402000"/>
                  </a:solidFill>
                  <a:sym typeface="Arial" pitchFamily="34" charset="0"/>
                </a:rPr>
                <a:t>,G)⊕∆M</a:t>
              </a:r>
              <a:endParaRPr lang="zh-CN" altLang="en-US"/>
            </a:p>
          </p:txBody>
        </p:sp>
        <p:grpSp>
          <p:nvGrpSpPr>
            <p:cNvPr id="11" name="Group 45"/>
            <p:cNvGrpSpPr>
              <a:grpSpLocks/>
            </p:cNvGrpSpPr>
            <p:nvPr/>
          </p:nvGrpSpPr>
          <p:grpSpPr bwMode="auto">
            <a:xfrm>
              <a:off x="0" y="0"/>
              <a:ext cx="8050" cy="2720"/>
              <a:chOff x="0" y="0"/>
              <a:chExt cx="8050" cy="2720"/>
            </a:xfrm>
          </p:grpSpPr>
          <p:sp>
            <p:nvSpPr>
              <p:cNvPr id="85026" name="TextBox 14"/>
              <p:cNvSpPr>
                <a:spLocks noChangeArrowheads="1"/>
              </p:cNvSpPr>
              <p:nvPr/>
            </p:nvSpPr>
            <p:spPr bwMode="auto">
              <a:xfrm>
                <a:off x="2497" y="2155"/>
                <a:ext cx="1318" cy="533"/>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G⊕∆G</a:t>
                </a:r>
                <a:endParaRPr lang="zh-CN" altLang="en-US"/>
              </a:p>
            </p:txBody>
          </p:sp>
          <p:grpSp>
            <p:nvGrpSpPr>
              <p:cNvPr id="12" name="Group 47"/>
              <p:cNvGrpSpPr>
                <a:grpSpLocks/>
              </p:cNvGrpSpPr>
              <p:nvPr/>
            </p:nvGrpSpPr>
            <p:grpSpPr bwMode="auto">
              <a:xfrm>
                <a:off x="0" y="0"/>
                <a:ext cx="8051" cy="2720"/>
                <a:chOff x="0" y="0"/>
                <a:chExt cx="8051" cy="2720"/>
              </a:xfrm>
            </p:grpSpPr>
            <p:grpSp>
              <p:nvGrpSpPr>
                <p:cNvPr id="13" name="Group 48"/>
                <p:cNvGrpSpPr>
                  <a:grpSpLocks/>
                </p:cNvGrpSpPr>
                <p:nvPr/>
              </p:nvGrpSpPr>
              <p:grpSpPr bwMode="auto">
                <a:xfrm>
                  <a:off x="0" y="0"/>
                  <a:ext cx="2042" cy="2720"/>
                  <a:chOff x="0" y="0"/>
                  <a:chExt cx="2042" cy="2720"/>
                </a:xfrm>
              </p:grpSpPr>
              <p:sp>
                <p:nvSpPr>
                  <p:cNvPr id="85037" name="椭圆 7"/>
                  <p:cNvSpPr>
                    <a:spLocks/>
                  </p:cNvSpPr>
                  <p:nvPr/>
                </p:nvSpPr>
                <p:spPr bwMode="auto">
                  <a:xfrm>
                    <a:off x="2" y="1965"/>
                    <a:ext cx="300" cy="303"/>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38" name="椭圆 8"/>
                  <p:cNvSpPr>
                    <a:spLocks/>
                  </p:cNvSpPr>
                  <p:nvPr/>
                </p:nvSpPr>
                <p:spPr bwMode="auto">
                  <a:xfrm>
                    <a:off x="455" y="1473"/>
                    <a:ext cx="302" cy="302"/>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39" name="椭圆 9"/>
                  <p:cNvSpPr>
                    <a:spLocks/>
                  </p:cNvSpPr>
                  <p:nvPr/>
                </p:nvSpPr>
                <p:spPr bwMode="auto">
                  <a:xfrm>
                    <a:off x="907" y="1965"/>
                    <a:ext cx="303" cy="303"/>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40" name="椭圆 10"/>
                  <p:cNvSpPr>
                    <a:spLocks/>
                  </p:cNvSpPr>
                  <p:nvPr/>
                </p:nvSpPr>
                <p:spPr bwMode="auto">
                  <a:xfrm>
                    <a:off x="455" y="2418"/>
                    <a:ext cx="302" cy="302"/>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41" name="椭圆 11"/>
                  <p:cNvSpPr>
                    <a:spLocks/>
                  </p:cNvSpPr>
                  <p:nvPr/>
                </p:nvSpPr>
                <p:spPr bwMode="auto">
                  <a:xfrm>
                    <a:off x="1325" y="1473"/>
                    <a:ext cx="302" cy="302"/>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42" name="椭圆 12"/>
                  <p:cNvSpPr>
                    <a:spLocks/>
                  </p:cNvSpPr>
                  <p:nvPr/>
                </p:nvSpPr>
                <p:spPr bwMode="auto">
                  <a:xfrm>
                    <a:off x="1740" y="1965"/>
                    <a:ext cx="302" cy="303"/>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43" name="椭圆 13"/>
                  <p:cNvSpPr>
                    <a:spLocks/>
                  </p:cNvSpPr>
                  <p:nvPr/>
                </p:nvSpPr>
                <p:spPr bwMode="auto">
                  <a:xfrm>
                    <a:off x="1325" y="2418"/>
                    <a:ext cx="302" cy="302"/>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44" name="直接连接符 15"/>
                  <p:cNvSpPr>
                    <a:spLocks noChangeShapeType="1"/>
                  </p:cNvSpPr>
                  <p:nvPr/>
                </p:nvSpPr>
                <p:spPr bwMode="auto">
                  <a:xfrm rot="5400000" flipH="1" flipV="1">
                    <a:off x="240" y="1750"/>
                    <a:ext cx="280" cy="240"/>
                  </a:xfrm>
                  <a:prstGeom prst="line">
                    <a:avLst/>
                  </a:prstGeom>
                  <a:noFill/>
                  <a:ln w="19050">
                    <a:solidFill>
                      <a:schemeClr val="accent2"/>
                    </a:solidFill>
                    <a:round/>
                    <a:headEnd/>
                    <a:tailEnd/>
                  </a:ln>
                </p:spPr>
                <p:txBody>
                  <a:bodyPr/>
                  <a:lstStyle/>
                  <a:p>
                    <a:endParaRPr lang="en-US"/>
                  </a:p>
                </p:txBody>
              </p:sp>
              <p:sp>
                <p:nvSpPr>
                  <p:cNvPr id="85045" name="直接连接符 16"/>
                  <p:cNvSpPr>
                    <a:spLocks noChangeShapeType="1"/>
                  </p:cNvSpPr>
                  <p:nvPr/>
                </p:nvSpPr>
                <p:spPr bwMode="auto">
                  <a:xfrm rot="10800000">
                    <a:off x="757" y="1625"/>
                    <a:ext cx="568" cy="0"/>
                  </a:xfrm>
                  <a:prstGeom prst="line">
                    <a:avLst/>
                  </a:prstGeom>
                  <a:noFill/>
                  <a:ln w="19050">
                    <a:solidFill>
                      <a:schemeClr val="accent2"/>
                    </a:solidFill>
                    <a:round/>
                    <a:headEnd/>
                    <a:tailEnd/>
                  </a:ln>
                </p:spPr>
                <p:txBody>
                  <a:bodyPr/>
                  <a:lstStyle/>
                  <a:p>
                    <a:endParaRPr lang="en-US"/>
                  </a:p>
                </p:txBody>
              </p:sp>
              <p:sp>
                <p:nvSpPr>
                  <p:cNvPr id="85046" name="直接连接符 17"/>
                  <p:cNvSpPr>
                    <a:spLocks noChangeShapeType="1"/>
                  </p:cNvSpPr>
                  <p:nvPr/>
                </p:nvSpPr>
                <p:spPr bwMode="auto">
                  <a:xfrm rot="5400000">
                    <a:off x="1125" y="1764"/>
                    <a:ext cx="280" cy="203"/>
                  </a:xfrm>
                  <a:prstGeom prst="line">
                    <a:avLst/>
                  </a:prstGeom>
                  <a:noFill/>
                  <a:ln w="19050">
                    <a:solidFill>
                      <a:schemeClr val="accent2"/>
                    </a:solidFill>
                    <a:round/>
                    <a:headEnd/>
                    <a:tailEnd/>
                  </a:ln>
                </p:spPr>
                <p:txBody>
                  <a:bodyPr/>
                  <a:lstStyle/>
                  <a:p>
                    <a:endParaRPr lang="en-US"/>
                  </a:p>
                </p:txBody>
              </p:sp>
              <p:sp>
                <p:nvSpPr>
                  <p:cNvPr id="85047" name="直接连接符 18"/>
                  <p:cNvSpPr>
                    <a:spLocks noChangeShapeType="1"/>
                  </p:cNvSpPr>
                  <p:nvPr/>
                </p:nvSpPr>
                <p:spPr bwMode="auto">
                  <a:xfrm rot="10800000">
                    <a:off x="1212" y="2115"/>
                    <a:ext cx="528" cy="3"/>
                  </a:xfrm>
                  <a:prstGeom prst="line">
                    <a:avLst/>
                  </a:prstGeom>
                  <a:noFill/>
                  <a:ln w="19050">
                    <a:solidFill>
                      <a:schemeClr val="accent2"/>
                    </a:solidFill>
                    <a:round/>
                    <a:headEnd/>
                    <a:tailEnd/>
                  </a:ln>
                </p:spPr>
                <p:txBody>
                  <a:bodyPr/>
                  <a:lstStyle/>
                  <a:p>
                    <a:endParaRPr lang="en-US"/>
                  </a:p>
                </p:txBody>
              </p:sp>
              <p:sp>
                <p:nvSpPr>
                  <p:cNvPr id="85048" name="直接连接符 19"/>
                  <p:cNvSpPr>
                    <a:spLocks noChangeShapeType="1"/>
                  </p:cNvSpPr>
                  <p:nvPr/>
                </p:nvSpPr>
                <p:spPr bwMode="auto">
                  <a:xfrm rot="10800000">
                    <a:off x="302" y="2115"/>
                    <a:ext cx="605" cy="3"/>
                  </a:xfrm>
                  <a:prstGeom prst="line">
                    <a:avLst/>
                  </a:prstGeom>
                  <a:noFill/>
                  <a:ln w="19050">
                    <a:solidFill>
                      <a:schemeClr val="accent2"/>
                    </a:solidFill>
                    <a:round/>
                    <a:headEnd/>
                    <a:tailEnd/>
                  </a:ln>
                </p:spPr>
                <p:txBody>
                  <a:bodyPr/>
                  <a:lstStyle/>
                  <a:p>
                    <a:endParaRPr lang="en-US"/>
                  </a:p>
                </p:txBody>
              </p:sp>
              <p:sp>
                <p:nvSpPr>
                  <p:cNvPr id="85049" name="直接连接符 20"/>
                  <p:cNvSpPr>
                    <a:spLocks noChangeShapeType="1"/>
                  </p:cNvSpPr>
                  <p:nvPr/>
                </p:nvSpPr>
                <p:spPr bwMode="auto">
                  <a:xfrm rot="16200000" flipH="1">
                    <a:off x="260" y="2223"/>
                    <a:ext cx="240" cy="240"/>
                  </a:xfrm>
                  <a:prstGeom prst="line">
                    <a:avLst/>
                  </a:prstGeom>
                  <a:noFill/>
                  <a:ln w="19050">
                    <a:solidFill>
                      <a:schemeClr val="accent2"/>
                    </a:solidFill>
                    <a:round/>
                    <a:headEnd/>
                    <a:tailEnd/>
                  </a:ln>
                </p:spPr>
                <p:txBody>
                  <a:bodyPr/>
                  <a:lstStyle/>
                  <a:p>
                    <a:endParaRPr lang="en-US"/>
                  </a:p>
                </p:txBody>
              </p:sp>
              <p:sp>
                <p:nvSpPr>
                  <p:cNvPr id="85050" name="直接连接符 21"/>
                  <p:cNvSpPr>
                    <a:spLocks noChangeShapeType="1"/>
                  </p:cNvSpPr>
                  <p:nvPr/>
                </p:nvSpPr>
                <p:spPr bwMode="auto">
                  <a:xfrm rot="16200000" flipV="1">
                    <a:off x="1147" y="2243"/>
                    <a:ext cx="240" cy="200"/>
                  </a:xfrm>
                  <a:prstGeom prst="line">
                    <a:avLst/>
                  </a:prstGeom>
                  <a:noFill/>
                  <a:ln w="19050">
                    <a:solidFill>
                      <a:schemeClr val="accent2"/>
                    </a:solidFill>
                    <a:round/>
                    <a:headEnd/>
                    <a:tailEnd/>
                  </a:ln>
                </p:spPr>
                <p:txBody>
                  <a:bodyPr/>
                  <a:lstStyle/>
                  <a:p>
                    <a:endParaRPr lang="en-US"/>
                  </a:p>
                </p:txBody>
              </p:sp>
              <p:sp>
                <p:nvSpPr>
                  <p:cNvPr id="85051" name="右箭头 51"/>
                  <p:cNvSpPr>
                    <a:spLocks noChangeArrowheads="1"/>
                  </p:cNvSpPr>
                  <p:nvPr/>
                </p:nvSpPr>
                <p:spPr bwMode="auto">
                  <a:xfrm rot="5400000">
                    <a:off x="790" y="453"/>
                    <a:ext cx="1245" cy="340"/>
                  </a:xfrm>
                  <a:prstGeom prst="rightArrow">
                    <a:avLst>
                      <a:gd name="adj1" fmla="val 50000"/>
                      <a:gd name="adj2" fmla="val 49908"/>
                    </a:avLst>
                  </a:prstGeom>
                  <a:solidFill>
                    <a:srgbClr val="00B050"/>
                  </a:solidFill>
                  <a:ln w="9525">
                    <a:no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52" name="矩形 52"/>
                  <p:cNvSpPr>
                    <a:spLocks noChangeArrowheads="1"/>
                  </p:cNvSpPr>
                  <p:nvPr/>
                </p:nvSpPr>
                <p:spPr bwMode="auto">
                  <a:xfrm>
                    <a:off x="452" y="340"/>
                    <a:ext cx="798" cy="580"/>
                  </a:xfrm>
                  <a:prstGeom prst="rect">
                    <a:avLst/>
                  </a:prstGeom>
                  <a:noFill/>
                  <a:ln w="9525">
                    <a:noFill/>
                    <a:miter lim="800000"/>
                    <a:headEnd/>
                    <a:tailEnd/>
                  </a:ln>
                </p:spPr>
                <p:txBody>
                  <a:bodyPr wrap="none">
                    <a:spAutoFit/>
                  </a:bodyPr>
                  <a:lstStyle/>
                  <a:p>
                    <a:r>
                      <a:rPr lang="en-US" altLang="en-US">
                        <a:solidFill>
                          <a:srgbClr val="402000"/>
                        </a:solidFill>
                        <a:sym typeface="Arial" pitchFamily="34" charset="0"/>
                      </a:rPr>
                      <a:t>∆G</a:t>
                    </a:r>
                    <a:endParaRPr lang="zh-CN" altLang="en-US"/>
                  </a:p>
                </p:txBody>
              </p:sp>
              <p:grpSp>
                <p:nvGrpSpPr>
                  <p:cNvPr id="14" name="Group 65"/>
                  <p:cNvGrpSpPr>
                    <a:grpSpLocks/>
                  </p:cNvGrpSpPr>
                  <p:nvPr/>
                </p:nvGrpSpPr>
                <p:grpSpPr bwMode="auto">
                  <a:xfrm>
                    <a:off x="0" y="340"/>
                    <a:ext cx="503" cy="528"/>
                    <a:chOff x="0" y="0"/>
                    <a:chExt cx="456050" cy="480053"/>
                  </a:xfrm>
                </p:grpSpPr>
                <p:sp>
                  <p:nvSpPr>
                    <p:cNvPr id="85054" name="椭圆 53"/>
                    <p:cNvSpPr>
                      <a:spLocks/>
                    </p:cNvSpPr>
                    <p:nvPr/>
                  </p:nvSpPr>
                  <p:spPr bwMode="auto">
                    <a:xfrm>
                      <a:off x="0" y="0"/>
                      <a:ext cx="192021" cy="192021"/>
                    </a:xfrm>
                    <a:prstGeom prst="ellipse">
                      <a:avLst/>
                    </a:prstGeom>
                    <a:solidFill>
                      <a:srgbClr val="00B05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55" name="椭圆 54"/>
                    <p:cNvSpPr>
                      <a:spLocks/>
                    </p:cNvSpPr>
                    <p:nvPr/>
                  </p:nvSpPr>
                  <p:spPr bwMode="auto">
                    <a:xfrm>
                      <a:off x="264029" y="288032"/>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56" name="直接连接符 55"/>
                    <p:cNvSpPr>
                      <a:spLocks noChangeShapeType="1"/>
                    </p:cNvSpPr>
                    <p:nvPr/>
                  </p:nvSpPr>
                  <p:spPr bwMode="auto">
                    <a:xfrm rot="16200000" flipV="1">
                      <a:off x="151893" y="175897"/>
                      <a:ext cx="152253" cy="128250"/>
                    </a:xfrm>
                    <a:prstGeom prst="line">
                      <a:avLst/>
                    </a:prstGeom>
                    <a:noFill/>
                    <a:ln w="19050">
                      <a:solidFill>
                        <a:schemeClr val="accent2"/>
                      </a:solidFill>
                      <a:round/>
                      <a:headEnd/>
                      <a:tailEnd/>
                    </a:ln>
                  </p:spPr>
                  <p:txBody>
                    <a:bodyPr/>
                    <a:lstStyle/>
                    <a:p>
                      <a:endParaRPr lang="en-US"/>
                    </a:p>
                  </p:txBody>
                </p:sp>
              </p:grpSp>
            </p:grpSp>
            <p:grpSp>
              <p:nvGrpSpPr>
                <p:cNvPr id="15" name="Group 69"/>
                <p:cNvGrpSpPr>
                  <a:grpSpLocks/>
                </p:cNvGrpSpPr>
                <p:nvPr/>
              </p:nvGrpSpPr>
              <p:grpSpPr bwMode="auto">
                <a:xfrm>
                  <a:off x="6805" y="1398"/>
                  <a:ext cx="1247" cy="1210"/>
                  <a:chOff x="0" y="0"/>
                  <a:chExt cx="792091" cy="768085"/>
                </a:xfrm>
              </p:grpSpPr>
              <p:sp>
                <p:nvSpPr>
                  <p:cNvPr id="85030" name="椭圆 58"/>
                  <p:cNvSpPr>
                    <a:spLocks/>
                  </p:cNvSpPr>
                  <p:nvPr/>
                </p:nvSpPr>
                <p:spPr bwMode="auto">
                  <a:xfrm>
                    <a:off x="0" y="288025"/>
                    <a:ext cx="192021" cy="192021"/>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31" name="椭圆 59"/>
                  <p:cNvSpPr>
                    <a:spLocks/>
                  </p:cNvSpPr>
                  <p:nvPr/>
                </p:nvSpPr>
                <p:spPr bwMode="auto">
                  <a:xfrm>
                    <a:off x="576067" y="0"/>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32" name="直接连接符 60"/>
                  <p:cNvCxnSpPr>
                    <a:cxnSpLocks noChangeShapeType="1"/>
                    <a:stCxn id="85031" idx="2"/>
                    <a:endCxn id="85030" idx="7"/>
                  </p:cNvCxnSpPr>
                  <p:nvPr/>
                </p:nvCxnSpPr>
                <p:spPr bwMode="auto">
                  <a:xfrm rot="10800000" flipV="1">
                    <a:off x="163901" y="96010"/>
                    <a:ext cx="412167" cy="220135"/>
                  </a:xfrm>
                  <a:prstGeom prst="line">
                    <a:avLst/>
                  </a:prstGeom>
                  <a:noFill/>
                  <a:ln w="19050">
                    <a:solidFill>
                      <a:schemeClr val="accent2"/>
                    </a:solidFill>
                    <a:round/>
                    <a:headEnd/>
                    <a:tailEnd/>
                  </a:ln>
                </p:spPr>
              </p:cxnSp>
              <p:sp>
                <p:nvSpPr>
                  <p:cNvPr id="85033" name="椭圆 61"/>
                  <p:cNvSpPr>
                    <a:spLocks/>
                  </p:cNvSpPr>
                  <p:nvPr/>
                </p:nvSpPr>
                <p:spPr bwMode="auto">
                  <a:xfrm>
                    <a:off x="600070" y="288032"/>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34" name="直接连接符 62"/>
                  <p:cNvCxnSpPr>
                    <a:cxnSpLocks noChangeShapeType="1"/>
                    <a:stCxn id="85033" idx="2"/>
                    <a:endCxn id="85030" idx="6"/>
                  </p:cNvCxnSpPr>
                  <p:nvPr/>
                </p:nvCxnSpPr>
                <p:spPr bwMode="auto">
                  <a:xfrm rot="10800000">
                    <a:off x="192022" y="384037"/>
                    <a:ext cx="408049" cy="7"/>
                  </a:xfrm>
                  <a:prstGeom prst="line">
                    <a:avLst/>
                  </a:prstGeom>
                  <a:noFill/>
                  <a:ln w="19050">
                    <a:solidFill>
                      <a:schemeClr val="accent2"/>
                    </a:solidFill>
                    <a:round/>
                    <a:headEnd/>
                    <a:tailEnd/>
                  </a:ln>
                </p:spPr>
              </p:cxnSp>
              <p:sp>
                <p:nvSpPr>
                  <p:cNvPr id="85035" name="椭圆 63"/>
                  <p:cNvSpPr>
                    <a:spLocks/>
                  </p:cNvSpPr>
                  <p:nvPr/>
                </p:nvSpPr>
                <p:spPr bwMode="auto">
                  <a:xfrm flipV="1">
                    <a:off x="576067" y="576064"/>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36" name="直接连接符 64"/>
                  <p:cNvCxnSpPr>
                    <a:cxnSpLocks noChangeShapeType="1"/>
                    <a:stCxn id="85035" idx="2"/>
                    <a:endCxn id="85030" idx="5"/>
                  </p:cNvCxnSpPr>
                  <p:nvPr/>
                </p:nvCxnSpPr>
                <p:spPr bwMode="auto">
                  <a:xfrm rot="10800000">
                    <a:off x="163901" y="451926"/>
                    <a:ext cx="412167" cy="220149"/>
                  </a:xfrm>
                  <a:prstGeom prst="line">
                    <a:avLst/>
                  </a:prstGeom>
                  <a:noFill/>
                  <a:ln w="19050">
                    <a:solidFill>
                      <a:schemeClr val="accent2"/>
                    </a:solidFill>
                    <a:round/>
                    <a:headEnd/>
                    <a:tailEnd/>
                  </a:ln>
                </p:spPr>
              </p:cxnSp>
            </p:grpSp>
          </p:grpSp>
        </p:grpSp>
      </p:grpSp>
      <p:grpSp>
        <p:nvGrpSpPr>
          <p:cNvPr id="16" name="Group 77"/>
          <p:cNvGrpSpPr>
            <a:grpSpLocks/>
          </p:cNvGrpSpPr>
          <p:nvPr/>
        </p:nvGrpSpPr>
        <p:grpSpPr bwMode="auto">
          <a:xfrm>
            <a:off x="4140200" y="4724400"/>
            <a:ext cx="504825" cy="441325"/>
            <a:chOff x="0" y="0"/>
            <a:chExt cx="648072" cy="566804"/>
          </a:xfrm>
        </p:grpSpPr>
        <p:sp>
          <p:nvSpPr>
            <p:cNvPr id="85020" name="椭圆 66"/>
            <p:cNvSpPr>
              <a:spLocks/>
            </p:cNvSpPr>
            <p:nvPr/>
          </p:nvSpPr>
          <p:spPr bwMode="auto">
            <a:xfrm>
              <a:off x="0" y="374783"/>
              <a:ext cx="192021" cy="192021"/>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21" name="椭圆 67"/>
            <p:cNvSpPr>
              <a:spLocks/>
            </p:cNvSpPr>
            <p:nvPr/>
          </p:nvSpPr>
          <p:spPr bwMode="auto">
            <a:xfrm>
              <a:off x="456051" y="374783"/>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22" name="TextBox 68"/>
            <p:cNvSpPr>
              <a:spLocks noChangeArrowheads="1"/>
            </p:cNvSpPr>
            <p:nvPr/>
          </p:nvSpPr>
          <p:spPr bwMode="auto">
            <a:xfrm>
              <a:off x="92582" y="0"/>
              <a:ext cx="370327" cy="435283"/>
            </a:xfrm>
            <a:prstGeom prst="rect">
              <a:avLst/>
            </a:prstGeom>
            <a:noFill/>
            <a:ln w="9525">
              <a:noFill/>
              <a:miter lim="800000"/>
              <a:headEnd/>
              <a:tailEnd/>
            </a:ln>
          </p:spPr>
          <p:txBody>
            <a:bodyPr>
              <a:spAutoFit/>
            </a:bodyPr>
            <a:lstStyle/>
            <a:p>
              <a:r>
                <a:rPr lang="en-US" altLang="en-US" sz="1600">
                  <a:solidFill>
                    <a:srgbClr val="402000"/>
                  </a:solidFill>
                  <a:sym typeface="Arial" pitchFamily="34" charset="0"/>
                </a:rPr>
                <a:t>P</a:t>
              </a:r>
              <a:endParaRPr lang="zh-CN" altLang="en-US"/>
            </a:p>
          </p:txBody>
        </p:sp>
        <p:cxnSp>
          <p:nvCxnSpPr>
            <p:cNvPr id="85023" name="直接连接符 69"/>
            <p:cNvCxnSpPr>
              <a:cxnSpLocks noChangeShapeType="1"/>
              <a:stCxn id="85021" idx="2"/>
              <a:endCxn id="85020" idx="6"/>
            </p:cNvCxnSpPr>
            <p:nvPr/>
          </p:nvCxnSpPr>
          <p:spPr bwMode="auto">
            <a:xfrm rot="10800000">
              <a:off x="192021" y="470794"/>
              <a:ext cx="264030" cy="1"/>
            </a:xfrm>
            <a:prstGeom prst="line">
              <a:avLst/>
            </a:prstGeom>
            <a:noFill/>
            <a:ln w="19050">
              <a:solidFill>
                <a:schemeClr val="accent2"/>
              </a:solidFill>
              <a:round/>
              <a:headEnd/>
              <a:tailEnd/>
            </a:ln>
          </p:spPr>
        </p:cxnSp>
      </p:grpSp>
      <p:sp>
        <p:nvSpPr>
          <p:cNvPr id="85005" name="右箭头 70"/>
          <p:cNvSpPr>
            <a:spLocks noChangeArrowheads="1"/>
          </p:cNvSpPr>
          <p:nvPr/>
        </p:nvSpPr>
        <p:spPr bwMode="auto">
          <a:xfrm rot="5400000">
            <a:off x="5723732" y="4509294"/>
            <a:ext cx="792162" cy="215900"/>
          </a:xfrm>
          <a:prstGeom prst="rightArrow">
            <a:avLst>
              <a:gd name="adj1" fmla="val 50000"/>
              <a:gd name="adj2" fmla="val 50009"/>
            </a:avLst>
          </a:prstGeom>
          <a:solidFill>
            <a:srgbClr val="0000FF"/>
          </a:solidFill>
          <a:ln w="9525">
            <a:no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06" name="矩形 71"/>
          <p:cNvSpPr>
            <a:spLocks noChangeArrowheads="1"/>
          </p:cNvSpPr>
          <p:nvPr/>
        </p:nvSpPr>
        <p:spPr bwMode="auto">
          <a:xfrm>
            <a:off x="6229350" y="4438650"/>
            <a:ext cx="517525" cy="369888"/>
          </a:xfrm>
          <a:prstGeom prst="rect">
            <a:avLst/>
          </a:prstGeom>
          <a:noFill/>
          <a:ln w="9525">
            <a:noFill/>
            <a:miter lim="800000"/>
            <a:headEnd/>
            <a:tailEnd/>
          </a:ln>
        </p:spPr>
        <p:txBody>
          <a:bodyPr wrap="none">
            <a:spAutoFit/>
          </a:bodyPr>
          <a:lstStyle/>
          <a:p>
            <a:r>
              <a:rPr lang="en-US" altLang="en-US">
                <a:solidFill>
                  <a:srgbClr val="402000"/>
                </a:solidFill>
                <a:sym typeface="Arial" pitchFamily="34" charset="0"/>
              </a:rPr>
              <a:t>∆M</a:t>
            </a:r>
            <a:endParaRPr lang="zh-CN" altLang="en-US"/>
          </a:p>
        </p:txBody>
      </p:sp>
      <p:grpSp>
        <p:nvGrpSpPr>
          <p:cNvPr id="17" name="Group 84"/>
          <p:cNvGrpSpPr>
            <a:grpSpLocks/>
          </p:cNvGrpSpPr>
          <p:nvPr/>
        </p:nvGrpSpPr>
        <p:grpSpPr bwMode="auto">
          <a:xfrm>
            <a:off x="6734175" y="4438650"/>
            <a:ext cx="336550" cy="336550"/>
            <a:chOff x="0" y="0"/>
            <a:chExt cx="499938" cy="499938"/>
          </a:xfrm>
        </p:grpSpPr>
        <p:sp>
          <p:nvSpPr>
            <p:cNvPr id="85017" name="椭圆 72"/>
            <p:cNvSpPr>
              <a:spLocks/>
            </p:cNvSpPr>
            <p:nvPr/>
          </p:nvSpPr>
          <p:spPr bwMode="auto">
            <a:xfrm>
              <a:off x="0" y="0"/>
              <a:ext cx="192021" cy="192021"/>
            </a:xfrm>
            <a:prstGeom prst="ellipse">
              <a:avLst/>
            </a:prstGeom>
            <a:solidFill>
              <a:srgbClr val="FF8F1F"/>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5018" name="椭圆 73"/>
            <p:cNvSpPr>
              <a:spLocks/>
            </p:cNvSpPr>
            <p:nvPr/>
          </p:nvSpPr>
          <p:spPr bwMode="auto">
            <a:xfrm flipV="1">
              <a:off x="307917" y="307917"/>
              <a:ext cx="192021" cy="192021"/>
            </a:xfrm>
            <a:prstGeom prst="ellipse">
              <a:avLst/>
            </a:prstGeom>
            <a:solidFill>
              <a:srgbClr val="00B0F0"/>
            </a:solidFill>
            <a:ln w="25400">
              <a:solidFill>
                <a:srgbClr val="724C26"/>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cxnSp>
          <p:nvCxnSpPr>
            <p:cNvPr id="85019" name="直接连接符 74"/>
            <p:cNvCxnSpPr>
              <a:cxnSpLocks noChangeShapeType="1"/>
              <a:stCxn id="85018" idx="3"/>
              <a:endCxn id="85017" idx="5"/>
            </p:cNvCxnSpPr>
            <p:nvPr/>
          </p:nvCxnSpPr>
          <p:spPr bwMode="auto">
            <a:xfrm rot="16200000" flipV="1">
              <a:off x="163900" y="163900"/>
              <a:ext cx="172138" cy="172138"/>
            </a:xfrm>
            <a:prstGeom prst="line">
              <a:avLst/>
            </a:prstGeom>
            <a:noFill/>
            <a:ln w="19050">
              <a:solidFill>
                <a:schemeClr val="accent2"/>
              </a:solidFill>
              <a:round/>
              <a:headEnd/>
              <a:tailEnd/>
            </a:ln>
          </p:spPr>
        </p:cxnSp>
      </p:grpSp>
      <p:sp>
        <p:nvSpPr>
          <p:cNvPr id="39000" name="椭圆形标注 80"/>
          <p:cNvSpPr>
            <a:spLocks/>
          </p:cNvSpPr>
          <p:nvPr/>
        </p:nvSpPr>
        <p:spPr bwMode="auto">
          <a:xfrm>
            <a:off x="6084888" y="2420938"/>
            <a:ext cx="2592387" cy="863600"/>
          </a:xfrm>
          <a:prstGeom prst="wedgeEllipseCallout">
            <a:avLst>
              <a:gd name="adj1" fmla="val -21315"/>
              <a:gd name="adj2" fmla="val 170000"/>
            </a:avLst>
          </a:prstGeom>
          <a:solidFill>
            <a:srgbClr val="FFFFFF"/>
          </a:solidFill>
          <a:ln w="9525">
            <a:solidFill>
              <a:schemeClr val="accent2"/>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sz="1600" b="1" i="1">
                <a:sym typeface="Arial" pitchFamily="34" charset="0"/>
              </a:rPr>
              <a:t>How to measure complexity?</a:t>
            </a:r>
            <a:endParaRPr lang="zh-CN" altLang="en-US"/>
          </a:p>
        </p:txBody>
      </p:sp>
      <p:sp>
        <p:nvSpPr>
          <p:cNvPr id="39001" name="椭圆形标注 81"/>
          <p:cNvSpPr>
            <a:spLocks/>
          </p:cNvSpPr>
          <p:nvPr/>
        </p:nvSpPr>
        <p:spPr bwMode="auto">
          <a:xfrm>
            <a:off x="1258888" y="3213100"/>
            <a:ext cx="1585912" cy="936625"/>
          </a:xfrm>
          <a:prstGeom prst="wedgeEllipseCallout">
            <a:avLst>
              <a:gd name="adj1" fmla="val -6852"/>
              <a:gd name="adj2" fmla="val 83537"/>
            </a:avLst>
          </a:prstGeom>
          <a:solidFill>
            <a:srgbClr val="FFFFFF"/>
          </a:solidFill>
          <a:ln w="9525">
            <a:solidFill>
              <a:schemeClr val="accent2"/>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sz="1200" b="1" i="1">
                <a:sym typeface="Arial" pitchFamily="34" charset="0"/>
              </a:rPr>
              <a:t>5%/week in Web graphs</a:t>
            </a:r>
            <a:endParaRPr lang="zh-CN" altLang="en-US" sz="1200" b="1" i="1">
              <a:sym typeface="Arial" pitchFamily="34" charset="0"/>
            </a:endParaRPr>
          </a:p>
        </p:txBody>
      </p:sp>
      <p:cxnSp>
        <p:nvCxnSpPr>
          <p:cNvPr id="85010" name="AutoShape 90"/>
          <p:cNvCxnSpPr>
            <a:cxnSpLocks noChangeShapeType="1"/>
            <a:stCxn id="85052" idx="3"/>
          </p:cNvCxnSpPr>
          <p:nvPr/>
        </p:nvCxnSpPr>
        <p:spPr bwMode="auto">
          <a:xfrm flipV="1">
            <a:off x="2484438" y="4227513"/>
            <a:ext cx="2447925" cy="322262"/>
          </a:xfrm>
          <a:prstGeom prst="straightConnector1">
            <a:avLst/>
          </a:prstGeom>
          <a:noFill/>
          <a:ln w="9525">
            <a:solidFill>
              <a:schemeClr val="tx1"/>
            </a:solidFill>
            <a:round/>
            <a:headEnd/>
            <a:tailEnd type="triangle" w="med" len="med"/>
          </a:ln>
        </p:spPr>
      </p:cxnSp>
      <p:cxnSp>
        <p:nvCxnSpPr>
          <p:cNvPr id="85011" name="AutoShape 91"/>
          <p:cNvCxnSpPr>
            <a:cxnSpLocks noChangeShapeType="1"/>
            <a:stCxn id="85059" idx="4"/>
          </p:cNvCxnSpPr>
          <p:nvPr/>
        </p:nvCxnSpPr>
        <p:spPr bwMode="auto">
          <a:xfrm flipH="1">
            <a:off x="5797550" y="3978275"/>
            <a:ext cx="242888" cy="249238"/>
          </a:xfrm>
          <a:prstGeom prst="straightConnector1">
            <a:avLst/>
          </a:prstGeom>
          <a:noFill/>
          <a:ln w="9525">
            <a:solidFill>
              <a:schemeClr val="tx1"/>
            </a:solidFill>
            <a:round/>
            <a:headEnd/>
            <a:tailEnd type="triangle" w="med" len="med"/>
          </a:ln>
        </p:spPr>
      </p:cxnSp>
      <p:cxnSp>
        <p:nvCxnSpPr>
          <p:cNvPr id="85012" name="AutoShape 92"/>
          <p:cNvCxnSpPr>
            <a:cxnSpLocks noChangeShapeType="1"/>
            <a:endCxn id="85006" idx="1"/>
          </p:cNvCxnSpPr>
          <p:nvPr/>
        </p:nvCxnSpPr>
        <p:spPr bwMode="auto">
          <a:xfrm>
            <a:off x="5797550" y="4227513"/>
            <a:ext cx="431800" cy="395287"/>
          </a:xfrm>
          <a:prstGeom prst="straightConnector1">
            <a:avLst/>
          </a:prstGeom>
          <a:noFill/>
          <a:ln w="9525">
            <a:solidFill>
              <a:schemeClr val="tx1"/>
            </a:solidFill>
            <a:round/>
            <a:headEnd/>
            <a:tailEnd type="triangle" w="med" len="med"/>
          </a:ln>
        </p:spPr>
      </p:cxnSp>
      <p:cxnSp>
        <p:nvCxnSpPr>
          <p:cNvPr id="85013" name="AutoShape 93"/>
          <p:cNvCxnSpPr>
            <a:cxnSpLocks noChangeShapeType="1"/>
            <a:stCxn id="85052" idx="3"/>
          </p:cNvCxnSpPr>
          <p:nvPr/>
        </p:nvCxnSpPr>
        <p:spPr bwMode="auto">
          <a:xfrm>
            <a:off x="2484438" y="4549775"/>
            <a:ext cx="917575" cy="122238"/>
          </a:xfrm>
          <a:prstGeom prst="straightConnector1">
            <a:avLst/>
          </a:prstGeom>
          <a:noFill/>
          <a:ln w="9525">
            <a:solidFill>
              <a:schemeClr val="tx1"/>
            </a:solidFill>
            <a:round/>
            <a:headEnd/>
            <a:tailEnd type="triangle" w="med" len="med"/>
          </a:ln>
        </p:spPr>
      </p:cxnSp>
      <p:cxnSp>
        <p:nvCxnSpPr>
          <p:cNvPr id="85014" name="AutoShape 94"/>
          <p:cNvCxnSpPr>
            <a:cxnSpLocks noChangeShapeType="1"/>
            <a:stCxn id="85042" idx="0"/>
          </p:cNvCxnSpPr>
          <p:nvPr/>
        </p:nvCxnSpPr>
        <p:spPr bwMode="auto">
          <a:xfrm flipV="1">
            <a:off x="2959100" y="5229225"/>
            <a:ext cx="442913" cy="196850"/>
          </a:xfrm>
          <a:prstGeom prst="straightConnector1">
            <a:avLst/>
          </a:prstGeom>
          <a:noFill/>
          <a:ln w="9525">
            <a:solidFill>
              <a:schemeClr val="tx1"/>
            </a:solidFill>
            <a:round/>
            <a:headEnd/>
            <a:tailEnd type="triangle" w="med" len="med"/>
          </a:ln>
        </p:spPr>
      </p:cxnSp>
      <p:cxnSp>
        <p:nvCxnSpPr>
          <p:cNvPr id="85015" name="AutoShape 95"/>
          <p:cNvCxnSpPr>
            <a:cxnSpLocks noChangeShapeType="1"/>
            <a:stCxn id="85020" idx="2"/>
          </p:cNvCxnSpPr>
          <p:nvPr/>
        </p:nvCxnSpPr>
        <p:spPr bwMode="auto">
          <a:xfrm flipH="1" flipV="1">
            <a:off x="3746500" y="4951413"/>
            <a:ext cx="415925" cy="87312"/>
          </a:xfrm>
          <a:prstGeom prst="straightConnector1">
            <a:avLst/>
          </a:prstGeom>
          <a:noFill/>
          <a:ln w="9525">
            <a:solidFill>
              <a:schemeClr val="tx1"/>
            </a:solidFill>
            <a:round/>
            <a:headEnd/>
            <a:tailEnd type="triangle" w="med" len="med"/>
          </a:ln>
        </p:spPr>
      </p:cxnSp>
      <p:sp>
        <p:nvSpPr>
          <p:cNvPr id="85016"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A93506DD-3E1B-436E-BE8F-2A7CC955E70B}" type="slidenum">
              <a:rPr lang="zh-CN" altLang="en-US" sz="1500">
                <a:solidFill>
                  <a:schemeClr val="bg2"/>
                </a:solidFill>
                <a:latin typeface="Times New Roman" pitchFamily="18" charset="0"/>
              </a:rPr>
              <a:pPr algn="r">
                <a:spcBef>
                  <a:spcPct val="50000"/>
                </a:spcBef>
              </a:pPr>
              <a:t>75</a:t>
            </a:fld>
            <a:endParaRPr lang="en-US" sz="1500">
              <a:solidFill>
                <a:schemeClr val="bg2"/>
              </a:solidFill>
              <a:latin typeface="Times New Roman" pitchFamily="18" charset="0"/>
            </a:endParaRPr>
          </a:p>
        </p:txBody>
      </p:sp>
      <p:pic>
        <p:nvPicPr>
          <p:cNvPr id="97"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001"/>
                                        </p:tgtEl>
                                        <p:attrNameLst>
                                          <p:attrName>style.visibility</p:attrName>
                                        </p:attrNameLst>
                                      </p:cBhvr>
                                      <p:to>
                                        <p:strVal val="visible"/>
                                      </p:to>
                                    </p:set>
                                    <p:animEffect transition="in" filter="checkerboard(across)">
                                      <p:cBhvr>
                                        <p:cTn id="7" dur="500"/>
                                        <p:tgtEl>
                                          <p:spTgt spid="390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922"/>
                                        </p:tgtEl>
                                        <p:attrNameLst>
                                          <p:attrName>style.visibility</p:attrName>
                                        </p:attrNameLst>
                                      </p:cBhvr>
                                      <p:to>
                                        <p:strVal val="visible"/>
                                      </p:to>
                                    </p:set>
                                    <p:animEffect transition="in" filter="checkerboard(across)">
                                      <p:cBhvr>
                                        <p:cTn id="10" dur="500"/>
                                        <p:tgtEl>
                                          <p:spTgt spid="389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9000"/>
                                        </p:tgtEl>
                                        <p:attrNameLst>
                                          <p:attrName>style.visibility</p:attrName>
                                        </p:attrNameLst>
                                      </p:cBhvr>
                                      <p:to>
                                        <p:strVal val="visible"/>
                                      </p:to>
                                    </p:set>
                                    <p:animEffect transition="in" filter="checkerboard(across)">
                                      <p:cBhvr>
                                        <p:cTn id="15" dur="500"/>
                                        <p:tgtEl>
                                          <p:spTgt spid="39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bldLvl="0" animBg="1" autoUpdateAnimBg="0"/>
      <p:bldP spid="39000" grpId="0" bldLvl="0" animBg="1" autoUpdateAnimBg="0"/>
      <p:bldP spid="39001" grpId="0" bldLvl="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86019" name="标题 1"/>
          <p:cNvSpPr>
            <a:spLocks noGrp="1" noChangeArrowheads="1"/>
          </p:cNvSpPr>
          <p:nvPr>
            <p:ph type="title" idx="4294967295"/>
          </p:nvPr>
        </p:nvSpPr>
        <p:spPr>
          <a:xfrm>
            <a:off x="76200" y="76200"/>
            <a:ext cx="7772400" cy="828675"/>
          </a:xfrm>
        </p:spPr>
        <p:txBody>
          <a:bodyPr>
            <a:normAutofit fontScale="90000"/>
          </a:bodyPr>
          <a:lstStyle/>
          <a:p>
            <a:pPr eaLnBrk="1" hangingPunct="1"/>
            <a:r>
              <a:rPr lang="en-US" altLang="en-US" dirty="0" smtClean="0"/>
              <a:t>Complexity of D</a:t>
            </a:r>
            <a:r>
              <a:rPr lang="en-US" dirty="0" smtClean="0"/>
              <a:t>ynamic Graph Querying (Fan et.al SIGMOD ’11)</a:t>
            </a:r>
          </a:p>
        </p:txBody>
      </p:sp>
      <p:sp>
        <p:nvSpPr>
          <p:cNvPr id="39940" name="内容占位符 2"/>
          <p:cNvSpPr>
            <a:spLocks noGrp="1" noChangeArrowheads="1"/>
          </p:cNvSpPr>
          <p:nvPr>
            <p:ph idx="1"/>
          </p:nvPr>
        </p:nvSpPr>
        <p:spPr>
          <a:xfrm>
            <a:off x="971550" y="1285875"/>
            <a:ext cx="7735888" cy="4786313"/>
          </a:xfrm>
        </p:spPr>
        <p:txBody>
          <a:bodyPr/>
          <a:lstStyle/>
          <a:p>
            <a:pPr marL="274638" indent="-274638" algn="l" eaLnBrk="1" hangingPunct="1">
              <a:lnSpc>
                <a:spcPct val="110000"/>
              </a:lnSpc>
              <a:buFont typeface="Wingdings" pitchFamily="2" charset="2"/>
              <a:buChar char=""/>
            </a:pPr>
            <a:r>
              <a:rPr lang="en-US" altLang="en-US" sz="2800" dirty="0" smtClean="0"/>
              <a:t>Result graphs</a:t>
            </a:r>
            <a:endParaRPr lang="en-US" altLang="en-US" sz="2100" dirty="0" smtClean="0"/>
          </a:p>
          <a:p>
            <a:pPr marL="639763" lvl="1" indent="-273050" algn="l" eaLnBrk="1" hangingPunct="1">
              <a:lnSpc>
                <a:spcPct val="110000"/>
              </a:lnSpc>
              <a:buFont typeface="Wingdings 2" pitchFamily="18" charset="2"/>
              <a:buChar char=""/>
            </a:pPr>
            <a:r>
              <a:rPr lang="en-US" altLang="en-US" dirty="0" smtClean="0">
                <a:solidFill>
                  <a:srgbClr val="FF0000"/>
                </a:solidFill>
              </a:rPr>
              <a:t>A graph </a:t>
            </a:r>
            <a:r>
              <a:rPr lang="en-US" altLang="en-US" dirty="0" err="1" smtClean="0">
                <a:solidFill>
                  <a:srgbClr val="FF0000"/>
                </a:solidFill>
              </a:rPr>
              <a:t>Gr</a:t>
            </a:r>
            <a:r>
              <a:rPr lang="en-US" altLang="en-US" dirty="0" smtClean="0">
                <a:solidFill>
                  <a:srgbClr val="FF0000"/>
                </a:solidFill>
              </a:rPr>
              <a:t> = (</a:t>
            </a:r>
            <a:r>
              <a:rPr lang="en-US" altLang="en-US" dirty="0" err="1" smtClean="0">
                <a:solidFill>
                  <a:srgbClr val="FF0000"/>
                </a:solidFill>
              </a:rPr>
              <a:t>Vr</a:t>
            </a:r>
            <a:r>
              <a:rPr lang="en-US" altLang="en-US" dirty="0" smtClean="0">
                <a:solidFill>
                  <a:srgbClr val="FF0000"/>
                </a:solidFill>
              </a:rPr>
              <a:t>, </a:t>
            </a:r>
            <a:r>
              <a:rPr lang="en-US" altLang="en-US" dirty="0" err="1" smtClean="0">
                <a:solidFill>
                  <a:srgbClr val="FF0000"/>
                </a:solidFill>
              </a:rPr>
              <a:t>Er</a:t>
            </a:r>
            <a:r>
              <a:rPr lang="en-US" altLang="en-US" dirty="0" smtClean="0">
                <a:solidFill>
                  <a:srgbClr val="FF0000"/>
                </a:solidFill>
              </a:rPr>
              <a:t>)</a:t>
            </a:r>
            <a:r>
              <a:rPr lang="en-US" altLang="en-US" dirty="0" smtClean="0"/>
              <a:t> for (bounded) simulation</a:t>
            </a:r>
          </a:p>
          <a:p>
            <a:pPr lvl="2" indent="-182563" algn="l" eaLnBrk="1" hangingPunct="1">
              <a:lnSpc>
                <a:spcPct val="110000"/>
              </a:lnSpc>
              <a:buFont typeface="Wingdings" pitchFamily="2" charset="2"/>
              <a:buChar char=""/>
            </a:pPr>
            <a:r>
              <a:rPr lang="en-US" altLang="en-US" sz="2000" dirty="0" err="1" smtClean="0"/>
              <a:t>Vr</a:t>
            </a:r>
            <a:r>
              <a:rPr lang="en-US" altLang="en-US" sz="2000" dirty="0" smtClean="0"/>
              <a:t> : the nodes in G matching </a:t>
            </a:r>
            <a:r>
              <a:rPr lang="en-US" sz="2000" dirty="0" smtClean="0"/>
              <a:t>query</a:t>
            </a:r>
            <a:r>
              <a:rPr lang="en-US" altLang="en-US" sz="2000" dirty="0" smtClean="0"/>
              <a:t> nodes in </a:t>
            </a:r>
            <a:r>
              <a:rPr lang="en-US" altLang="en-US" sz="2000" dirty="0" err="1" smtClean="0"/>
              <a:t>Gp</a:t>
            </a:r>
            <a:endParaRPr lang="en-US" altLang="en-US" sz="2000" dirty="0" smtClean="0"/>
          </a:p>
          <a:p>
            <a:pPr lvl="2" indent="-182563" algn="l" eaLnBrk="1" hangingPunct="1">
              <a:lnSpc>
                <a:spcPct val="110000"/>
              </a:lnSpc>
              <a:buFont typeface="Wingdings" pitchFamily="2" charset="2"/>
              <a:buChar char=""/>
            </a:pPr>
            <a:r>
              <a:rPr lang="en-US" altLang="en-US" sz="2000" dirty="0" err="1" smtClean="0"/>
              <a:t>Er</a:t>
            </a:r>
            <a:r>
              <a:rPr lang="en-US" altLang="en-US" sz="2000" dirty="0" smtClean="0"/>
              <a:t>:  the paths in G matching edges in </a:t>
            </a:r>
            <a:r>
              <a:rPr lang="en-US" altLang="en-US" sz="2000" dirty="0" err="1" smtClean="0"/>
              <a:t>Gp</a:t>
            </a:r>
            <a:endParaRPr lang="en-US" altLang="en-US" sz="2000" dirty="0" smtClean="0"/>
          </a:p>
          <a:p>
            <a:pPr marL="274638" indent="-274638" algn="l" eaLnBrk="1" hangingPunct="1">
              <a:lnSpc>
                <a:spcPct val="110000"/>
              </a:lnSpc>
              <a:buFont typeface="Wingdings" pitchFamily="2" charset="2"/>
              <a:buChar char=""/>
            </a:pPr>
            <a:r>
              <a:rPr lang="en-US" altLang="en-US" sz="2800" dirty="0" smtClean="0"/>
              <a:t>Affected Area (</a:t>
            </a:r>
            <a:r>
              <a:rPr lang="en-US" altLang="en-US" sz="2800" dirty="0" smtClean="0">
                <a:solidFill>
                  <a:srgbClr val="FF0000"/>
                </a:solidFill>
                <a:latin typeface="Lucida Console" pitchFamily="49" charset="0"/>
                <a:sym typeface="Lucida Console" pitchFamily="49" charset="0"/>
              </a:rPr>
              <a:t>AFF</a:t>
            </a:r>
            <a:r>
              <a:rPr lang="en-US" altLang="en-US" sz="2800" dirty="0" smtClean="0">
                <a:latin typeface="Lucida Console" pitchFamily="49" charset="0"/>
                <a:sym typeface="Lucida Console" pitchFamily="49" charset="0"/>
              </a:rPr>
              <a:t>)</a:t>
            </a:r>
          </a:p>
          <a:p>
            <a:pPr marL="639763" lvl="1" indent="-273050" algn="l" eaLnBrk="1" hangingPunct="1">
              <a:lnSpc>
                <a:spcPct val="110000"/>
              </a:lnSpc>
              <a:buFont typeface="Wingdings 2" pitchFamily="18" charset="2"/>
              <a:buChar char=""/>
            </a:pPr>
            <a:r>
              <a:rPr lang="en-US" altLang="en-US" dirty="0" smtClean="0"/>
              <a:t>the </a:t>
            </a:r>
            <a:r>
              <a:rPr lang="en-US" altLang="en-US" dirty="0" smtClean="0">
                <a:solidFill>
                  <a:srgbClr val="FF0000"/>
                </a:solidFill>
              </a:rPr>
              <a:t>difference</a:t>
            </a:r>
            <a:r>
              <a:rPr lang="en-US" altLang="en-US" dirty="0" smtClean="0"/>
              <a:t> between </a:t>
            </a:r>
            <a:r>
              <a:rPr lang="en-US" altLang="en-US" dirty="0" err="1" smtClean="0"/>
              <a:t>Gr</a:t>
            </a:r>
            <a:r>
              <a:rPr lang="en-US" altLang="en-US" dirty="0" smtClean="0"/>
              <a:t> and </a:t>
            </a:r>
            <a:r>
              <a:rPr lang="en-US" altLang="en-US" dirty="0" err="1" smtClean="0"/>
              <a:t>Gr</a:t>
            </a:r>
            <a:r>
              <a:rPr lang="en-US" altLang="en-US" dirty="0" smtClean="0"/>
              <a:t>’, the result graph of </a:t>
            </a:r>
            <a:r>
              <a:rPr lang="en-US" altLang="en-US" dirty="0" err="1" smtClean="0"/>
              <a:t>Gp</a:t>
            </a:r>
            <a:r>
              <a:rPr lang="en-US" altLang="en-US" dirty="0" smtClean="0"/>
              <a:t> in G and G⊕∆G, respectively.</a:t>
            </a:r>
          </a:p>
          <a:p>
            <a:pPr marL="639763" lvl="1" indent="-273050" algn="l" eaLnBrk="1" hangingPunct="1">
              <a:lnSpc>
                <a:spcPct val="110000"/>
              </a:lnSpc>
              <a:buFont typeface="Wingdings 2" pitchFamily="18" charset="2"/>
              <a:buChar char=""/>
            </a:pPr>
            <a:r>
              <a:rPr lang="en-US" altLang="en-US" dirty="0" smtClean="0">
                <a:solidFill>
                  <a:srgbClr val="FF0000"/>
                </a:solidFill>
              </a:rPr>
              <a:t>|CHANGED| </a:t>
            </a:r>
            <a:r>
              <a:rPr lang="en-US" altLang="en-US" dirty="0" smtClean="0"/>
              <a:t>= </a:t>
            </a:r>
            <a:r>
              <a:rPr lang="en-US" altLang="en-US" dirty="0" smtClean="0">
                <a:solidFill>
                  <a:srgbClr val="FF0000"/>
                </a:solidFill>
              </a:rPr>
              <a:t>|∆G| </a:t>
            </a:r>
            <a:r>
              <a:rPr lang="en-US" altLang="en-US" dirty="0" smtClean="0"/>
              <a:t>+</a:t>
            </a:r>
            <a:r>
              <a:rPr lang="en-US" altLang="en-US" dirty="0" smtClean="0">
                <a:solidFill>
                  <a:srgbClr val="FF0000"/>
                </a:solidFill>
              </a:rPr>
              <a:t> |AFF|</a:t>
            </a:r>
          </a:p>
          <a:p>
            <a:pPr marL="274638" indent="-274638" algn="l" eaLnBrk="1" hangingPunct="1">
              <a:lnSpc>
                <a:spcPct val="110000"/>
              </a:lnSpc>
              <a:buFont typeface="Wingdings" pitchFamily="2" charset="2"/>
              <a:buChar char=""/>
            </a:pPr>
            <a:r>
              <a:rPr lang="en-US" altLang="en-US" sz="2800" dirty="0" smtClean="0"/>
              <a:t>Optimal, bounded and unbounded problem</a:t>
            </a:r>
          </a:p>
          <a:p>
            <a:pPr marL="639763" lvl="1" indent="-273050" algn="l" eaLnBrk="1" hangingPunct="1">
              <a:lnSpc>
                <a:spcPct val="110000"/>
              </a:lnSpc>
              <a:buFont typeface="Wingdings 2" pitchFamily="18" charset="2"/>
              <a:buChar char=""/>
            </a:pPr>
            <a:r>
              <a:rPr lang="en-US" altLang="en-US" dirty="0" smtClean="0"/>
              <a:t>expressible by </a:t>
            </a:r>
            <a:r>
              <a:rPr lang="en-US" altLang="en-US" dirty="0" smtClean="0">
                <a:solidFill>
                  <a:srgbClr val="FF0000"/>
                </a:solidFill>
              </a:rPr>
              <a:t>f(|CHANGED|)?</a:t>
            </a:r>
            <a:endParaRPr lang="en-US" altLang="en-US" sz="2800" dirty="0" smtClean="0"/>
          </a:p>
        </p:txBody>
      </p:sp>
      <p:grpSp>
        <p:nvGrpSpPr>
          <p:cNvPr id="2" name="Group 5"/>
          <p:cNvGrpSpPr>
            <a:grpSpLocks/>
          </p:cNvGrpSpPr>
          <p:nvPr/>
        </p:nvGrpSpPr>
        <p:grpSpPr bwMode="auto">
          <a:xfrm>
            <a:off x="1042988" y="3284538"/>
            <a:ext cx="7256462" cy="1881187"/>
            <a:chOff x="0" y="0"/>
            <a:chExt cx="7255433" cy="1880446"/>
          </a:xfrm>
        </p:grpSpPr>
        <p:grpSp>
          <p:nvGrpSpPr>
            <p:cNvPr id="3" name="Group 6"/>
            <p:cNvGrpSpPr>
              <a:grpSpLocks/>
            </p:cNvGrpSpPr>
            <p:nvPr/>
          </p:nvGrpSpPr>
          <p:grpSpPr bwMode="auto">
            <a:xfrm>
              <a:off x="-4" y="287736"/>
              <a:ext cx="1638554" cy="1453642"/>
              <a:chOff x="0" y="0"/>
              <a:chExt cx="2160240" cy="1916453"/>
            </a:xfrm>
          </p:grpSpPr>
          <p:pic>
            <p:nvPicPr>
              <p:cNvPr id="86088" name="图片 136"/>
              <p:cNvPicPr>
                <a:picLocks noChangeAspect="1" noChangeArrowheads="1"/>
              </p:cNvPicPr>
              <p:nvPr/>
            </p:nvPicPr>
            <p:blipFill>
              <a:blip r:embed="rId3" cstate="print"/>
              <a:srcRect/>
              <a:stretch>
                <a:fillRect/>
              </a:stretch>
            </p:blipFill>
            <p:spPr bwMode="auto">
              <a:xfrm>
                <a:off x="888099" y="0"/>
                <a:ext cx="545661" cy="544457"/>
              </a:xfrm>
              <a:prstGeom prst="rect">
                <a:avLst/>
              </a:prstGeom>
              <a:noFill/>
              <a:ln w="9525">
                <a:noFill/>
                <a:miter lim="800000"/>
                <a:headEnd/>
                <a:tailEnd/>
              </a:ln>
            </p:spPr>
          </p:pic>
          <p:grpSp>
            <p:nvGrpSpPr>
              <p:cNvPr id="4" name="Group 8"/>
              <p:cNvGrpSpPr>
                <a:grpSpLocks noChangeAspect="1"/>
              </p:cNvGrpSpPr>
              <p:nvPr/>
            </p:nvGrpSpPr>
            <p:grpSpPr bwMode="auto">
              <a:xfrm>
                <a:off x="0" y="818491"/>
                <a:ext cx="909434" cy="671581"/>
                <a:chOff x="0" y="0"/>
                <a:chExt cx="1560174" cy="1152128"/>
              </a:xfrm>
            </p:grpSpPr>
            <p:pic>
              <p:nvPicPr>
                <p:cNvPr id="86096" name="图片 33"/>
                <p:cNvPicPr>
                  <a:picLocks noChangeAspect="1" noChangeArrowheads="1"/>
                </p:cNvPicPr>
                <p:nvPr/>
              </p:nvPicPr>
              <p:blipFill>
                <a:blip r:embed="rId4" cstate="print"/>
                <a:srcRect/>
                <a:stretch>
                  <a:fillRect/>
                </a:stretch>
              </p:blipFill>
              <p:spPr bwMode="auto">
                <a:xfrm>
                  <a:off x="216024" y="144016"/>
                  <a:ext cx="1344150" cy="1008112"/>
                </a:xfrm>
                <a:prstGeom prst="rect">
                  <a:avLst/>
                </a:prstGeom>
                <a:noFill/>
                <a:ln w="9525">
                  <a:noFill/>
                  <a:miter lim="800000"/>
                  <a:headEnd/>
                  <a:tailEnd/>
                </a:ln>
              </p:spPr>
            </p:pic>
            <p:pic>
              <p:nvPicPr>
                <p:cNvPr id="86097" name="图片 34"/>
                <p:cNvPicPr>
                  <a:picLocks noChangeAspect="1" noChangeArrowheads="1"/>
                </p:cNvPicPr>
                <p:nvPr/>
              </p:nvPicPr>
              <p:blipFill>
                <a:blip r:embed="rId5" cstate="print"/>
                <a:srcRect/>
                <a:stretch>
                  <a:fillRect/>
                </a:stretch>
              </p:blipFill>
              <p:spPr bwMode="auto">
                <a:xfrm>
                  <a:off x="0" y="0"/>
                  <a:ext cx="864096" cy="864096"/>
                </a:xfrm>
                <a:prstGeom prst="rect">
                  <a:avLst/>
                </a:prstGeom>
                <a:noFill/>
                <a:ln w="9525">
                  <a:noFill/>
                  <a:miter lim="800000"/>
                  <a:headEnd/>
                  <a:tailEnd/>
                </a:ln>
              </p:spPr>
            </p:pic>
          </p:grpSp>
          <p:pic>
            <p:nvPicPr>
              <p:cNvPr id="86090" name="图片 27"/>
              <p:cNvPicPr>
                <a:picLocks noChangeAspect="1" noChangeArrowheads="1"/>
              </p:cNvPicPr>
              <p:nvPr/>
            </p:nvPicPr>
            <p:blipFill>
              <a:blip r:embed="rId6" cstate="print"/>
              <a:srcRect/>
              <a:stretch>
                <a:fillRect/>
              </a:stretch>
            </p:blipFill>
            <p:spPr bwMode="auto">
              <a:xfrm>
                <a:off x="1564974" y="793688"/>
                <a:ext cx="595266" cy="595266"/>
              </a:xfrm>
              <a:prstGeom prst="rect">
                <a:avLst/>
              </a:prstGeom>
              <a:noFill/>
              <a:ln w="9525">
                <a:noFill/>
                <a:miter lim="800000"/>
                <a:headEnd/>
                <a:tailEnd/>
              </a:ln>
            </p:spPr>
          </p:pic>
          <p:cxnSp>
            <p:nvCxnSpPr>
              <p:cNvPr id="86091" name="曲线连接符 39"/>
              <p:cNvCxnSpPr>
                <a:cxnSpLocks noChangeShapeType="1"/>
              </p:cNvCxnSpPr>
              <p:nvPr/>
            </p:nvCxnSpPr>
            <p:spPr bwMode="auto">
              <a:xfrm rot="10800000" flipV="1">
                <a:off x="251843" y="216023"/>
                <a:ext cx="636256" cy="602467"/>
              </a:xfrm>
              <a:prstGeom prst="curvedConnector2">
                <a:avLst/>
              </a:prstGeom>
              <a:noFill/>
              <a:ln w="38100">
                <a:solidFill>
                  <a:srgbClr val="0000FF"/>
                </a:solidFill>
                <a:round/>
                <a:headEnd/>
                <a:tailEnd type="triangle" w="lg" len="lg"/>
              </a:ln>
            </p:spPr>
          </p:cxnSp>
          <p:cxnSp>
            <p:nvCxnSpPr>
              <p:cNvPr id="86092" name="曲线连接符 39"/>
              <p:cNvCxnSpPr>
                <a:cxnSpLocks noChangeShapeType="1"/>
              </p:cNvCxnSpPr>
              <p:nvPr/>
            </p:nvCxnSpPr>
            <p:spPr bwMode="auto">
              <a:xfrm flipV="1">
                <a:off x="640071" y="496055"/>
                <a:ext cx="372041" cy="497259"/>
              </a:xfrm>
              <a:prstGeom prst="curvedConnector2">
                <a:avLst/>
              </a:prstGeom>
              <a:noFill/>
              <a:ln w="38100">
                <a:solidFill>
                  <a:srgbClr val="0000FF"/>
                </a:solidFill>
                <a:round/>
                <a:headEnd/>
                <a:tailEnd type="triangle" w="lg" len="lg"/>
              </a:ln>
            </p:spPr>
          </p:cxnSp>
          <p:cxnSp>
            <p:nvCxnSpPr>
              <p:cNvPr id="86093" name="曲线连接符 39"/>
              <p:cNvCxnSpPr>
                <a:cxnSpLocks noChangeShapeType="1"/>
              </p:cNvCxnSpPr>
              <p:nvPr/>
            </p:nvCxnSpPr>
            <p:spPr bwMode="auto">
              <a:xfrm>
                <a:off x="1433759" y="272229"/>
                <a:ext cx="446450" cy="571065"/>
              </a:xfrm>
              <a:prstGeom prst="curvedConnector2">
                <a:avLst/>
              </a:prstGeom>
              <a:noFill/>
              <a:ln w="38100">
                <a:solidFill>
                  <a:srgbClr val="0000FF"/>
                </a:solidFill>
                <a:round/>
                <a:headEnd/>
                <a:tailEnd type="triangle" w="lg" len="lg"/>
              </a:ln>
            </p:spPr>
          </p:cxnSp>
          <p:cxnSp>
            <p:nvCxnSpPr>
              <p:cNvPr id="86094" name="曲线连接符 39"/>
              <p:cNvCxnSpPr>
                <a:cxnSpLocks noChangeShapeType="1"/>
              </p:cNvCxnSpPr>
              <p:nvPr/>
            </p:nvCxnSpPr>
            <p:spPr bwMode="auto">
              <a:xfrm>
                <a:off x="817691" y="1091321"/>
                <a:ext cx="694477" cy="1094"/>
              </a:xfrm>
              <a:prstGeom prst="curvedConnector3">
                <a:avLst>
                  <a:gd name="adj1" fmla="val 50000"/>
                </a:avLst>
              </a:prstGeom>
              <a:noFill/>
              <a:ln w="38100">
                <a:solidFill>
                  <a:srgbClr val="0000FF"/>
                </a:solidFill>
                <a:round/>
                <a:headEnd/>
                <a:tailEnd type="triangle" w="lg" len="lg"/>
              </a:ln>
            </p:spPr>
          </p:cxnSp>
          <p:sp>
            <p:nvSpPr>
              <p:cNvPr id="86095" name="TextBox 32"/>
              <p:cNvSpPr>
                <a:spLocks noChangeArrowheads="1"/>
              </p:cNvSpPr>
              <p:nvPr/>
            </p:nvSpPr>
            <p:spPr bwMode="auto">
              <a:xfrm>
                <a:off x="854405" y="1388955"/>
                <a:ext cx="469591" cy="527498"/>
              </a:xfrm>
              <a:prstGeom prst="rect">
                <a:avLst/>
              </a:prstGeom>
              <a:noFill/>
              <a:ln w="9525">
                <a:noFill/>
                <a:miter lim="800000"/>
                <a:headEnd/>
                <a:tailEnd/>
              </a:ln>
            </p:spPr>
            <p:txBody>
              <a:bodyPr wrap="none">
                <a:spAutoFit/>
              </a:bodyPr>
              <a:lstStyle/>
              <a:p>
                <a:r>
                  <a:rPr lang="en-US" altLang="en-US" sz="2000">
                    <a:solidFill>
                      <a:srgbClr val="402000"/>
                    </a:solidFill>
                    <a:sym typeface="Arial" pitchFamily="34" charset="0"/>
                  </a:rPr>
                  <a:t>P</a:t>
                </a:r>
                <a:endParaRPr lang="zh-CN" altLang="en-US"/>
              </a:p>
            </p:txBody>
          </p:sp>
        </p:grpSp>
        <p:sp>
          <p:nvSpPr>
            <p:cNvPr id="86071" name="上弧形箭头 8"/>
            <p:cNvSpPr>
              <a:spLocks/>
            </p:cNvSpPr>
            <p:nvPr/>
          </p:nvSpPr>
          <p:spPr bwMode="auto">
            <a:xfrm>
              <a:off x="1566801" y="144016"/>
              <a:ext cx="3672408" cy="504056"/>
            </a:xfrm>
            <a:prstGeom prst="curvedDownArrow">
              <a:avLst>
                <a:gd name="adj1" fmla="val 84528"/>
                <a:gd name="adj2" fmla="val 189698"/>
                <a:gd name="adj3" fmla="val 25000"/>
              </a:avLst>
            </a:prstGeom>
            <a:solidFill>
              <a:srgbClr val="FFFFFF"/>
            </a:solidFill>
            <a:ln w="9525">
              <a:solidFill>
                <a:srgbClr val="FDFCEE"/>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grpSp>
          <p:nvGrpSpPr>
            <p:cNvPr id="5" name="Group 18"/>
            <p:cNvGrpSpPr>
              <a:grpSpLocks/>
            </p:cNvGrpSpPr>
            <p:nvPr/>
          </p:nvGrpSpPr>
          <p:grpSpPr bwMode="auto">
            <a:xfrm>
              <a:off x="5256584" y="0"/>
              <a:ext cx="1998849" cy="1880446"/>
              <a:chOff x="0" y="0"/>
              <a:chExt cx="2923975" cy="2750773"/>
            </a:xfrm>
          </p:grpSpPr>
          <p:grpSp>
            <p:nvGrpSpPr>
              <p:cNvPr id="6" name="Group 19"/>
              <p:cNvGrpSpPr>
                <a:grpSpLocks/>
              </p:cNvGrpSpPr>
              <p:nvPr/>
            </p:nvGrpSpPr>
            <p:grpSpPr bwMode="auto">
              <a:xfrm>
                <a:off x="0" y="0"/>
                <a:ext cx="1472984" cy="1098297"/>
                <a:chOff x="0" y="0"/>
                <a:chExt cx="1472984" cy="1098297"/>
              </a:xfrm>
            </p:grpSpPr>
            <p:pic>
              <p:nvPicPr>
                <p:cNvPr id="86086" name="图片 23"/>
                <p:cNvPicPr>
                  <a:picLocks noChangeAspect="1" noChangeArrowheads="1"/>
                </p:cNvPicPr>
                <p:nvPr/>
              </p:nvPicPr>
              <p:blipFill>
                <a:blip r:embed="rId7" cstate="print"/>
                <a:srcRect/>
                <a:stretch>
                  <a:fillRect/>
                </a:stretch>
              </p:blipFill>
              <p:spPr bwMode="auto">
                <a:xfrm>
                  <a:off x="210669" y="0"/>
                  <a:ext cx="792088" cy="792089"/>
                </a:xfrm>
                <a:prstGeom prst="rect">
                  <a:avLst/>
                </a:prstGeom>
                <a:noFill/>
                <a:ln w="9525">
                  <a:noFill/>
                  <a:miter lim="800000"/>
                  <a:headEnd/>
                  <a:tailEnd/>
                </a:ln>
              </p:spPr>
            </p:pic>
            <p:sp>
              <p:nvSpPr>
                <p:cNvPr id="86087" name="TextBox 24"/>
                <p:cNvSpPr>
                  <a:spLocks noChangeArrowheads="1"/>
                </p:cNvSpPr>
                <p:nvPr/>
              </p:nvSpPr>
              <p:spPr bwMode="auto">
                <a:xfrm>
                  <a:off x="0" y="648072"/>
                  <a:ext cx="1472984" cy="45022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Ann, CTO</a:t>
                  </a:r>
                  <a:endParaRPr lang="zh-CN" altLang="en-US"/>
                </a:p>
              </p:txBody>
            </p:sp>
          </p:grpSp>
          <p:grpSp>
            <p:nvGrpSpPr>
              <p:cNvPr id="7" name="Group 22"/>
              <p:cNvGrpSpPr>
                <a:grpSpLocks/>
              </p:cNvGrpSpPr>
              <p:nvPr/>
            </p:nvGrpSpPr>
            <p:grpSpPr bwMode="auto">
              <a:xfrm>
                <a:off x="108972" y="1580467"/>
                <a:ext cx="1541856" cy="1170306"/>
                <a:chOff x="0" y="0"/>
                <a:chExt cx="1541856" cy="1170306"/>
              </a:xfrm>
            </p:grpSpPr>
            <p:pic>
              <p:nvPicPr>
                <p:cNvPr id="86083" name="图片 20"/>
                <p:cNvPicPr>
                  <a:picLocks noChangeAspect="1" noChangeArrowheads="1"/>
                </p:cNvPicPr>
                <p:nvPr/>
              </p:nvPicPr>
              <p:blipFill>
                <a:blip r:embed="rId8" cstate="print"/>
                <a:srcRect/>
                <a:stretch>
                  <a:fillRect/>
                </a:stretch>
              </p:blipFill>
              <p:spPr bwMode="auto">
                <a:xfrm>
                  <a:off x="528034" y="177844"/>
                  <a:ext cx="1013822" cy="791154"/>
                </a:xfrm>
                <a:prstGeom prst="rect">
                  <a:avLst/>
                </a:prstGeom>
                <a:noFill/>
                <a:ln w="9525">
                  <a:noFill/>
                  <a:miter lim="800000"/>
                  <a:headEnd/>
                  <a:tailEnd/>
                </a:ln>
              </p:spPr>
            </p:pic>
            <p:pic>
              <p:nvPicPr>
                <p:cNvPr id="86084" name="图片 21"/>
                <p:cNvPicPr>
                  <a:picLocks noChangeAspect="1" noChangeArrowheads="1"/>
                </p:cNvPicPr>
                <p:nvPr/>
              </p:nvPicPr>
              <p:blipFill>
                <a:blip r:embed="rId9" cstate="print"/>
                <a:srcRect/>
                <a:stretch>
                  <a:fillRect/>
                </a:stretch>
              </p:blipFill>
              <p:spPr bwMode="auto">
                <a:xfrm>
                  <a:off x="0" y="0"/>
                  <a:ext cx="711830" cy="740654"/>
                </a:xfrm>
                <a:prstGeom prst="rect">
                  <a:avLst/>
                </a:prstGeom>
                <a:noFill/>
                <a:ln w="9525">
                  <a:noFill/>
                  <a:miter lim="800000"/>
                  <a:headEnd/>
                  <a:tailEnd/>
                </a:ln>
              </p:spPr>
            </p:pic>
            <p:sp>
              <p:nvSpPr>
                <p:cNvPr id="86085" name="TextBox 22"/>
                <p:cNvSpPr>
                  <a:spLocks noChangeArrowheads="1"/>
                </p:cNvSpPr>
                <p:nvPr/>
              </p:nvSpPr>
              <p:spPr bwMode="auto">
                <a:xfrm>
                  <a:off x="3" y="720081"/>
                  <a:ext cx="1203413" cy="45022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grpSp>
          <p:grpSp>
            <p:nvGrpSpPr>
              <p:cNvPr id="8" name="Group 26"/>
              <p:cNvGrpSpPr>
                <a:grpSpLocks/>
              </p:cNvGrpSpPr>
              <p:nvPr/>
            </p:nvGrpSpPr>
            <p:grpSpPr bwMode="auto">
              <a:xfrm>
                <a:off x="1678354" y="774086"/>
                <a:ext cx="1245621" cy="1150837"/>
                <a:chOff x="0" y="0"/>
                <a:chExt cx="1245621" cy="1150837"/>
              </a:xfrm>
            </p:grpSpPr>
            <p:pic>
              <p:nvPicPr>
                <p:cNvPr id="86081" name="图片 18"/>
                <p:cNvPicPr>
                  <a:picLocks noChangeAspect="1" noChangeArrowheads="1"/>
                </p:cNvPicPr>
                <p:nvPr/>
              </p:nvPicPr>
              <p:blipFill>
                <a:blip r:embed="rId10" cstate="print"/>
                <a:srcRect/>
                <a:stretch>
                  <a:fillRect/>
                </a:stretch>
              </p:blipFill>
              <p:spPr bwMode="auto">
                <a:xfrm>
                  <a:off x="108423" y="0"/>
                  <a:ext cx="844894" cy="844894"/>
                </a:xfrm>
                <a:prstGeom prst="rect">
                  <a:avLst/>
                </a:prstGeom>
                <a:noFill/>
                <a:ln w="9525">
                  <a:noFill/>
                  <a:miter lim="800000"/>
                  <a:headEnd/>
                  <a:tailEnd/>
                </a:ln>
              </p:spPr>
            </p:pic>
            <p:sp>
              <p:nvSpPr>
                <p:cNvPr id="86082" name="TextBox 19"/>
                <p:cNvSpPr>
                  <a:spLocks noChangeArrowheads="1"/>
                </p:cNvSpPr>
                <p:nvPr/>
              </p:nvSpPr>
              <p:spPr bwMode="auto">
                <a:xfrm>
                  <a:off x="0" y="700610"/>
                  <a:ext cx="1245621" cy="450227"/>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Bill, Bio</a:t>
                  </a:r>
                  <a:endParaRPr lang="zh-CN" altLang="en-US"/>
                </a:p>
              </p:txBody>
            </p:sp>
          </p:grpSp>
          <p:cxnSp>
            <p:nvCxnSpPr>
              <p:cNvPr id="86077" name="曲线连接符 39"/>
              <p:cNvCxnSpPr>
                <a:cxnSpLocks noChangeShapeType="1"/>
              </p:cNvCxnSpPr>
              <p:nvPr/>
            </p:nvCxnSpPr>
            <p:spPr bwMode="auto">
              <a:xfrm>
                <a:off x="829053" y="396044"/>
                <a:ext cx="1271746" cy="378042"/>
              </a:xfrm>
              <a:prstGeom prst="curvedConnector2">
                <a:avLst/>
              </a:prstGeom>
              <a:noFill/>
              <a:ln w="28575">
                <a:solidFill>
                  <a:srgbClr val="0000FF"/>
                </a:solidFill>
                <a:round/>
                <a:headEnd/>
                <a:tailEnd type="triangle" w="lg" len="lg"/>
              </a:ln>
            </p:spPr>
          </p:cxnSp>
          <p:cxnSp>
            <p:nvCxnSpPr>
              <p:cNvPr id="86078" name="曲线连接符 39"/>
              <p:cNvCxnSpPr>
                <a:cxnSpLocks noChangeShapeType="1"/>
              </p:cNvCxnSpPr>
              <p:nvPr/>
            </p:nvCxnSpPr>
            <p:spPr bwMode="auto">
              <a:xfrm flipV="1">
                <a:off x="1333108" y="1904728"/>
                <a:ext cx="820694" cy="237978"/>
              </a:xfrm>
              <a:prstGeom prst="curvedConnector2">
                <a:avLst/>
              </a:prstGeom>
              <a:noFill/>
              <a:ln w="28575">
                <a:solidFill>
                  <a:srgbClr val="0000FF"/>
                </a:solidFill>
                <a:round/>
                <a:headEnd/>
                <a:tailEnd type="triangle" w="lg" len="lg"/>
              </a:ln>
            </p:spPr>
          </p:cxnSp>
          <p:cxnSp>
            <p:nvCxnSpPr>
              <p:cNvPr id="86079" name="曲线连接符 39"/>
              <p:cNvCxnSpPr>
                <a:cxnSpLocks noChangeShapeType="1"/>
              </p:cNvCxnSpPr>
              <p:nvPr/>
            </p:nvCxnSpPr>
            <p:spPr bwMode="auto">
              <a:xfrm rot="10800000" flipV="1">
                <a:off x="108973" y="396045"/>
                <a:ext cx="101697" cy="1554748"/>
              </a:xfrm>
              <a:prstGeom prst="curvedConnector3">
                <a:avLst>
                  <a:gd name="adj1" fmla="val 428819"/>
                </a:avLst>
              </a:prstGeom>
              <a:noFill/>
              <a:ln w="28575">
                <a:solidFill>
                  <a:srgbClr val="0000FF"/>
                </a:solidFill>
                <a:round/>
                <a:headEnd/>
                <a:tailEnd type="triangle" w="lg" len="lg"/>
              </a:ln>
            </p:spPr>
          </p:cxnSp>
          <p:cxnSp>
            <p:nvCxnSpPr>
              <p:cNvPr id="86080" name="曲线连接符 39"/>
              <p:cNvCxnSpPr>
                <a:cxnSpLocks noChangeShapeType="1"/>
              </p:cNvCxnSpPr>
              <p:nvPr/>
            </p:nvCxnSpPr>
            <p:spPr bwMode="auto">
              <a:xfrm rot="5400000" flipH="1" flipV="1">
                <a:off x="473452" y="1315960"/>
                <a:ext cx="526677" cy="2323"/>
              </a:xfrm>
              <a:prstGeom prst="curvedConnector3">
                <a:avLst>
                  <a:gd name="adj1" fmla="val 50000"/>
                </a:avLst>
              </a:prstGeom>
              <a:noFill/>
              <a:ln w="28575">
                <a:solidFill>
                  <a:srgbClr val="0000FF"/>
                </a:solidFill>
                <a:round/>
                <a:headEnd/>
                <a:tailEnd type="triangle" w="lg" len="lg"/>
              </a:ln>
            </p:spPr>
          </p:cxnSp>
        </p:grpSp>
        <p:sp>
          <p:nvSpPr>
            <p:cNvPr id="86073" name="TextBox 10"/>
            <p:cNvSpPr>
              <a:spLocks noChangeArrowheads="1"/>
            </p:cNvSpPr>
            <p:nvPr/>
          </p:nvSpPr>
          <p:spPr bwMode="auto">
            <a:xfrm>
              <a:off x="2016224" y="576064"/>
              <a:ext cx="2557110" cy="369332"/>
            </a:xfrm>
            <a:prstGeom prst="rect">
              <a:avLst/>
            </a:prstGeom>
            <a:noFill/>
            <a:ln w="9525">
              <a:noFill/>
              <a:miter lim="800000"/>
              <a:headEnd/>
              <a:tailEnd/>
            </a:ln>
          </p:spPr>
          <p:txBody>
            <a:bodyPr wrap="none">
              <a:spAutoFit/>
            </a:bodyPr>
            <a:lstStyle/>
            <a:p>
              <a:r>
                <a:rPr lang="en-US" altLang="en-US">
                  <a:solidFill>
                    <a:srgbClr val="0000FF"/>
                  </a:solidFill>
                  <a:sym typeface="Arial" pitchFamily="34" charset="0"/>
                </a:rPr>
                <a:t>subgraph isomorphism</a:t>
              </a:r>
              <a:endParaRPr lang="zh-CN" altLang="en-US"/>
            </a:p>
          </p:txBody>
        </p:sp>
      </p:grpSp>
      <p:grpSp>
        <p:nvGrpSpPr>
          <p:cNvPr id="9" name="Group 34"/>
          <p:cNvGrpSpPr>
            <a:grpSpLocks/>
          </p:cNvGrpSpPr>
          <p:nvPr/>
        </p:nvGrpSpPr>
        <p:grpSpPr bwMode="auto">
          <a:xfrm>
            <a:off x="1042988" y="3357563"/>
            <a:ext cx="7705725" cy="1839912"/>
            <a:chOff x="0" y="0"/>
            <a:chExt cx="7704856" cy="1841124"/>
          </a:xfrm>
        </p:grpSpPr>
        <p:grpSp>
          <p:nvGrpSpPr>
            <p:cNvPr id="10" name="Group 35"/>
            <p:cNvGrpSpPr>
              <a:grpSpLocks/>
            </p:cNvGrpSpPr>
            <p:nvPr/>
          </p:nvGrpSpPr>
          <p:grpSpPr bwMode="auto">
            <a:xfrm>
              <a:off x="0" y="271259"/>
              <a:ext cx="1728192" cy="1490584"/>
              <a:chOff x="0" y="0"/>
              <a:chExt cx="2160240" cy="1778280"/>
            </a:xfrm>
          </p:grpSpPr>
          <p:sp>
            <p:nvSpPr>
              <p:cNvPr id="86056" name="TextBox 64"/>
              <p:cNvSpPr>
                <a:spLocks noChangeArrowheads="1"/>
              </p:cNvSpPr>
              <p:nvPr/>
            </p:nvSpPr>
            <p:spPr bwMode="auto">
              <a:xfrm>
                <a:off x="865696" y="1300945"/>
                <a:ext cx="445235" cy="477335"/>
              </a:xfrm>
              <a:prstGeom prst="rect">
                <a:avLst/>
              </a:prstGeom>
              <a:noFill/>
              <a:ln w="9525">
                <a:noFill/>
                <a:miter lim="800000"/>
                <a:headEnd/>
                <a:tailEnd/>
              </a:ln>
            </p:spPr>
            <p:txBody>
              <a:bodyPr wrap="none">
                <a:spAutoFit/>
              </a:bodyPr>
              <a:lstStyle/>
              <a:p>
                <a:r>
                  <a:rPr lang="en-US" altLang="en-US" sz="2000">
                    <a:solidFill>
                      <a:srgbClr val="402000"/>
                    </a:solidFill>
                    <a:sym typeface="Arial" pitchFamily="34" charset="0"/>
                  </a:rPr>
                  <a:t>P</a:t>
                </a:r>
                <a:endParaRPr lang="zh-CN" altLang="en-US"/>
              </a:p>
            </p:txBody>
          </p:sp>
          <p:sp>
            <p:nvSpPr>
              <p:cNvPr id="86057" name="TextBox 65"/>
              <p:cNvSpPr>
                <a:spLocks noChangeArrowheads="1"/>
              </p:cNvSpPr>
              <p:nvPr/>
            </p:nvSpPr>
            <p:spPr bwMode="auto">
              <a:xfrm>
                <a:off x="264030" y="11201"/>
                <a:ext cx="248028" cy="487655"/>
              </a:xfrm>
              <a:prstGeom prst="rect">
                <a:avLst/>
              </a:prstGeom>
              <a:noFill/>
              <a:ln w="9525">
                <a:noFill/>
                <a:miter lim="800000"/>
                <a:headEnd/>
                <a:tailEnd/>
              </a:ln>
            </p:spPr>
            <p:txBody>
              <a:bodyPr>
                <a:spAutoFit/>
              </a:bodyPr>
              <a:lstStyle/>
              <a:p>
                <a:r>
                  <a:rPr lang="en-US" altLang="en-US" sz="4000" b="1">
                    <a:solidFill>
                      <a:srgbClr val="402000"/>
                    </a:solidFill>
                    <a:sym typeface="Arial" pitchFamily="34" charset="0"/>
                  </a:rPr>
                  <a:t>*</a:t>
                </a:r>
                <a:endParaRPr lang="zh-CN" altLang="en-US"/>
              </a:p>
            </p:txBody>
          </p:sp>
          <p:sp>
            <p:nvSpPr>
              <p:cNvPr id="86058" name="TextBox 66"/>
              <p:cNvSpPr>
                <a:spLocks noChangeArrowheads="1"/>
              </p:cNvSpPr>
              <p:nvPr/>
            </p:nvSpPr>
            <p:spPr bwMode="auto">
              <a:xfrm>
                <a:off x="1758595" y="266262"/>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1</a:t>
                </a:r>
                <a:endParaRPr lang="zh-CN" altLang="en-US"/>
              </a:p>
            </p:txBody>
          </p:sp>
          <p:sp>
            <p:nvSpPr>
              <p:cNvPr id="86059" name="TextBox 67"/>
              <p:cNvSpPr>
                <a:spLocks noChangeArrowheads="1"/>
              </p:cNvSpPr>
              <p:nvPr/>
            </p:nvSpPr>
            <p:spPr bwMode="auto">
              <a:xfrm>
                <a:off x="552062" y="587265"/>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2</a:t>
                </a:r>
                <a:endParaRPr lang="zh-CN" altLang="en-US"/>
              </a:p>
            </p:txBody>
          </p:sp>
          <p:sp>
            <p:nvSpPr>
              <p:cNvPr id="86060" name="TextBox 68"/>
              <p:cNvSpPr>
                <a:spLocks noChangeArrowheads="1"/>
              </p:cNvSpPr>
              <p:nvPr/>
            </p:nvSpPr>
            <p:spPr bwMode="auto">
              <a:xfrm>
                <a:off x="964907" y="762317"/>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1</a:t>
                </a:r>
                <a:endParaRPr lang="zh-CN" altLang="en-US"/>
              </a:p>
            </p:txBody>
          </p:sp>
          <p:pic>
            <p:nvPicPr>
              <p:cNvPr id="86061" name="图片 136"/>
              <p:cNvPicPr>
                <a:picLocks noChangeAspect="1" noChangeArrowheads="1"/>
              </p:cNvPicPr>
              <p:nvPr/>
            </p:nvPicPr>
            <p:blipFill>
              <a:blip r:embed="rId11" cstate="print"/>
              <a:srcRect/>
              <a:stretch>
                <a:fillRect/>
              </a:stretch>
            </p:blipFill>
            <p:spPr bwMode="auto">
              <a:xfrm>
                <a:off x="888099" y="0"/>
                <a:ext cx="545661" cy="544457"/>
              </a:xfrm>
              <a:prstGeom prst="rect">
                <a:avLst/>
              </a:prstGeom>
              <a:noFill/>
              <a:ln w="9525">
                <a:noFill/>
                <a:miter lim="800000"/>
                <a:headEnd/>
                <a:tailEnd/>
              </a:ln>
            </p:spPr>
          </p:pic>
          <p:grpSp>
            <p:nvGrpSpPr>
              <p:cNvPr id="11" name="Group 42"/>
              <p:cNvGrpSpPr>
                <a:grpSpLocks noChangeAspect="1"/>
              </p:cNvGrpSpPr>
              <p:nvPr/>
            </p:nvGrpSpPr>
            <p:grpSpPr bwMode="auto">
              <a:xfrm>
                <a:off x="0" y="818491"/>
                <a:ext cx="909434" cy="671581"/>
                <a:chOff x="0" y="0"/>
                <a:chExt cx="1560174" cy="1152128"/>
              </a:xfrm>
            </p:grpSpPr>
            <p:pic>
              <p:nvPicPr>
                <p:cNvPr id="86068" name="图片 76"/>
                <p:cNvPicPr>
                  <a:picLocks noChangeAspect="1" noChangeArrowheads="1"/>
                </p:cNvPicPr>
                <p:nvPr/>
              </p:nvPicPr>
              <p:blipFill>
                <a:blip r:embed="rId12" cstate="print"/>
                <a:srcRect/>
                <a:stretch>
                  <a:fillRect/>
                </a:stretch>
              </p:blipFill>
              <p:spPr bwMode="auto">
                <a:xfrm>
                  <a:off x="216024" y="144016"/>
                  <a:ext cx="1344150" cy="1008112"/>
                </a:xfrm>
                <a:prstGeom prst="rect">
                  <a:avLst/>
                </a:prstGeom>
                <a:noFill/>
                <a:ln w="9525">
                  <a:noFill/>
                  <a:miter lim="800000"/>
                  <a:headEnd/>
                  <a:tailEnd/>
                </a:ln>
              </p:spPr>
            </p:pic>
            <p:pic>
              <p:nvPicPr>
                <p:cNvPr id="86069" name="图片 77"/>
                <p:cNvPicPr>
                  <a:picLocks noChangeAspect="1" noChangeArrowheads="1"/>
                </p:cNvPicPr>
                <p:nvPr/>
              </p:nvPicPr>
              <p:blipFill>
                <a:blip r:embed="rId13" cstate="print"/>
                <a:srcRect/>
                <a:stretch>
                  <a:fillRect/>
                </a:stretch>
              </p:blipFill>
              <p:spPr bwMode="auto">
                <a:xfrm>
                  <a:off x="0" y="0"/>
                  <a:ext cx="864096" cy="864096"/>
                </a:xfrm>
                <a:prstGeom prst="rect">
                  <a:avLst/>
                </a:prstGeom>
                <a:noFill/>
                <a:ln w="9525">
                  <a:noFill/>
                  <a:miter lim="800000"/>
                  <a:headEnd/>
                  <a:tailEnd/>
                </a:ln>
              </p:spPr>
            </p:pic>
          </p:grpSp>
          <p:pic>
            <p:nvPicPr>
              <p:cNvPr id="86063" name="图片 71"/>
              <p:cNvPicPr>
                <a:picLocks noChangeAspect="1" noChangeArrowheads="1"/>
              </p:cNvPicPr>
              <p:nvPr/>
            </p:nvPicPr>
            <p:blipFill>
              <a:blip r:embed="rId14" cstate="print"/>
              <a:srcRect/>
              <a:stretch>
                <a:fillRect/>
              </a:stretch>
            </p:blipFill>
            <p:spPr bwMode="auto">
              <a:xfrm>
                <a:off x="1564974" y="793688"/>
                <a:ext cx="595266" cy="595266"/>
              </a:xfrm>
              <a:prstGeom prst="rect">
                <a:avLst/>
              </a:prstGeom>
              <a:noFill/>
              <a:ln w="9525">
                <a:noFill/>
                <a:miter lim="800000"/>
                <a:headEnd/>
                <a:tailEnd/>
              </a:ln>
            </p:spPr>
          </p:pic>
          <p:cxnSp>
            <p:nvCxnSpPr>
              <p:cNvPr id="86064" name="曲线连接符 39"/>
              <p:cNvCxnSpPr>
                <a:cxnSpLocks noChangeShapeType="1"/>
              </p:cNvCxnSpPr>
              <p:nvPr/>
            </p:nvCxnSpPr>
            <p:spPr bwMode="auto">
              <a:xfrm rot="10800000" flipV="1">
                <a:off x="251843" y="216023"/>
                <a:ext cx="636256" cy="602467"/>
              </a:xfrm>
              <a:prstGeom prst="curvedConnector2">
                <a:avLst/>
              </a:prstGeom>
              <a:noFill/>
              <a:ln w="38100">
                <a:solidFill>
                  <a:srgbClr val="00B050"/>
                </a:solidFill>
                <a:round/>
                <a:headEnd/>
                <a:tailEnd type="triangle" w="lg" len="lg"/>
              </a:ln>
            </p:spPr>
          </p:cxnSp>
          <p:cxnSp>
            <p:nvCxnSpPr>
              <p:cNvPr id="86065" name="曲线连接符 39"/>
              <p:cNvCxnSpPr>
                <a:cxnSpLocks noChangeShapeType="1"/>
              </p:cNvCxnSpPr>
              <p:nvPr/>
            </p:nvCxnSpPr>
            <p:spPr bwMode="auto">
              <a:xfrm flipV="1">
                <a:off x="640071" y="496055"/>
                <a:ext cx="372041" cy="497259"/>
              </a:xfrm>
              <a:prstGeom prst="curvedConnector2">
                <a:avLst/>
              </a:prstGeom>
              <a:noFill/>
              <a:ln w="38100">
                <a:solidFill>
                  <a:srgbClr val="00B050"/>
                </a:solidFill>
                <a:round/>
                <a:headEnd/>
                <a:tailEnd type="triangle" w="lg" len="lg"/>
              </a:ln>
            </p:spPr>
          </p:cxnSp>
          <p:cxnSp>
            <p:nvCxnSpPr>
              <p:cNvPr id="86066" name="曲线连接符 39"/>
              <p:cNvCxnSpPr>
                <a:cxnSpLocks noChangeShapeType="1"/>
              </p:cNvCxnSpPr>
              <p:nvPr/>
            </p:nvCxnSpPr>
            <p:spPr bwMode="auto">
              <a:xfrm>
                <a:off x="1433759" y="272229"/>
                <a:ext cx="446450" cy="571065"/>
              </a:xfrm>
              <a:prstGeom prst="curvedConnector2">
                <a:avLst/>
              </a:prstGeom>
              <a:noFill/>
              <a:ln w="38100">
                <a:solidFill>
                  <a:srgbClr val="00B050"/>
                </a:solidFill>
                <a:round/>
                <a:headEnd/>
                <a:tailEnd type="triangle" w="lg" len="lg"/>
              </a:ln>
            </p:spPr>
          </p:cxnSp>
          <p:cxnSp>
            <p:nvCxnSpPr>
              <p:cNvPr id="86067" name="曲线连接符 39"/>
              <p:cNvCxnSpPr>
                <a:cxnSpLocks noChangeShapeType="1"/>
              </p:cNvCxnSpPr>
              <p:nvPr/>
            </p:nvCxnSpPr>
            <p:spPr bwMode="auto">
              <a:xfrm>
                <a:off x="817691" y="1091321"/>
                <a:ext cx="694477" cy="1094"/>
              </a:xfrm>
              <a:prstGeom prst="curvedConnector3">
                <a:avLst>
                  <a:gd name="adj1" fmla="val 50000"/>
                </a:avLst>
              </a:prstGeom>
              <a:noFill/>
              <a:ln w="38100">
                <a:solidFill>
                  <a:srgbClr val="00B050"/>
                </a:solidFill>
                <a:round/>
                <a:headEnd/>
                <a:tailEnd type="triangle" w="lg" len="lg"/>
              </a:ln>
            </p:spPr>
          </p:cxnSp>
        </p:grpSp>
        <p:grpSp>
          <p:nvGrpSpPr>
            <p:cNvPr id="12" name="Group 50"/>
            <p:cNvGrpSpPr>
              <a:grpSpLocks/>
            </p:cNvGrpSpPr>
            <p:nvPr/>
          </p:nvGrpSpPr>
          <p:grpSpPr bwMode="auto">
            <a:xfrm>
              <a:off x="4680520" y="-3"/>
              <a:ext cx="3024336" cy="1841127"/>
              <a:chOff x="0" y="0"/>
              <a:chExt cx="3024336" cy="1841127"/>
            </a:xfrm>
          </p:grpSpPr>
          <p:grpSp>
            <p:nvGrpSpPr>
              <p:cNvPr id="13" name="Group 51"/>
              <p:cNvGrpSpPr>
                <a:grpSpLocks/>
              </p:cNvGrpSpPr>
              <p:nvPr/>
            </p:nvGrpSpPr>
            <p:grpSpPr bwMode="auto">
              <a:xfrm>
                <a:off x="576067" y="3"/>
                <a:ext cx="1006943" cy="727117"/>
                <a:chOff x="0" y="0"/>
                <a:chExt cx="1556186" cy="1123728"/>
              </a:xfrm>
            </p:grpSpPr>
            <p:pic>
              <p:nvPicPr>
                <p:cNvPr id="86054" name="图片 62"/>
                <p:cNvPicPr>
                  <a:picLocks noChangeAspect="1" noChangeArrowheads="1"/>
                </p:cNvPicPr>
                <p:nvPr/>
              </p:nvPicPr>
              <p:blipFill>
                <a:blip r:embed="rId7" cstate="print"/>
                <a:srcRect/>
                <a:stretch>
                  <a:fillRect/>
                </a:stretch>
              </p:blipFill>
              <p:spPr bwMode="auto">
                <a:xfrm>
                  <a:off x="366586" y="0"/>
                  <a:ext cx="792088" cy="792088"/>
                </a:xfrm>
                <a:prstGeom prst="rect">
                  <a:avLst/>
                </a:prstGeom>
                <a:noFill/>
                <a:ln w="9525">
                  <a:noFill/>
                  <a:miter lim="800000"/>
                  <a:headEnd/>
                  <a:tailEnd/>
                </a:ln>
              </p:spPr>
            </p:pic>
            <p:sp>
              <p:nvSpPr>
                <p:cNvPr id="86055" name="TextBox 63"/>
                <p:cNvSpPr>
                  <a:spLocks noChangeArrowheads="1"/>
                </p:cNvSpPr>
                <p:nvPr/>
              </p:nvSpPr>
              <p:spPr bwMode="auto">
                <a:xfrm>
                  <a:off x="0" y="648072"/>
                  <a:ext cx="1556186" cy="475656"/>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Ann, CTO</a:t>
                  </a:r>
                  <a:endParaRPr lang="zh-CN" altLang="en-US"/>
                </a:p>
              </p:txBody>
            </p:sp>
          </p:grpSp>
          <p:grpSp>
            <p:nvGrpSpPr>
              <p:cNvPr id="14" name="Group 54"/>
              <p:cNvGrpSpPr>
                <a:grpSpLocks/>
              </p:cNvGrpSpPr>
              <p:nvPr/>
            </p:nvGrpSpPr>
            <p:grpSpPr bwMode="auto">
              <a:xfrm>
                <a:off x="0" y="1044117"/>
                <a:ext cx="886997" cy="773710"/>
                <a:chOff x="0" y="0"/>
                <a:chExt cx="1370815" cy="1195737"/>
              </a:xfrm>
            </p:grpSpPr>
            <p:pic>
              <p:nvPicPr>
                <p:cNvPr id="86051" name="图片 59"/>
                <p:cNvPicPr>
                  <a:picLocks noChangeAspect="1" noChangeArrowheads="1"/>
                </p:cNvPicPr>
                <p:nvPr/>
              </p:nvPicPr>
              <p:blipFill>
                <a:blip r:embed="rId15" cstate="print"/>
                <a:srcRect/>
                <a:stretch>
                  <a:fillRect/>
                </a:stretch>
              </p:blipFill>
              <p:spPr bwMode="auto">
                <a:xfrm>
                  <a:off x="356993" y="72943"/>
                  <a:ext cx="1013822" cy="791154"/>
                </a:xfrm>
                <a:prstGeom prst="rect">
                  <a:avLst/>
                </a:prstGeom>
                <a:noFill/>
                <a:ln w="9525">
                  <a:noFill/>
                  <a:miter lim="800000"/>
                  <a:headEnd/>
                  <a:tailEnd/>
                </a:ln>
              </p:spPr>
            </p:pic>
            <p:pic>
              <p:nvPicPr>
                <p:cNvPr id="86052" name="图片 60"/>
                <p:cNvPicPr>
                  <a:picLocks noChangeAspect="1" noChangeArrowheads="1"/>
                </p:cNvPicPr>
                <p:nvPr/>
              </p:nvPicPr>
              <p:blipFill>
                <a:blip r:embed="rId16" cstate="print"/>
                <a:srcRect/>
                <a:stretch>
                  <a:fillRect/>
                </a:stretch>
              </p:blipFill>
              <p:spPr bwMode="auto">
                <a:xfrm>
                  <a:off x="146678" y="0"/>
                  <a:ext cx="711831" cy="740654"/>
                </a:xfrm>
                <a:prstGeom prst="rect">
                  <a:avLst/>
                </a:prstGeom>
                <a:noFill/>
                <a:ln w="9525">
                  <a:noFill/>
                  <a:miter lim="800000"/>
                  <a:headEnd/>
                  <a:tailEnd/>
                </a:ln>
              </p:spPr>
            </p:pic>
            <p:sp>
              <p:nvSpPr>
                <p:cNvPr id="86053" name="TextBox 61"/>
                <p:cNvSpPr>
                  <a:spLocks noChangeArrowheads="1"/>
                </p:cNvSpPr>
                <p:nvPr/>
              </p:nvSpPr>
              <p:spPr bwMode="auto">
                <a:xfrm>
                  <a:off x="0" y="720081"/>
                  <a:ext cx="1271386" cy="475656"/>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grpSp>
          <p:grpSp>
            <p:nvGrpSpPr>
              <p:cNvPr id="15" name="Group 58"/>
              <p:cNvGrpSpPr>
                <a:grpSpLocks/>
              </p:cNvGrpSpPr>
              <p:nvPr/>
            </p:nvGrpSpPr>
            <p:grpSpPr bwMode="auto">
              <a:xfrm>
                <a:off x="2016224" y="0"/>
                <a:ext cx="936106" cy="727118"/>
                <a:chOff x="0" y="0"/>
                <a:chExt cx="1446710" cy="1123728"/>
              </a:xfrm>
            </p:grpSpPr>
            <p:pic>
              <p:nvPicPr>
                <p:cNvPr id="86048" name="图片 56"/>
                <p:cNvPicPr>
                  <a:picLocks noChangeAspect="1" noChangeArrowheads="1"/>
                </p:cNvPicPr>
                <p:nvPr/>
              </p:nvPicPr>
              <p:blipFill>
                <a:blip r:embed="rId15" cstate="print"/>
                <a:srcRect/>
                <a:stretch>
                  <a:fillRect/>
                </a:stretch>
              </p:blipFill>
              <p:spPr bwMode="auto">
                <a:xfrm>
                  <a:off x="432888" y="72942"/>
                  <a:ext cx="1013822" cy="791153"/>
                </a:xfrm>
                <a:prstGeom prst="rect">
                  <a:avLst/>
                </a:prstGeom>
                <a:noFill/>
                <a:ln w="9525">
                  <a:noFill/>
                  <a:miter lim="800000"/>
                  <a:headEnd/>
                  <a:tailEnd/>
                </a:ln>
              </p:spPr>
            </p:pic>
            <p:pic>
              <p:nvPicPr>
                <p:cNvPr id="86049" name="图片 57"/>
                <p:cNvPicPr>
                  <a:picLocks noChangeAspect="1" noChangeArrowheads="1"/>
                </p:cNvPicPr>
                <p:nvPr/>
              </p:nvPicPr>
              <p:blipFill>
                <a:blip r:embed="rId16" cstate="print"/>
                <a:srcRect/>
                <a:stretch>
                  <a:fillRect/>
                </a:stretch>
              </p:blipFill>
              <p:spPr bwMode="auto">
                <a:xfrm>
                  <a:off x="222573" y="0"/>
                  <a:ext cx="711831" cy="740654"/>
                </a:xfrm>
                <a:prstGeom prst="rect">
                  <a:avLst/>
                </a:prstGeom>
                <a:noFill/>
                <a:ln w="9525">
                  <a:noFill/>
                  <a:miter lim="800000"/>
                  <a:headEnd/>
                  <a:tailEnd/>
                </a:ln>
              </p:spPr>
            </p:pic>
            <p:sp>
              <p:nvSpPr>
                <p:cNvPr id="86050" name="TextBox 58"/>
                <p:cNvSpPr>
                  <a:spLocks noChangeArrowheads="1"/>
                </p:cNvSpPr>
                <p:nvPr/>
              </p:nvSpPr>
              <p:spPr bwMode="auto">
                <a:xfrm>
                  <a:off x="0" y="648072"/>
                  <a:ext cx="1363050" cy="475656"/>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Dan, DB</a:t>
                  </a:r>
                  <a:endParaRPr lang="zh-CN" altLang="en-US"/>
                </a:p>
              </p:txBody>
            </p:sp>
          </p:grpSp>
          <p:grpSp>
            <p:nvGrpSpPr>
              <p:cNvPr id="16" name="Group 62"/>
              <p:cNvGrpSpPr>
                <a:grpSpLocks/>
              </p:cNvGrpSpPr>
              <p:nvPr/>
            </p:nvGrpSpPr>
            <p:grpSpPr bwMode="auto">
              <a:xfrm>
                <a:off x="1380733" y="1020822"/>
                <a:ext cx="851515" cy="820304"/>
                <a:chOff x="0" y="0"/>
                <a:chExt cx="1315980" cy="1267747"/>
              </a:xfrm>
            </p:grpSpPr>
            <p:pic>
              <p:nvPicPr>
                <p:cNvPr id="86046" name="图片 54"/>
                <p:cNvPicPr>
                  <a:picLocks noChangeAspect="1" noChangeArrowheads="1"/>
                </p:cNvPicPr>
                <p:nvPr/>
              </p:nvPicPr>
              <p:blipFill>
                <a:blip r:embed="rId17" cstate="print"/>
                <a:srcRect/>
                <a:stretch>
                  <a:fillRect/>
                </a:stretch>
              </p:blipFill>
              <p:spPr bwMode="auto">
                <a:xfrm>
                  <a:off x="148051" y="0"/>
                  <a:ext cx="844894" cy="844894"/>
                </a:xfrm>
                <a:prstGeom prst="rect">
                  <a:avLst/>
                </a:prstGeom>
                <a:noFill/>
                <a:ln w="9525">
                  <a:noFill/>
                  <a:miter lim="800000"/>
                  <a:headEnd/>
                  <a:tailEnd/>
                </a:ln>
              </p:spPr>
            </p:pic>
            <p:sp>
              <p:nvSpPr>
                <p:cNvPr id="86047" name="TextBox 55"/>
                <p:cNvSpPr>
                  <a:spLocks noChangeArrowheads="1"/>
                </p:cNvSpPr>
                <p:nvPr/>
              </p:nvSpPr>
              <p:spPr bwMode="auto">
                <a:xfrm>
                  <a:off x="0" y="792090"/>
                  <a:ext cx="1315980" cy="475657"/>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Bill, Bio</a:t>
                  </a:r>
                  <a:endParaRPr lang="zh-CN" altLang="en-US"/>
                </a:p>
              </p:txBody>
            </p:sp>
          </p:grpSp>
          <p:grpSp>
            <p:nvGrpSpPr>
              <p:cNvPr id="17" name="Group 65"/>
              <p:cNvGrpSpPr>
                <a:grpSpLocks/>
              </p:cNvGrpSpPr>
              <p:nvPr/>
            </p:nvGrpSpPr>
            <p:grpSpPr bwMode="auto">
              <a:xfrm>
                <a:off x="2143967" y="1020822"/>
                <a:ext cx="880369" cy="820305"/>
                <a:chOff x="0" y="0"/>
                <a:chExt cx="1360569" cy="1267744"/>
              </a:xfrm>
            </p:grpSpPr>
            <p:pic>
              <p:nvPicPr>
                <p:cNvPr id="86044" name="图片 52"/>
                <p:cNvPicPr>
                  <a:picLocks noChangeAspect="1" noChangeArrowheads="1"/>
                </p:cNvPicPr>
                <p:nvPr/>
              </p:nvPicPr>
              <p:blipFill>
                <a:blip r:embed="rId17" cstate="print"/>
                <a:srcRect/>
                <a:stretch>
                  <a:fillRect/>
                </a:stretch>
              </p:blipFill>
              <p:spPr bwMode="auto">
                <a:xfrm>
                  <a:off x="157233" y="0"/>
                  <a:ext cx="844895" cy="844894"/>
                </a:xfrm>
                <a:prstGeom prst="rect">
                  <a:avLst/>
                </a:prstGeom>
                <a:noFill/>
                <a:ln w="9525">
                  <a:noFill/>
                  <a:miter lim="800000"/>
                  <a:headEnd/>
                  <a:tailEnd/>
                </a:ln>
              </p:spPr>
            </p:pic>
            <p:sp>
              <p:nvSpPr>
                <p:cNvPr id="86045" name="TextBox 53"/>
                <p:cNvSpPr>
                  <a:spLocks noChangeArrowheads="1"/>
                </p:cNvSpPr>
                <p:nvPr/>
              </p:nvSpPr>
              <p:spPr bwMode="auto">
                <a:xfrm>
                  <a:off x="0" y="792089"/>
                  <a:ext cx="1360569" cy="47565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Mat, Bio</a:t>
                  </a:r>
                  <a:endParaRPr lang="zh-CN" altLang="en-US"/>
                </a:p>
              </p:txBody>
            </p:sp>
          </p:grpSp>
          <p:cxnSp>
            <p:nvCxnSpPr>
              <p:cNvPr id="86037" name="曲线连接符 39"/>
              <p:cNvCxnSpPr>
                <a:cxnSpLocks noChangeShapeType="1"/>
              </p:cNvCxnSpPr>
              <p:nvPr/>
            </p:nvCxnSpPr>
            <p:spPr bwMode="auto">
              <a:xfrm rot="10800000" flipV="1">
                <a:off x="227840" y="360043"/>
                <a:ext cx="636256" cy="602467"/>
              </a:xfrm>
              <a:prstGeom prst="curvedConnector2">
                <a:avLst/>
              </a:prstGeom>
              <a:noFill/>
              <a:ln w="28575">
                <a:solidFill>
                  <a:srgbClr val="00B050"/>
                </a:solidFill>
                <a:round/>
                <a:headEnd/>
                <a:tailEnd type="triangle" w="lg" len="lg"/>
              </a:ln>
            </p:spPr>
          </p:cxnSp>
          <p:cxnSp>
            <p:nvCxnSpPr>
              <p:cNvPr id="86038" name="曲线连接符 39"/>
              <p:cNvCxnSpPr>
                <a:cxnSpLocks noChangeShapeType="1"/>
              </p:cNvCxnSpPr>
              <p:nvPr/>
            </p:nvCxnSpPr>
            <p:spPr bwMode="auto">
              <a:xfrm flipV="1">
                <a:off x="648072" y="648075"/>
                <a:ext cx="372041" cy="497259"/>
              </a:xfrm>
              <a:prstGeom prst="curvedConnector2">
                <a:avLst/>
              </a:prstGeom>
              <a:noFill/>
              <a:ln w="28575">
                <a:solidFill>
                  <a:srgbClr val="00B050"/>
                </a:solidFill>
                <a:round/>
                <a:headEnd/>
                <a:tailEnd type="triangle" w="lg" len="lg"/>
              </a:ln>
            </p:spPr>
          </p:cxnSp>
          <p:cxnSp>
            <p:nvCxnSpPr>
              <p:cNvPr id="86039" name="曲线连接符 39"/>
              <p:cNvCxnSpPr>
                <a:cxnSpLocks noChangeShapeType="1"/>
              </p:cNvCxnSpPr>
              <p:nvPr/>
            </p:nvCxnSpPr>
            <p:spPr bwMode="auto">
              <a:xfrm>
                <a:off x="792088" y="1296147"/>
                <a:ext cx="694477" cy="1094"/>
              </a:xfrm>
              <a:prstGeom prst="curvedConnector3">
                <a:avLst>
                  <a:gd name="adj1" fmla="val 50000"/>
                </a:avLst>
              </a:prstGeom>
              <a:noFill/>
              <a:ln w="28575">
                <a:solidFill>
                  <a:srgbClr val="00B050"/>
                </a:solidFill>
                <a:round/>
                <a:headEnd/>
                <a:tailEnd type="triangle" w="lg" len="lg"/>
              </a:ln>
            </p:spPr>
          </p:cxnSp>
          <p:cxnSp>
            <p:nvCxnSpPr>
              <p:cNvPr id="86040" name="曲线连接符 39"/>
              <p:cNvCxnSpPr>
                <a:cxnSpLocks noChangeShapeType="1"/>
              </p:cNvCxnSpPr>
              <p:nvPr/>
            </p:nvCxnSpPr>
            <p:spPr bwMode="auto">
              <a:xfrm>
                <a:off x="1368152" y="360043"/>
                <a:ext cx="446450" cy="571065"/>
              </a:xfrm>
              <a:prstGeom prst="curvedConnector2">
                <a:avLst/>
              </a:prstGeom>
              <a:noFill/>
              <a:ln w="28575">
                <a:solidFill>
                  <a:srgbClr val="00B050"/>
                </a:solidFill>
                <a:round/>
                <a:headEnd/>
                <a:tailEnd type="triangle" w="lg" len="lg"/>
              </a:ln>
            </p:spPr>
          </p:cxnSp>
          <p:cxnSp>
            <p:nvCxnSpPr>
              <p:cNvPr id="86041" name="曲线连接符 39"/>
              <p:cNvCxnSpPr>
                <a:cxnSpLocks noChangeShapeType="1"/>
              </p:cNvCxnSpPr>
              <p:nvPr/>
            </p:nvCxnSpPr>
            <p:spPr bwMode="auto">
              <a:xfrm flipH="1">
                <a:off x="2792403" y="303162"/>
                <a:ext cx="159927" cy="991008"/>
              </a:xfrm>
              <a:prstGeom prst="curvedConnector3">
                <a:avLst>
                  <a:gd name="adj1" fmla="val -47644"/>
                </a:avLst>
              </a:prstGeom>
              <a:noFill/>
              <a:ln w="28575">
                <a:solidFill>
                  <a:srgbClr val="00B050"/>
                </a:solidFill>
                <a:round/>
                <a:headEnd/>
                <a:tailEnd type="triangle" w="lg" len="lg"/>
              </a:ln>
            </p:spPr>
          </p:cxnSp>
          <p:cxnSp>
            <p:nvCxnSpPr>
              <p:cNvPr id="86042" name="曲线连接符 39"/>
              <p:cNvCxnSpPr>
                <a:cxnSpLocks noChangeShapeType="1"/>
              </p:cNvCxnSpPr>
              <p:nvPr/>
            </p:nvCxnSpPr>
            <p:spPr bwMode="auto">
              <a:xfrm>
                <a:off x="1440160" y="144019"/>
                <a:ext cx="694477" cy="1094"/>
              </a:xfrm>
              <a:prstGeom prst="curvedConnector3">
                <a:avLst>
                  <a:gd name="adj1" fmla="val 50000"/>
                </a:avLst>
              </a:prstGeom>
              <a:noFill/>
              <a:ln w="28575">
                <a:solidFill>
                  <a:srgbClr val="00B050"/>
                </a:solidFill>
                <a:round/>
                <a:headEnd/>
                <a:tailEnd type="triangle" w="lg" len="lg"/>
              </a:ln>
            </p:spPr>
          </p:cxnSp>
          <p:cxnSp>
            <p:nvCxnSpPr>
              <p:cNvPr id="86043" name="曲线连接符 39"/>
              <p:cNvCxnSpPr>
                <a:cxnSpLocks noChangeShapeType="1"/>
              </p:cNvCxnSpPr>
              <p:nvPr/>
            </p:nvCxnSpPr>
            <p:spPr bwMode="auto">
              <a:xfrm flipH="1">
                <a:off x="1440160" y="288035"/>
                <a:ext cx="694477" cy="1094"/>
              </a:xfrm>
              <a:prstGeom prst="curvedConnector3">
                <a:avLst>
                  <a:gd name="adj1" fmla="val 50000"/>
                </a:avLst>
              </a:prstGeom>
              <a:noFill/>
              <a:ln w="28575">
                <a:solidFill>
                  <a:srgbClr val="00B050"/>
                </a:solidFill>
                <a:round/>
                <a:headEnd/>
                <a:tailEnd type="triangle" w="lg" len="lg"/>
              </a:ln>
            </p:spPr>
          </p:cxnSp>
        </p:grpSp>
        <p:sp>
          <p:nvSpPr>
            <p:cNvPr id="86030" name="上弧形箭头 38"/>
            <p:cNvSpPr>
              <a:spLocks/>
            </p:cNvSpPr>
            <p:nvPr/>
          </p:nvSpPr>
          <p:spPr bwMode="auto">
            <a:xfrm>
              <a:off x="1584176" y="40924"/>
              <a:ext cx="3672408" cy="504056"/>
            </a:xfrm>
            <a:prstGeom prst="curvedDownArrow">
              <a:avLst>
                <a:gd name="adj1" fmla="val 84528"/>
                <a:gd name="adj2" fmla="val 189698"/>
                <a:gd name="adj3" fmla="val 25000"/>
              </a:avLst>
            </a:prstGeom>
            <a:solidFill>
              <a:srgbClr val="FFFFFF"/>
            </a:solidFill>
            <a:ln w="9525">
              <a:solidFill>
                <a:srgbClr val="FDFCEE"/>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6031" name="TextBox 39"/>
            <p:cNvSpPr>
              <a:spLocks noChangeArrowheads="1"/>
            </p:cNvSpPr>
            <p:nvPr/>
          </p:nvSpPr>
          <p:spPr bwMode="auto">
            <a:xfrm>
              <a:off x="2197402" y="463680"/>
              <a:ext cx="2339102" cy="646331"/>
            </a:xfrm>
            <a:prstGeom prst="rect">
              <a:avLst/>
            </a:prstGeom>
            <a:noFill/>
            <a:ln w="9525">
              <a:noFill/>
              <a:miter lim="800000"/>
              <a:headEnd/>
              <a:tailEnd/>
            </a:ln>
          </p:spPr>
          <p:txBody>
            <a:bodyPr wrap="none">
              <a:spAutoFit/>
            </a:bodyPr>
            <a:lstStyle/>
            <a:p>
              <a:r>
                <a:rPr lang="en-US" altLang="en-US">
                  <a:solidFill>
                    <a:srgbClr val="00B050"/>
                  </a:solidFill>
                  <a:sym typeface="Arial" pitchFamily="34" charset="0"/>
                </a:rPr>
                <a:t>(bounded) simulation</a:t>
              </a:r>
            </a:p>
            <a:p>
              <a:r>
                <a:rPr lang="en-US" altLang="en-US">
                  <a:solidFill>
                    <a:srgbClr val="00B050"/>
                  </a:solidFill>
                  <a:sym typeface="Arial" pitchFamily="34" charset="0"/>
                </a:rPr>
                <a:t>  </a:t>
              </a:r>
              <a:r>
                <a:rPr lang="en-US" altLang="en-US">
                  <a:solidFill>
                    <a:srgbClr val="FF0000"/>
                  </a:solidFill>
                  <a:sym typeface="Arial" pitchFamily="34" charset="0"/>
                </a:rPr>
                <a:t>edge-path relation</a:t>
              </a:r>
              <a:endParaRPr lang="zh-CN" altLang="en-US"/>
            </a:p>
          </p:txBody>
        </p:sp>
      </p:grpSp>
      <p:sp>
        <p:nvSpPr>
          <p:cNvPr id="40013" name="Rectangle 89"/>
          <p:cNvSpPr>
            <a:spLocks noChangeArrowheads="1"/>
          </p:cNvSpPr>
          <p:nvPr/>
        </p:nvSpPr>
        <p:spPr bwMode="auto">
          <a:xfrm>
            <a:off x="1114425" y="5949950"/>
            <a:ext cx="7243763" cy="358775"/>
          </a:xfrm>
          <a:prstGeom prst="rect">
            <a:avLst/>
          </a:prstGeom>
          <a:solidFill>
            <a:srgbClr val="EAEAEA"/>
          </a:solidFill>
          <a:ln w="9525">
            <a:noFill/>
            <a:miter lim="800000"/>
            <a:headEnd/>
            <a:tailEnd/>
          </a:ln>
        </p:spPr>
        <p:txBody>
          <a:bodyPr/>
          <a:lstStyle/>
          <a:p>
            <a:pPr marL="365125" indent="-365125" algn="ctr">
              <a:buSzPct val="90000"/>
            </a:pPr>
            <a:r>
              <a:rPr lang="en-US" altLang="en-US" sz="2000" i="1">
                <a:solidFill>
                  <a:srgbClr val="FF0000"/>
                </a:solidFill>
                <a:sym typeface="Arial" pitchFamily="34" charset="0"/>
              </a:rPr>
              <a:t>Measure the complexity with the size of changes</a:t>
            </a:r>
            <a:endParaRPr lang="en-US">
              <a:solidFill>
                <a:srgbClr val="FF0000"/>
              </a:solidFill>
            </a:endParaRPr>
          </a:p>
        </p:txBody>
      </p:sp>
      <p:sp>
        <p:nvSpPr>
          <p:cNvPr id="40014" name="AutoShape 78"/>
          <p:cNvSpPr>
            <a:spLocks noChangeArrowheads="1"/>
          </p:cNvSpPr>
          <p:nvPr/>
        </p:nvSpPr>
        <p:spPr bwMode="auto">
          <a:xfrm>
            <a:off x="1330325" y="4510088"/>
            <a:ext cx="1728788" cy="360362"/>
          </a:xfrm>
          <a:prstGeom prst="wedgeRectCallout">
            <a:avLst>
              <a:gd name="adj1" fmla="val -4296"/>
              <a:gd name="adj2" fmla="val 90741"/>
            </a:avLst>
          </a:prstGeom>
          <a:gradFill rotWithShape="0">
            <a:gsLst>
              <a:gs pos="0">
                <a:schemeClr val="accent1"/>
              </a:gs>
              <a:gs pos="100000">
                <a:schemeClr val="bg1"/>
              </a:gs>
            </a:gsLst>
            <a:lin ang="5400000" scaled="1"/>
          </a:gradFill>
          <a:ln w="9525">
            <a:solidFill>
              <a:schemeClr val="tx1"/>
            </a:solidFill>
            <a:miter lim="800000"/>
            <a:headEnd/>
            <a:tailEnd/>
          </a:ln>
        </p:spPr>
        <p:txBody>
          <a:bodyPr wrap="none" anchor="ctr"/>
          <a:lstStyle/>
          <a:p>
            <a:pPr algn="ctr"/>
            <a:r>
              <a:rPr lang="en-US"/>
              <a:t>O(|CHANGED|)</a:t>
            </a:r>
            <a:endParaRPr lang="en-US" altLang="en-US"/>
          </a:p>
        </p:txBody>
      </p:sp>
      <p:sp>
        <p:nvSpPr>
          <p:cNvPr id="40015" name="AutoShape 79"/>
          <p:cNvSpPr>
            <a:spLocks noChangeArrowheads="1"/>
          </p:cNvSpPr>
          <p:nvPr/>
        </p:nvSpPr>
        <p:spPr bwMode="auto">
          <a:xfrm>
            <a:off x="3132138" y="4511675"/>
            <a:ext cx="1944687" cy="358775"/>
          </a:xfrm>
          <a:prstGeom prst="wedgeRectCallout">
            <a:avLst>
              <a:gd name="adj1" fmla="val -45921"/>
              <a:gd name="adj2" fmla="val 111375"/>
            </a:avLst>
          </a:prstGeom>
          <a:gradFill rotWithShape="0">
            <a:gsLst>
              <a:gs pos="0">
                <a:schemeClr val="accent1"/>
              </a:gs>
              <a:gs pos="100000">
                <a:schemeClr val="bg1"/>
              </a:gs>
            </a:gsLst>
            <a:lin ang="5400000" scaled="1"/>
          </a:gradFill>
          <a:ln w="9525">
            <a:solidFill>
              <a:schemeClr val="tx1"/>
            </a:solidFill>
            <a:miter lim="800000"/>
            <a:headEnd/>
            <a:tailEnd/>
          </a:ln>
        </p:spPr>
        <p:txBody>
          <a:bodyPr wrap="none" anchor="ctr"/>
          <a:lstStyle/>
          <a:p>
            <a:pPr algn="ctr"/>
            <a:r>
              <a:rPr lang="en-US"/>
              <a:t>O(f(|CHANGED|))</a:t>
            </a:r>
            <a:endParaRPr lang="en-US" altLang="en-US"/>
          </a:p>
        </p:txBody>
      </p:sp>
      <p:sp>
        <p:nvSpPr>
          <p:cNvPr id="40016" name="AutoShape 80"/>
          <p:cNvSpPr>
            <a:spLocks noChangeArrowheads="1"/>
          </p:cNvSpPr>
          <p:nvPr/>
        </p:nvSpPr>
        <p:spPr bwMode="auto">
          <a:xfrm>
            <a:off x="5148263" y="4510088"/>
            <a:ext cx="2305050" cy="360362"/>
          </a:xfrm>
          <a:prstGeom prst="wedgeRectCallout">
            <a:avLst>
              <a:gd name="adj1" fmla="val -47273"/>
              <a:gd name="adj2" fmla="val 132185"/>
            </a:avLst>
          </a:prstGeom>
          <a:gradFill rotWithShape="0">
            <a:gsLst>
              <a:gs pos="0">
                <a:schemeClr val="accent1"/>
              </a:gs>
              <a:gs pos="100000">
                <a:schemeClr val="bg1"/>
              </a:gs>
            </a:gsLst>
            <a:lin ang="5400000" scaled="1"/>
          </a:gradFill>
          <a:ln w="9525">
            <a:solidFill>
              <a:schemeClr val="tx1"/>
            </a:solidFill>
            <a:miter lim="800000"/>
            <a:headEnd/>
            <a:tailEnd/>
          </a:ln>
        </p:spPr>
        <p:txBody>
          <a:bodyPr wrap="none" anchor="ctr"/>
          <a:lstStyle/>
          <a:p>
            <a:pPr algn="ctr"/>
            <a:r>
              <a:rPr lang="en-US"/>
              <a:t>O(f(|CHANGED|, Par))</a:t>
            </a:r>
            <a:endParaRPr lang="en-US" altLang="en-US"/>
          </a:p>
        </p:txBody>
      </p:sp>
      <p:sp>
        <p:nvSpPr>
          <p:cNvPr id="86027"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4F1817A6-FFEF-46AA-A43B-A61D94C8CC3A}" type="slidenum">
              <a:rPr lang="zh-CN" altLang="en-US" sz="1500">
                <a:solidFill>
                  <a:schemeClr val="bg2"/>
                </a:solidFill>
                <a:latin typeface="Times New Roman" pitchFamily="18" charset="0"/>
              </a:rPr>
              <a:pPr algn="r">
                <a:spcBef>
                  <a:spcPct val="50000"/>
                </a:spcBef>
              </a:pPr>
              <a:t>76</a:t>
            </a:fld>
            <a:endParaRPr lang="en-US" sz="1500">
              <a:solidFill>
                <a:schemeClr val="bg2"/>
              </a:solidFill>
              <a:latin typeface="Times New Roman" pitchFamily="18" charset="0"/>
            </a:endParaRPr>
          </a:p>
        </p:txBody>
      </p:sp>
      <p:pic>
        <p:nvPicPr>
          <p:cNvPr id="82" name="Picture 7"/>
          <p:cNvPicPr>
            <a:picLocks noChangeAspect="1" noChangeArrowheads="1"/>
          </p:cNvPicPr>
          <p:nvPr/>
        </p:nvPicPr>
        <p:blipFill>
          <a:blip r:embed="rId18"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994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4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4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40">
                                            <p:txEl>
                                              <p:pRg st="8" end="8"/>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0013"/>
                                        </p:tgtEl>
                                        <p:attrNameLst>
                                          <p:attrName>style.visibility</p:attrName>
                                        </p:attrNameLst>
                                      </p:cBhvr>
                                      <p:to>
                                        <p:strVal val="visible"/>
                                      </p:to>
                                    </p:set>
                                    <p:animEffect>
                                      <p:cBhvr>
                                        <p:cTn id="29" dur="500"/>
                                        <p:tgtEl>
                                          <p:spTgt spid="4001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0014"/>
                                        </p:tgtEl>
                                        <p:attrNameLst>
                                          <p:attrName>style.visibility</p:attrName>
                                        </p:attrNameLst>
                                      </p:cBhvr>
                                      <p:to>
                                        <p:strVal val="visible"/>
                                      </p:to>
                                    </p:set>
                                    <p:animEffect transition="in" filter="checkerboard(across)">
                                      <p:cBhvr>
                                        <p:cTn id="34" dur="500"/>
                                        <p:tgtEl>
                                          <p:spTgt spid="400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0015"/>
                                        </p:tgtEl>
                                        <p:attrNameLst>
                                          <p:attrName>style.visibility</p:attrName>
                                        </p:attrNameLst>
                                      </p:cBhvr>
                                      <p:to>
                                        <p:strVal val="visible"/>
                                      </p:to>
                                    </p:set>
                                    <p:animEffect transition="in" filter="checkerboard(across)">
                                      <p:cBhvr>
                                        <p:cTn id="37" dur="500"/>
                                        <p:tgtEl>
                                          <p:spTgt spid="4001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0016"/>
                                        </p:tgtEl>
                                        <p:attrNameLst>
                                          <p:attrName>style.visibility</p:attrName>
                                        </p:attrNameLst>
                                      </p:cBhvr>
                                      <p:to>
                                        <p:strVal val="visible"/>
                                      </p:to>
                                    </p:set>
                                    <p:animEffect transition="in" filter="checkerboard(across)">
                                      <p:cBhvr>
                                        <p:cTn id="40" dur="500"/>
                                        <p:tgtEl>
                                          <p:spTgt spid="40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13" grpId="0" bldLvl="0" animBg="1" autoUpdateAnimBg="0"/>
      <p:bldP spid="40014" grpId="0" bldLvl="0" animBg="1" autoUpdateAnimBg="0"/>
      <p:bldP spid="40015" grpId="0" bldLvl="0" animBg="1" autoUpdateAnimBg="0"/>
      <p:bldP spid="40016" grpId="0" bldLvl="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87043" name="圆角矩形 201"/>
          <p:cNvSpPr>
            <a:spLocks/>
          </p:cNvSpPr>
          <p:nvPr/>
        </p:nvSpPr>
        <p:spPr bwMode="auto">
          <a:xfrm>
            <a:off x="2987675" y="4149725"/>
            <a:ext cx="5688013" cy="2016125"/>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7044" name="圆角矩形 200"/>
          <p:cNvSpPr>
            <a:spLocks/>
          </p:cNvSpPr>
          <p:nvPr/>
        </p:nvSpPr>
        <p:spPr bwMode="auto">
          <a:xfrm>
            <a:off x="1079500" y="4149725"/>
            <a:ext cx="1800225" cy="2016125"/>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7045" name="圆角矩形 197"/>
          <p:cNvSpPr>
            <a:spLocks/>
          </p:cNvSpPr>
          <p:nvPr/>
        </p:nvSpPr>
        <p:spPr bwMode="auto">
          <a:xfrm>
            <a:off x="2987675" y="1412875"/>
            <a:ext cx="5688013" cy="2663825"/>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7046" name="标题 1"/>
          <p:cNvSpPr>
            <a:spLocks noGrp="1" noChangeArrowheads="1"/>
          </p:cNvSpPr>
          <p:nvPr>
            <p:ph type="title" idx="4294967295"/>
          </p:nvPr>
        </p:nvSpPr>
        <p:spPr>
          <a:xfrm>
            <a:off x="76200" y="76200"/>
            <a:ext cx="7772400" cy="828675"/>
          </a:xfrm>
        </p:spPr>
        <p:txBody>
          <a:bodyPr>
            <a:normAutofit fontScale="90000"/>
          </a:bodyPr>
          <a:lstStyle/>
          <a:p>
            <a:r>
              <a:rPr lang="en-US" altLang="en-US" dirty="0" smtClean="0"/>
              <a:t>Complexity of D</a:t>
            </a:r>
            <a:r>
              <a:rPr lang="en-US" dirty="0" smtClean="0"/>
              <a:t>ynamic A</a:t>
            </a:r>
            <a:r>
              <a:rPr lang="en-US" altLang="en-US" dirty="0" smtClean="0"/>
              <a:t>lgorithms (cont) </a:t>
            </a:r>
            <a:r>
              <a:rPr lang="en-US" altLang="zh-CN" dirty="0" smtClean="0"/>
              <a:t>(Fan et.al SIGMOD ’11)</a:t>
            </a:r>
            <a:endParaRPr lang="zh-CN" altLang="en-US" sz="2800" dirty="0" smtClean="0">
              <a:ea typeface="宋体" pitchFamily="2" charset="-122"/>
            </a:endParaRPr>
          </a:p>
        </p:txBody>
      </p:sp>
      <p:sp>
        <p:nvSpPr>
          <p:cNvPr id="87047" name="TextBox 33"/>
          <p:cNvSpPr>
            <a:spLocks noChangeArrowheads="1"/>
          </p:cNvSpPr>
          <p:nvPr/>
        </p:nvSpPr>
        <p:spPr bwMode="auto">
          <a:xfrm>
            <a:off x="3582988" y="4221163"/>
            <a:ext cx="1008062"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Ann, CTO</a:t>
            </a:r>
            <a:endParaRPr lang="zh-CN" altLang="en-US"/>
          </a:p>
        </p:txBody>
      </p:sp>
      <p:sp>
        <p:nvSpPr>
          <p:cNvPr id="87048" name="TextBox 31"/>
          <p:cNvSpPr>
            <a:spLocks noChangeArrowheads="1"/>
          </p:cNvSpPr>
          <p:nvPr/>
        </p:nvSpPr>
        <p:spPr bwMode="auto">
          <a:xfrm>
            <a:off x="2987675" y="4940300"/>
            <a:ext cx="82232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sp>
        <p:nvSpPr>
          <p:cNvPr id="87049" name="TextBox 28"/>
          <p:cNvSpPr>
            <a:spLocks noChangeArrowheads="1"/>
          </p:cNvSpPr>
          <p:nvPr/>
        </p:nvSpPr>
        <p:spPr bwMode="auto">
          <a:xfrm>
            <a:off x="5851525" y="4940300"/>
            <a:ext cx="881063"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Dan, DB</a:t>
            </a:r>
            <a:endParaRPr lang="zh-CN" altLang="en-US"/>
          </a:p>
        </p:txBody>
      </p:sp>
      <p:sp>
        <p:nvSpPr>
          <p:cNvPr id="87050" name="TextBox 25"/>
          <p:cNvSpPr>
            <a:spLocks noChangeArrowheads="1"/>
          </p:cNvSpPr>
          <p:nvPr/>
        </p:nvSpPr>
        <p:spPr bwMode="auto">
          <a:xfrm>
            <a:off x="3524250" y="5721350"/>
            <a:ext cx="852488"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Bill, Bio</a:t>
            </a:r>
            <a:endParaRPr lang="zh-CN" altLang="en-US"/>
          </a:p>
        </p:txBody>
      </p:sp>
      <p:sp>
        <p:nvSpPr>
          <p:cNvPr id="87051" name="TextBox 23"/>
          <p:cNvSpPr>
            <a:spLocks noChangeArrowheads="1"/>
          </p:cNvSpPr>
          <p:nvPr/>
        </p:nvSpPr>
        <p:spPr bwMode="auto">
          <a:xfrm>
            <a:off x="5843588" y="5721350"/>
            <a:ext cx="87947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Mat, Bio</a:t>
            </a:r>
            <a:endParaRPr lang="zh-CN" altLang="en-US"/>
          </a:p>
        </p:txBody>
      </p:sp>
      <p:cxnSp>
        <p:nvCxnSpPr>
          <p:cNvPr id="87052" name="曲线连接符 39"/>
          <p:cNvCxnSpPr>
            <a:cxnSpLocks noChangeShapeType="1"/>
          </p:cNvCxnSpPr>
          <p:nvPr/>
        </p:nvCxnSpPr>
        <p:spPr bwMode="auto">
          <a:xfrm rot="16200000" flipH="1">
            <a:off x="3484562" y="5129213"/>
            <a:ext cx="1204913" cy="1588"/>
          </a:xfrm>
          <a:prstGeom prst="curvedConnector3">
            <a:avLst>
              <a:gd name="adj1" fmla="val 50000"/>
            </a:avLst>
          </a:prstGeom>
          <a:noFill/>
          <a:ln w="28575">
            <a:solidFill>
              <a:srgbClr val="00B050"/>
            </a:solidFill>
            <a:round/>
            <a:headEnd/>
            <a:tailEnd type="triangle" w="lg" len="lg"/>
          </a:ln>
        </p:spPr>
      </p:cxnSp>
      <p:sp>
        <p:nvSpPr>
          <p:cNvPr id="87053" name="TextBox 84"/>
          <p:cNvSpPr>
            <a:spLocks noChangeArrowheads="1"/>
          </p:cNvSpPr>
          <p:nvPr/>
        </p:nvSpPr>
        <p:spPr bwMode="auto">
          <a:xfrm>
            <a:off x="5148263" y="3257550"/>
            <a:ext cx="1125537"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Don, CTO</a:t>
            </a:r>
            <a:endParaRPr lang="zh-CN" altLang="en-US"/>
          </a:p>
        </p:txBody>
      </p:sp>
      <p:sp>
        <p:nvSpPr>
          <p:cNvPr id="87054" name="TextBox 71"/>
          <p:cNvSpPr>
            <a:spLocks noChangeArrowheads="1"/>
          </p:cNvSpPr>
          <p:nvPr/>
        </p:nvSpPr>
        <p:spPr bwMode="auto">
          <a:xfrm>
            <a:off x="3073400" y="3257550"/>
            <a:ext cx="912813"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Pat, DB</a:t>
            </a:r>
            <a:endParaRPr lang="zh-CN" altLang="en-US"/>
          </a:p>
        </p:txBody>
      </p:sp>
      <p:sp>
        <p:nvSpPr>
          <p:cNvPr id="87055" name="TextBox 86"/>
          <p:cNvSpPr>
            <a:spLocks noChangeArrowheads="1"/>
          </p:cNvSpPr>
          <p:nvPr/>
        </p:nvSpPr>
        <p:spPr bwMode="auto">
          <a:xfrm>
            <a:off x="3060700" y="1855788"/>
            <a:ext cx="1150938" cy="315912"/>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Ann, CTO</a:t>
            </a:r>
            <a:endParaRPr lang="zh-CN" altLang="en-US"/>
          </a:p>
        </p:txBody>
      </p:sp>
      <p:sp>
        <p:nvSpPr>
          <p:cNvPr id="87056" name="TextBox 81"/>
          <p:cNvSpPr>
            <a:spLocks noChangeArrowheads="1"/>
          </p:cNvSpPr>
          <p:nvPr/>
        </p:nvSpPr>
        <p:spPr bwMode="auto">
          <a:xfrm>
            <a:off x="5422900" y="1844675"/>
            <a:ext cx="981075"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Dan, DB</a:t>
            </a:r>
            <a:endParaRPr lang="zh-CN" altLang="en-US"/>
          </a:p>
        </p:txBody>
      </p:sp>
      <p:sp>
        <p:nvSpPr>
          <p:cNvPr id="87057" name="TextBox 76"/>
          <p:cNvSpPr>
            <a:spLocks noChangeArrowheads="1"/>
          </p:cNvSpPr>
          <p:nvPr/>
        </p:nvSpPr>
        <p:spPr bwMode="auto">
          <a:xfrm>
            <a:off x="4232275" y="2549525"/>
            <a:ext cx="950913"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Bill, Bio</a:t>
            </a:r>
            <a:endParaRPr lang="zh-CN" altLang="en-US"/>
          </a:p>
        </p:txBody>
      </p:sp>
      <p:sp>
        <p:nvSpPr>
          <p:cNvPr id="87058" name="TextBox 74"/>
          <p:cNvSpPr>
            <a:spLocks noChangeArrowheads="1"/>
          </p:cNvSpPr>
          <p:nvPr/>
        </p:nvSpPr>
        <p:spPr bwMode="auto">
          <a:xfrm>
            <a:off x="7615238" y="1844675"/>
            <a:ext cx="984250"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Mat, Bio</a:t>
            </a:r>
            <a:endParaRPr lang="zh-CN" altLang="en-US"/>
          </a:p>
        </p:txBody>
      </p:sp>
      <p:sp>
        <p:nvSpPr>
          <p:cNvPr id="87059" name="TextBox 69"/>
          <p:cNvSpPr>
            <a:spLocks noChangeArrowheads="1"/>
          </p:cNvSpPr>
          <p:nvPr/>
        </p:nvSpPr>
        <p:spPr bwMode="auto">
          <a:xfrm>
            <a:off x="7294563" y="3252788"/>
            <a:ext cx="1238250" cy="346075"/>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Ross, Med</a:t>
            </a:r>
            <a:endParaRPr lang="zh-CN" altLang="en-US"/>
          </a:p>
        </p:txBody>
      </p:sp>
      <p:cxnSp>
        <p:nvCxnSpPr>
          <p:cNvPr id="87060" name="曲线连接符 39"/>
          <p:cNvCxnSpPr>
            <a:cxnSpLocks noChangeShapeType="1"/>
          </p:cNvCxnSpPr>
          <p:nvPr/>
        </p:nvCxnSpPr>
        <p:spPr bwMode="auto">
          <a:xfrm rot="5400000">
            <a:off x="3276600" y="2727325"/>
            <a:ext cx="790575" cy="3175"/>
          </a:xfrm>
          <a:prstGeom prst="curvedConnector3">
            <a:avLst>
              <a:gd name="adj1" fmla="val 51602"/>
            </a:avLst>
          </a:prstGeom>
          <a:noFill/>
          <a:ln w="28575">
            <a:solidFill>
              <a:srgbClr val="000000"/>
            </a:solidFill>
            <a:round/>
            <a:headEnd/>
            <a:tailEnd type="triangle" w="lg" len="lg"/>
          </a:ln>
        </p:spPr>
      </p:cxnSp>
      <p:sp>
        <p:nvSpPr>
          <p:cNvPr id="87061" name="TextBox 68"/>
          <p:cNvSpPr>
            <a:spLocks noChangeArrowheads="1"/>
          </p:cNvSpPr>
          <p:nvPr/>
        </p:nvSpPr>
        <p:spPr bwMode="auto">
          <a:xfrm>
            <a:off x="6551613" y="2549525"/>
            <a:ext cx="1047750"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Tom, Bio</a:t>
            </a:r>
            <a:endParaRPr lang="zh-CN" altLang="en-US"/>
          </a:p>
        </p:txBody>
      </p:sp>
      <p:cxnSp>
        <p:nvCxnSpPr>
          <p:cNvPr id="87062" name="曲线连接符 39"/>
          <p:cNvCxnSpPr>
            <a:cxnSpLocks noChangeShapeType="1"/>
          </p:cNvCxnSpPr>
          <p:nvPr/>
        </p:nvCxnSpPr>
        <p:spPr bwMode="auto">
          <a:xfrm rot="16200000" flipV="1">
            <a:off x="3492500" y="2727325"/>
            <a:ext cx="790575" cy="3175"/>
          </a:xfrm>
          <a:prstGeom prst="curvedConnector3">
            <a:avLst>
              <a:gd name="adj1" fmla="val 51602"/>
            </a:avLst>
          </a:prstGeom>
          <a:noFill/>
          <a:ln w="28575">
            <a:solidFill>
              <a:srgbClr val="000000"/>
            </a:solidFill>
            <a:round/>
            <a:headEnd/>
            <a:tailEnd type="triangle" w="lg" len="lg"/>
          </a:ln>
        </p:spPr>
      </p:cxnSp>
      <p:cxnSp>
        <p:nvCxnSpPr>
          <p:cNvPr id="87063" name="曲线连接符 39"/>
          <p:cNvCxnSpPr>
            <a:cxnSpLocks noChangeShapeType="1"/>
            <a:stCxn id="87056" idx="0"/>
            <a:endCxn id="87055" idx="0"/>
          </p:cNvCxnSpPr>
          <p:nvPr/>
        </p:nvCxnSpPr>
        <p:spPr bwMode="auto">
          <a:xfrm rot="-5400000" flipH="1" flipV="1">
            <a:off x="4769644" y="710406"/>
            <a:ext cx="9525" cy="2278063"/>
          </a:xfrm>
          <a:prstGeom prst="curvedConnector3">
            <a:avLst>
              <a:gd name="adj1" fmla="val -2107880"/>
            </a:avLst>
          </a:prstGeom>
          <a:noFill/>
          <a:ln w="28575">
            <a:solidFill>
              <a:srgbClr val="000000"/>
            </a:solidFill>
            <a:round/>
            <a:headEnd/>
            <a:tailEnd type="triangle" w="lg" len="lg"/>
          </a:ln>
        </p:spPr>
      </p:cxnSp>
      <p:cxnSp>
        <p:nvCxnSpPr>
          <p:cNvPr id="87064" name="曲线连接符 39"/>
          <p:cNvCxnSpPr>
            <a:cxnSpLocks noChangeShapeType="1"/>
            <a:stCxn id="87055" idx="3"/>
            <a:endCxn id="87056" idx="1"/>
          </p:cNvCxnSpPr>
          <p:nvPr/>
        </p:nvCxnSpPr>
        <p:spPr bwMode="auto">
          <a:xfrm flipV="1">
            <a:off x="4211638" y="2014538"/>
            <a:ext cx="1211262" cy="0"/>
          </a:xfrm>
          <a:prstGeom prst="curvedConnector3">
            <a:avLst>
              <a:gd name="adj1" fmla="val 50000"/>
            </a:avLst>
          </a:prstGeom>
          <a:noFill/>
          <a:ln w="28575">
            <a:solidFill>
              <a:srgbClr val="000000"/>
            </a:solidFill>
            <a:round/>
            <a:headEnd/>
            <a:tailEnd type="triangle" w="lg" len="lg"/>
          </a:ln>
        </p:spPr>
      </p:cxnSp>
      <p:cxnSp>
        <p:nvCxnSpPr>
          <p:cNvPr id="87065" name="曲线连接符 39"/>
          <p:cNvCxnSpPr>
            <a:cxnSpLocks noChangeShapeType="1"/>
            <a:stCxn id="87055" idx="3"/>
            <a:endCxn id="87057" idx="0"/>
          </p:cNvCxnSpPr>
          <p:nvPr/>
        </p:nvCxnSpPr>
        <p:spPr bwMode="auto">
          <a:xfrm>
            <a:off x="4211638" y="2014538"/>
            <a:ext cx="496887" cy="534987"/>
          </a:xfrm>
          <a:prstGeom prst="curvedConnector2">
            <a:avLst/>
          </a:prstGeom>
          <a:noFill/>
          <a:ln w="28575">
            <a:solidFill>
              <a:srgbClr val="000000"/>
            </a:solidFill>
            <a:round/>
            <a:headEnd/>
            <a:tailEnd type="triangle" w="lg" len="lg"/>
          </a:ln>
        </p:spPr>
      </p:cxnSp>
      <p:cxnSp>
        <p:nvCxnSpPr>
          <p:cNvPr id="87066" name="曲线连接符 39"/>
          <p:cNvCxnSpPr>
            <a:cxnSpLocks noChangeShapeType="1"/>
            <a:stCxn id="87054" idx="3"/>
            <a:endCxn id="87057" idx="2"/>
          </p:cNvCxnSpPr>
          <p:nvPr/>
        </p:nvCxnSpPr>
        <p:spPr bwMode="auto">
          <a:xfrm flipV="1">
            <a:off x="3986213" y="2887663"/>
            <a:ext cx="722312" cy="538162"/>
          </a:xfrm>
          <a:prstGeom prst="curvedConnector2">
            <a:avLst/>
          </a:prstGeom>
          <a:noFill/>
          <a:ln w="28575">
            <a:solidFill>
              <a:srgbClr val="000000"/>
            </a:solidFill>
            <a:round/>
            <a:headEnd/>
            <a:tailEnd type="triangle" w="lg" len="lg"/>
          </a:ln>
        </p:spPr>
      </p:cxnSp>
      <p:cxnSp>
        <p:nvCxnSpPr>
          <p:cNvPr id="87067" name="曲线连接符 39"/>
          <p:cNvCxnSpPr>
            <a:cxnSpLocks noChangeShapeType="1"/>
            <a:stCxn id="87054" idx="3"/>
            <a:endCxn id="87053" idx="1"/>
          </p:cNvCxnSpPr>
          <p:nvPr/>
        </p:nvCxnSpPr>
        <p:spPr bwMode="auto">
          <a:xfrm>
            <a:off x="3986213" y="3425825"/>
            <a:ext cx="1162050" cy="3175"/>
          </a:xfrm>
          <a:prstGeom prst="curvedConnector3">
            <a:avLst>
              <a:gd name="adj1" fmla="val 50000"/>
            </a:avLst>
          </a:prstGeom>
          <a:noFill/>
          <a:ln w="28575">
            <a:solidFill>
              <a:srgbClr val="000000"/>
            </a:solidFill>
            <a:round/>
            <a:headEnd/>
            <a:tailEnd type="triangle" w="lg" len="lg"/>
          </a:ln>
        </p:spPr>
      </p:cxnSp>
      <p:cxnSp>
        <p:nvCxnSpPr>
          <p:cNvPr id="87068" name="曲线连接符 39"/>
          <p:cNvCxnSpPr>
            <a:cxnSpLocks noChangeShapeType="1"/>
            <a:stCxn id="87061" idx="1"/>
            <a:endCxn id="87056" idx="2"/>
          </p:cNvCxnSpPr>
          <p:nvPr/>
        </p:nvCxnSpPr>
        <p:spPr bwMode="auto">
          <a:xfrm rot="10800000">
            <a:off x="5913438" y="2182813"/>
            <a:ext cx="638175" cy="534987"/>
          </a:xfrm>
          <a:prstGeom prst="curvedConnector2">
            <a:avLst/>
          </a:prstGeom>
          <a:noFill/>
          <a:ln w="28575">
            <a:solidFill>
              <a:srgbClr val="000000"/>
            </a:solidFill>
            <a:round/>
            <a:headEnd/>
            <a:tailEnd type="triangle" w="lg" len="lg"/>
          </a:ln>
        </p:spPr>
      </p:cxnSp>
      <p:cxnSp>
        <p:nvCxnSpPr>
          <p:cNvPr id="40989" name="曲线连接符 39"/>
          <p:cNvCxnSpPr>
            <a:cxnSpLocks noChangeShapeType="1"/>
          </p:cNvCxnSpPr>
          <p:nvPr/>
        </p:nvCxnSpPr>
        <p:spPr bwMode="auto">
          <a:xfrm rot="5400000">
            <a:off x="5220494" y="2728119"/>
            <a:ext cx="936625" cy="1587"/>
          </a:xfrm>
          <a:prstGeom prst="curvedConnector3">
            <a:avLst>
              <a:gd name="adj1" fmla="val 50000"/>
            </a:avLst>
          </a:prstGeom>
          <a:noFill/>
          <a:ln w="28575">
            <a:solidFill>
              <a:srgbClr val="FF0000"/>
            </a:solidFill>
            <a:round/>
            <a:headEnd/>
            <a:tailEnd type="triangle" w="lg" len="lg"/>
          </a:ln>
        </p:spPr>
      </p:cxnSp>
      <p:cxnSp>
        <p:nvCxnSpPr>
          <p:cNvPr id="40990" name="曲线连接符 39"/>
          <p:cNvCxnSpPr>
            <a:cxnSpLocks noChangeShapeType="1"/>
          </p:cNvCxnSpPr>
          <p:nvPr/>
        </p:nvCxnSpPr>
        <p:spPr bwMode="auto">
          <a:xfrm rot="5400000" flipH="1" flipV="1">
            <a:off x="5436394" y="2656682"/>
            <a:ext cx="936625" cy="1587"/>
          </a:xfrm>
          <a:prstGeom prst="curvedConnector3">
            <a:avLst>
              <a:gd name="adj1" fmla="val 50000"/>
            </a:avLst>
          </a:prstGeom>
          <a:noFill/>
          <a:ln w="28575">
            <a:solidFill>
              <a:srgbClr val="FF0000"/>
            </a:solidFill>
            <a:round/>
            <a:headEnd/>
            <a:tailEnd type="triangle" w="lg" len="lg"/>
          </a:ln>
        </p:spPr>
      </p:cxnSp>
      <p:cxnSp>
        <p:nvCxnSpPr>
          <p:cNvPr id="87071" name="曲线连接符 39"/>
          <p:cNvCxnSpPr>
            <a:cxnSpLocks noChangeShapeType="1"/>
            <a:stCxn id="87056" idx="3"/>
            <a:endCxn id="87058" idx="1"/>
          </p:cNvCxnSpPr>
          <p:nvPr/>
        </p:nvCxnSpPr>
        <p:spPr bwMode="auto">
          <a:xfrm>
            <a:off x="6403975" y="2014538"/>
            <a:ext cx="1211263" cy="1587"/>
          </a:xfrm>
          <a:prstGeom prst="curvedConnector3">
            <a:avLst>
              <a:gd name="adj1" fmla="val 50000"/>
            </a:avLst>
          </a:prstGeom>
          <a:noFill/>
          <a:ln w="28575">
            <a:solidFill>
              <a:srgbClr val="000000"/>
            </a:solidFill>
            <a:round/>
            <a:headEnd/>
            <a:tailEnd type="triangle" w="lg" len="lg"/>
          </a:ln>
        </p:spPr>
      </p:cxnSp>
      <p:grpSp>
        <p:nvGrpSpPr>
          <p:cNvPr id="2" name="Group 32"/>
          <p:cNvGrpSpPr>
            <a:grpSpLocks/>
          </p:cNvGrpSpPr>
          <p:nvPr/>
        </p:nvGrpSpPr>
        <p:grpSpPr bwMode="auto">
          <a:xfrm>
            <a:off x="1042988" y="4149725"/>
            <a:ext cx="1797050" cy="1800225"/>
            <a:chOff x="0" y="0"/>
            <a:chExt cx="1796349" cy="1800200"/>
          </a:xfrm>
        </p:grpSpPr>
        <p:grpSp>
          <p:nvGrpSpPr>
            <p:cNvPr id="3" name="Group 33"/>
            <p:cNvGrpSpPr>
              <a:grpSpLocks/>
            </p:cNvGrpSpPr>
            <p:nvPr/>
          </p:nvGrpSpPr>
          <p:grpSpPr bwMode="auto">
            <a:xfrm>
              <a:off x="288033" y="0"/>
              <a:ext cx="1508316" cy="1651934"/>
              <a:chOff x="0" y="0"/>
              <a:chExt cx="1885395" cy="1970771"/>
            </a:xfrm>
          </p:grpSpPr>
          <p:sp>
            <p:nvSpPr>
              <p:cNvPr id="87113" name="TextBox 34"/>
              <p:cNvSpPr>
                <a:spLocks noChangeArrowheads="1"/>
              </p:cNvSpPr>
              <p:nvPr/>
            </p:nvSpPr>
            <p:spPr bwMode="auto">
              <a:xfrm>
                <a:off x="1440160" y="0"/>
                <a:ext cx="445235" cy="477335"/>
              </a:xfrm>
              <a:prstGeom prst="rect">
                <a:avLst/>
              </a:prstGeom>
              <a:noFill/>
              <a:ln w="9525">
                <a:noFill/>
                <a:miter lim="800000"/>
                <a:headEnd/>
                <a:tailEnd/>
              </a:ln>
            </p:spPr>
            <p:txBody>
              <a:bodyPr wrap="none">
                <a:spAutoFit/>
              </a:bodyPr>
              <a:lstStyle/>
              <a:p>
                <a:r>
                  <a:rPr lang="en-US" altLang="en-US" sz="2000" b="1">
                    <a:solidFill>
                      <a:srgbClr val="402000"/>
                    </a:solidFill>
                    <a:sym typeface="Arial" pitchFamily="34" charset="0"/>
                  </a:rPr>
                  <a:t>P</a:t>
                </a:r>
                <a:endParaRPr lang="zh-CN" altLang="en-US"/>
              </a:p>
            </p:txBody>
          </p:sp>
          <p:sp>
            <p:nvSpPr>
              <p:cNvPr id="87114" name="TextBox 35"/>
              <p:cNvSpPr>
                <a:spLocks noChangeArrowheads="1"/>
              </p:cNvSpPr>
              <p:nvPr/>
            </p:nvSpPr>
            <p:spPr bwMode="auto">
              <a:xfrm>
                <a:off x="0" y="305524"/>
                <a:ext cx="248028" cy="487656"/>
              </a:xfrm>
              <a:prstGeom prst="rect">
                <a:avLst/>
              </a:prstGeom>
              <a:noFill/>
              <a:ln w="9525">
                <a:noFill/>
                <a:miter lim="800000"/>
                <a:headEnd/>
                <a:tailEnd/>
              </a:ln>
            </p:spPr>
            <p:txBody>
              <a:bodyPr>
                <a:spAutoFit/>
              </a:bodyPr>
              <a:lstStyle/>
              <a:p>
                <a:r>
                  <a:rPr lang="en-US" altLang="en-US" sz="4000" b="1">
                    <a:solidFill>
                      <a:srgbClr val="402000"/>
                    </a:solidFill>
                    <a:sym typeface="Arial" pitchFamily="34" charset="0"/>
                  </a:rPr>
                  <a:t>*</a:t>
                </a:r>
                <a:endParaRPr lang="zh-CN" altLang="en-US"/>
              </a:p>
            </p:txBody>
          </p:sp>
          <p:sp>
            <p:nvSpPr>
              <p:cNvPr id="87115" name="TextBox 36"/>
              <p:cNvSpPr>
                <a:spLocks noChangeArrowheads="1"/>
              </p:cNvSpPr>
              <p:nvPr/>
            </p:nvSpPr>
            <p:spPr bwMode="auto">
              <a:xfrm>
                <a:off x="1170129" y="1030874"/>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1</a:t>
                </a:r>
                <a:endParaRPr lang="zh-CN" altLang="en-US"/>
              </a:p>
            </p:txBody>
          </p:sp>
          <p:sp>
            <p:nvSpPr>
              <p:cNvPr id="87116" name="TextBox 37"/>
              <p:cNvSpPr>
                <a:spLocks noChangeArrowheads="1"/>
              </p:cNvSpPr>
              <p:nvPr/>
            </p:nvSpPr>
            <p:spPr bwMode="auto">
              <a:xfrm>
                <a:off x="360039" y="773156"/>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2</a:t>
                </a:r>
                <a:endParaRPr lang="zh-CN" altLang="en-US"/>
              </a:p>
            </p:txBody>
          </p:sp>
          <p:sp>
            <p:nvSpPr>
              <p:cNvPr id="87117" name="TextBox 38"/>
              <p:cNvSpPr>
                <a:spLocks noChangeArrowheads="1"/>
              </p:cNvSpPr>
              <p:nvPr/>
            </p:nvSpPr>
            <p:spPr bwMode="auto">
              <a:xfrm>
                <a:off x="270029" y="1632217"/>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1</a:t>
                </a:r>
                <a:endParaRPr lang="zh-CN" altLang="en-US"/>
              </a:p>
            </p:txBody>
          </p:sp>
          <p:cxnSp>
            <p:nvCxnSpPr>
              <p:cNvPr id="87118" name="曲线连接符 39"/>
              <p:cNvCxnSpPr>
                <a:cxnSpLocks noChangeShapeType="1"/>
                <a:stCxn id="87110" idx="1"/>
                <a:endCxn id="87111" idx="0"/>
              </p:cNvCxnSpPr>
              <p:nvPr/>
            </p:nvCxnSpPr>
            <p:spPr bwMode="auto">
              <a:xfrm rot="10800000" flipV="1">
                <a:off x="122676" y="507470"/>
                <a:ext cx="622078" cy="743019"/>
              </a:xfrm>
              <a:prstGeom prst="curvedConnector2">
                <a:avLst/>
              </a:prstGeom>
              <a:noFill/>
              <a:ln w="28575">
                <a:solidFill>
                  <a:srgbClr val="00B050"/>
                </a:solidFill>
                <a:round/>
                <a:headEnd/>
                <a:tailEnd type="triangle" w="lg" len="lg"/>
              </a:ln>
            </p:spPr>
          </p:cxnSp>
        </p:grpSp>
        <p:sp>
          <p:nvSpPr>
            <p:cNvPr id="87110" name="矩形 152"/>
            <p:cNvSpPr>
              <a:spLocks noChangeArrowheads="1"/>
            </p:cNvSpPr>
            <p:nvPr/>
          </p:nvSpPr>
          <p:spPr bwMode="auto">
            <a:xfrm>
              <a:off x="883836" y="256094"/>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CTO</a:t>
              </a:r>
              <a:endParaRPr lang="zh-CN" altLang="en-US"/>
            </a:p>
          </p:txBody>
        </p:sp>
        <p:sp>
          <p:nvSpPr>
            <p:cNvPr id="87111" name="矩形 153"/>
            <p:cNvSpPr>
              <a:spLocks noChangeArrowheads="1"/>
            </p:cNvSpPr>
            <p:nvPr/>
          </p:nvSpPr>
          <p:spPr bwMode="auto">
            <a:xfrm>
              <a:off x="0" y="1048182"/>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DB</a:t>
              </a:r>
              <a:endParaRPr lang="zh-CN" altLang="en-US"/>
            </a:p>
          </p:txBody>
        </p:sp>
        <p:sp>
          <p:nvSpPr>
            <p:cNvPr id="87112" name="矩形 154"/>
            <p:cNvSpPr>
              <a:spLocks noChangeArrowheads="1"/>
            </p:cNvSpPr>
            <p:nvPr/>
          </p:nvSpPr>
          <p:spPr bwMode="auto">
            <a:xfrm>
              <a:off x="936104" y="1461646"/>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Bio</a:t>
              </a:r>
              <a:endParaRPr lang="zh-CN" altLang="en-US"/>
            </a:p>
          </p:txBody>
        </p:sp>
      </p:grpSp>
      <p:cxnSp>
        <p:nvCxnSpPr>
          <p:cNvPr id="87073" name="直接箭头连接符 177"/>
          <p:cNvCxnSpPr>
            <a:cxnSpLocks noChangeShapeType="1"/>
          </p:cNvCxnSpPr>
          <p:nvPr/>
        </p:nvCxnSpPr>
        <p:spPr bwMode="auto">
          <a:xfrm rot="5400000">
            <a:off x="3357563" y="4570412"/>
            <a:ext cx="431800" cy="307975"/>
          </a:xfrm>
          <a:prstGeom prst="straightConnector1">
            <a:avLst/>
          </a:prstGeom>
          <a:noFill/>
          <a:ln w="28575">
            <a:solidFill>
              <a:srgbClr val="00B050"/>
            </a:solidFill>
            <a:round/>
            <a:headEnd/>
            <a:tailEnd type="arrow" w="med" len="med"/>
          </a:ln>
        </p:spPr>
      </p:cxnSp>
      <p:cxnSp>
        <p:nvCxnSpPr>
          <p:cNvPr id="87074" name="直接箭头连接符 180"/>
          <p:cNvCxnSpPr>
            <a:cxnSpLocks noChangeShapeType="1"/>
          </p:cNvCxnSpPr>
          <p:nvPr/>
        </p:nvCxnSpPr>
        <p:spPr bwMode="auto">
          <a:xfrm rot="5400000" flipH="1" flipV="1">
            <a:off x="3521869" y="4569619"/>
            <a:ext cx="431800" cy="309562"/>
          </a:xfrm>
          <a:prstGeom prst="straightConnector1">
            <a:avLst/>
          </a:prstGeom>
          <a:noFill/>
          <a:ln w="28575">
            <a:solidFill>
              <a:srgbClr val="00B050"/>
            </a:solidFill>
            <a:round/>
            <a:headEnd/>
            <a:tailEnd type="arrow" w="med" len="med"/>
          </a:ln>
        </p:spPr>
      </p:cxnSp>
      <p:cxnSp>
        <p:nvCxnSpPr>
          <p:cNvPr id="87075" name="直接箭头连接符 181"/>
          <p:cNvCxnSpPr>
            <a:cxnSpLocks noChangeShapeType="1"/>
          </p:cNvCxnSpPr>
          <p:nvPr/>
        </p:nvCxnSpPr>
        <p:spPr bwMode="auto">
          <a:xfrm rot="10800000">
            <a:off x="4519613" y="4508500"/>
            <a:ext cx="1450975" cy="495300"/>
          </a:xfrm>
          <a:prstGeom prst="straightConnector1">
            <a:avLst/>
          </a:prstGeom>
          <a:noFill/>
          <a:ln w="28575">
            <a:solidFill>
              <a:srgbClr val="00B050"/>
            </a:solidFill>
            <a:round/>
            <a:headEnd/>
            <a:tailEnd type="arrow" w="med" len="med"/>
          </a:ln>
        </p:spPr>
      </p:cxnSp>
      <p:cxnSp>
        <p:nvCxnSpPr>
          <p:cNvPr id="87076" name="直接箭头连接符 188"/>
          <p:cNvCxnSpPr>
            <a:cxnSpLocks noChangeShapeType="1"/>
            <a:stCxn id="87048" idx="2"/>
            <a:endCxn id="87050" idx="0"/>
          </p:cNvCxnSpPr>
          <p:nvPr/>
        </p:nvCxnSpPr>
        <p:spPr bwMode="auto">
          <a:xfrm>
            <a:off x="3398838" y="5248275"/>
            <a:ext cx="550862" cy="473075"/>
          </a:xfrm>
          <a:prstGeom prst="straightConnector1">
            <a:avLst/>
          </a:prstGeom>
          <a:noFill/>
          <a:ln w="28575">
            <a:solidFill>
              <a:srgbClr val="00B050"/>
            </a:solidFill>
            <a:round/>
            <a:headEnd/>
            <a:tailEnd type="arrow" w="med" len="med"/>
          </a:ln>
        </p:spPr>
      </p:cxnSp>
      <p:sp>
        <p:nvSpPr>
          <p:cNvPr id="41007" name="圆角矩形 199"/>
          <p:cNvSpPr>
            <a:spLocks/>
          </p:cNvSpPr>
          <p:nvPr/>
        </p:nvSpPr>
        <p:spPr bwMode="auto">
          <a:xfrm>
            <a:off x="1079500" y="1412875"/>
            <a:ext cx="1800225" cy="2663825"/>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b="1" i="1">
                <a:solidFill>
                  <a:srgbClr val="FF0000"/>
                </a:solidFill>
                <a:sym typeface="Arial" pitchFamily="34" charset="0"/>
              </a:rPr>
              <a:t>Insert e</a:t>
            </a:r>
            <a:r>
              <a:rPr lang="en-US" altLang="en-US" sz="1200" b="1" i="1">
                <a:solidFill>
                  <a:srgbClr val="FF0000"/>
                </a:solidFill>
                <a:sym typeface="Arial" pitchFamily="34" charset="0"/>
              </a:rPr>
              <a:t>2</a:t>
            </a:r>
            <a:endParaRPr lang="zh-CN" altLang="en-US"/>
          </a:p>
        </p:txBody>
      </p:sp>
      <p:sp>
        <p:nvSpPr>
          <p:cNvPr id="87078" name="TextBox 202"/>
          <p:cNvSpPr>
            <a:spLocks noChangeArrowheads="1"/>
          </p:cNvSpPr>
          <p:nvPr/>
        </p:nvSpPr>
        <p:spPr bwMode="auto">
          <a:xfrm>
            <a:off x="3132138" y="3676650"/>
            <a:ext cx="382587" cy="400050"/>
          </a:xfrm>
          <a:prstGeom prst="rect">
            <a:avLst/>
          </a:prstGeom>
          <a:noFill/>
          <a:ln w="9525">
            <a:noFill/>
            <a:miter lim="800000"/>
            <a:headEnd/>
            <a:tailEnd/>
          </a:ln>
        </p:spPr>
        <p:txBody>
          <a:bodyPr wrap="none">
            <a:spAutoFit/>
          </a:bodyPr>
          <a:lstStyle/>
          <a:p>
            <a:r>
              <a:rPr lang="en-US" altLang="en-US" sz="2000" b="1">
                <a:solidFill>
                  <a:srgbClr val="402000"/>
                </a:solidFill>
                <a:sym typeface="Arial" pitchFamily="34" charset="0"/>
              </a:rPr>
              <a:t>G</a:t>
            </a:r>
            <a:endParaRPr lang="zh-CN" altLang="en-US"/>
          </a:p>
        </p:txBody>
      </p:sp>
      <p:sp>
        <p:nvSpPr>
          <p:cNvPr id="87079" name="矩形 204"/>
          <p:cNvSpPr>
            <a:spLocks noChangeArrowheads="1"/>
          </p:cNvSpPr>
          <p:nvPr/>
        </p:nvSpPr>
        <p:spPr bwMode="auto">
          <a:xfrm>
            <a:off x="3109913" y="4149725"/>
            <a:ext cx="454025" cy="368300"/>
          </a:xfrm>
          <a:prstGeom prst="rect">
            <a:avLst/>
          </a:prstGeom>
          <a:noFill/>
          <a:ln w="9525">
            <a:noFill/>
            <a:miter lim="800000"/>
            <a:headEnd/>
            <a:tailEnd/>
          </a:ln>
        </p:spPr>
        <p:txBody>
          <a:bodyPr wrap="none">
            <a:spAutoFit/>
          </a:bodyPr>
          <a:lstStyle/>
          <a:p>
            <a:r>
              <a:rPr lang="en-US" altLang="en-US" b="1">
                <a:sym typeface="Arial" pitchFamily="34" charset="0"/>
              </a:rPr>
              <a:t>Gr</a:t>
            </a:r>
            <a:endParaRPr lang="zh-CN" altLang="en-US"/>
          </a:p>
        </p:txBody>
      </p:sp>
      <p:sp>
        <p:nvSpPr>
          <p:cNvPr id="87080" name="矩形 205"/>
          <p:cNvSpPr>
            <a:spLocks noChangeArrowheads="1"/>
          </p:cNvSpPr>
          <p:nvPr/>
        </p:nvSpPr>
        <p:spPr bwMode="auto">
          <a:xfrm>
            <a:off x="2339975" y="3644900"/>
            <a:ext cx="504825" cy="369888"/>
          </a:xfrm>
          <a:prstGeom prst="rect">
            <a:avLst/>
          </a:prstGeom>
          <a:noFill/>
          <a:ln w="9525">
            <a:noFill/>
            <a:miter lim="800000"/>
            <a:headEnd/>
            <a:tailEnd/>
          </a:ln>
        </p:spPr>
        <p:txBody>
          <a:bodyPr wrap="none">
            <a:spAutoFit/>
          </a:bodyPr>
          <a:lstStyle/>
          <a:p>
            <a:r>
              <a:rPr lang="en-US" altLang="en-US" b="1">
                <a:sym typeface="Arial" pitchFamily="34" charset="0"/>
              </a:rPr>
              <a:t>∆G</a:t>
            </a:r>
            <a:endParaRPr lang="zh-CN" altLang="en-US"/>
          </a:p>
        </p:txBody>
      </p:sp>
      <p:cxnSp>
        <p:nvCxnSpPr>
          <p:cNvPr id="41011" name="曲线连接符 39"/>
          <p:cNvCxnSpPr>
            <a:cxnSpLocks noChangeShapeType="1"/>
          </p:cNvCxnSpPr>
          <p:nvPr/>
        </p:nvCxnSpPr>
        <p:spPr bwMode="auto">
          <a:xfrm flipV="1">
            <a:off x="6227763" y="2852738"/>
            <a:ext cx="509587" cy="550862"/>
          </a:xfrm>
          <a:prstGeom prst="curvedConnector2">
            <a:avLst/>
          </a:prstGeom>
          <a:noFill/>
          <a:ln w="25400">
            <a:solidFill>
              <a:srgbClr val="FF0000"/>
            </a:solidFill>
            <a:round/>
            <a:headEnd/>
            <a:tailEnd type="triangle" w="lg" len="lg"/>
          </a:ln>
        </p:spPr>
      </p:cxnSp>
      <p:sp>
        <p:nvSpPr>
          <p:cNvPr id="41012" name="矩形 210"/>
          <p:cNvSpPr>
            <a:spLocks noChangeArrowheads="1"/>
          </p:cNvSpPr>
          <p:nvPr/>
        </p:nvSpPr>
        <p:spPr bwMode="auto">
          <a:xfrm>
            <a:off x="1187450" y="1917700"/>
            <a:ext cx="1038225" cy="423863"/>
          </a:xfrm>
          <a:prstGeom prst="rect">
            <a:avLst/>
          </a:prstGeom>
          <a:noFill/>
          <a:ln w="9525">
            <a:noFill/>
            <a:miter lim="800000"/>
            <a:headEnd/>
            <a:tailEnd/>
          </a:ln>
        </p:spPr>
        <p:txBody>
          <a:bodyPr wrap="none">
            <a:spAutoFit/>
          </a:bodyPr>
          <a:lstStyle/>
          <a:p>
            <a:pPr marL="365125" indent="-365125" eaLnBrk="0" hangingPunct="0">
              <a:lnSpc>
                <a:spcPct val="120000"/>
              </a:lnSpc>
              <a:spcBef>
                <a:spcPct val="10000"/>
              </a:spcBef>
              <a:buClr>
                <a:schemeClr val="accent1"/>
              </a:buClr>
              <a:buSzPct val="90000"/>
            </a:pPr>
            <a:r>
              <a:rPr lang="en-US" altLang="en-US">
                <a:solidFill>
                  <a:srgbClr val="FF0000"/>
                </a:solidFill>
                <a:sym typeface="Arial" pitchFamily="34" charset="0"/>
              </a:rPr>
              <a:t>Insert e</a:t>
            </a:r>
            <a:r>
              <a:rPr lang="en-US" altLang="en-US" sz="1200">
                <a:solidFill>
                  <a:srgbClr val="FF0000"/>
                </a:solidFill>
                <a:sym typeface="Arial" pitchFamily="34" charset="0"/>
              </a:rPr>
              <a:t>1</a:t>
            </a:r>
            <a:endParaRPr lang="zh-CN" altLang="en-US"/>
          </a:p>
        </p:txBody>
      </p:sp>
      <p:sp>
        <p:nvSpPr>
          <p:cNvPr id="41013" name="矩形 211"/>
          <p:cNvSpPr>
            <a:spLocks noChangeArrowheads="1"/>
          </p:cNvSpPr>
          <p:nvPr/>
        </p:nvSpPr>
        <p:spPr bwMode="auto">
          <a:xfrm>
            <a:off x="6588125" y="2997200"/>
            <a:ext cx="398463" cy="369888"/>
          </a:xfrm>
          <a:prstGeom prst="rect">
            <a:avLst/>
          </a:prstGeom>
          <a:noFill/>
          <a:ln w="9525">
            <a:noFill/>
            <a:miter lim="800000"/>
            <a:headEnd/>
            <a:tailEnd/>
          </a:ln>
        </p:spPr>
        <p:txBody>
          <a:bodyPr wrap="none">
            <a:spAutoFit/>
          </a:bodyPr>
          <a:lstStyle/>
          <a:p>
            <a:r>
              <a:rPr lang="en-US" altLang="en-US">
                <a:solidFill>
                  <a:srgbClr val="FF0000"/>
                </a:solidFill>
                <a:sym typeface="Arial" pitchFamily="34" charset="0"/>
              </a:rPr>
              <a:t>e</a:t>
            </a:r>
            <a:r>
              <a:rPr lang="en-US" altLang="en-US" sz="1200">
                <a:solidFill>
                  <a:srgbClr val="FF0000"/>
                </a:solidFill>
                <a:sym typeface="Arial" pitchFamily="34" charset="0"/>
              </a:rPr>
              <a:t>2</a:t>
            </a:r>
            <a:endParaRPr lang="zh-CN" altLang="en-US"/>
          </a:p>
        </p:txBody>
      </p:sp>
      <p:cxnSp>
        <p:nvCxnSpPr>
          <p:cNvPr id="87084" name="曲线连接符 39"/>
          <p:cNvCxnSpPr>
            <a:cxnSpLocks noChangeShapeType="1"/>
          </p:cNvCxnSpPr>
          <p:nvPr/>
        </p:nvCxnSpPr>
        <p:spPr bwMode="auto">
          <a:xfrm rot="10800000" flipH="1">
            <a:off x="1476375" y="4652963"/>
            <a:ext cx="496888" cy="623887"/>
          </a:xfrm>
          <a:prstGeom prst="curvedConnector2">
            <a:avLst/>
          </a:prstGeom>
          <a:noFill/>
          <a:ln w="28575">
            <a:solidFill>
              <a:srgbClr val="00B050"/>
            </a:solidFill>
            <a:round/>
            <a:headEnd/>
            <a:tailEnd type="triangle" w="lg" len="lg"/>
          </a:ln>
        </p:spPr>
      </p:cxnSp>
      <p:cxnSp>
        <p:nvCxnSpPr>
          <p:cNvPr id="87085" name="直接箭头连接符 221"/>
          <p:cNvCxnSpPr>
            <a:cxnSpLocks noChangeShapeType="1"/>
          </p:cNvCxnSpPr>
          <p:nvPr/>
        </p:nvCxnSpPr>
        <p:spPr bwMode="auto">
          <a:xfrm>
            <a:off x="1547813" y="5445125"/>
            <a:ext cx="431800" cy="334963"/>
          </a:xfrm>
          <a:prstGeom prst="straightConnector1">
            <a:avLst/>
          </a:prstGeom>
          <a:noFill/>
          <a:ln w="28575">
            <a:solidFill>
              <a:srgbClr val="00B050"/>
            </a:solidFill>
            <a:round/>
            <a:headEnd/>
            <a:tailEnd type="arrow" w="med" len="med"/>
          </a:ln>
        </p:spPr>
      </p:cxnSp>
      <p:cxnSp>
        <p:nvCxnSpPr>
          <p:cNvPr id="87086" name="曲线连接符 39"/>
          <p:cNvCxnSpPr>
            <a:cxnSpLocks noChangeShapeType="1"/>
          </p:cNvCxnSpPr>
          <p:nvPr/>
        </p:nvCxnSpPr>
        <p:spPr bwMode="auto">
          <a:xfrm rot="16200000" flipH="1">
            <a:off x="1727200" y="5192713"/>
            <a:ext cx="936625" cy="0"/>
          </a:xfrm>
          <a:prstGeom prst="curvedConnector3">
            <a:avLst>
              <a:gd name="adj1" fmla="val 50000"/>
            </a:avLst>
          </a:prstGeom>
          <a:noFill/>
          <a:ln w="28575">
            <a:solidFill>
              <a:srgbClr val="00B050"/>
            </a:solidFill>
            <a:round/>
            <a:headEnd/>
            <a:tailEnd type="triangle" w="lg" len="lg"/>
          </a:ln>
        </p:spPr>
      </p:cxnSp>
      <p:sp>
        <p:nvSpPr>
          <p:cNvPr id="41017" name="TextBox 225"/>
          <p:cNvSpPr>
            <a:spLocks noChangeArrowheads="1"/>
          </p:cNvSpPr>
          <p:nvPr/>
        </p:nvSpPr>
        <p:spPr bwMode="auto">
          <a:xfrm>
            <a:off x="4951413" y="4221163"/>
            <a:ext cx="1008062" cy="307975"/>
          </a:xfrm>
          <a:prstGeom prst="rect">
            <a:avLst/>
          </a:prstGeom>
          <a:noFill/>
          <a:ln w="9525">
            <a:solidFill>
              <a:srgbClr val="FF0000"/>
            </a:solidFill>
            <a:miter lim="800000"/>
            <a:headEnd/>
            <a:tailEnd/>
          </a:ln>
        </p:spPr>
        <p:txBody>
          <a:bodyPr wrap="none">
            <a:spAutoFit/>
          </a:bodyPr>
          <a:lstStyle/>
          <a:p>
            <a:r>
              <a:rPr lang="en-US" altLang="en-US" sz="1400" b="1">
                <a:solidFill>
                  <a:srgbClr val="FF0000"/>
                </a:solidFill>
                <a:sym typeface="Arial" pitchFamily="34" charset="0"/>
              </a:rPr>
              <a:t>Don, CTO</a:t>
            </a:r>
            <a:endParaRPr lang="zh-CN" altLang="en-US"/>
          </a:p>
        </p:txBody>
      </p:sp>
      <p:cxnSp>
        <p:nvCxnSpPr>
          <p:cNvPr id="87088" name="AutoShape 58"/>
          <p:cNvCxnSpPr>
            <a:cxnSpLocks noChangeShapeType="1"/>
            <a:stCxn id="87049" idx="2"/>
            <a:endCxn id="87051" idx="0"/>
          </p:cNvCxnSpPr>
          <p:nvPr/>
        </p:nvCxnSpPr>
        <p:spPr bwMode="auto">
          <a:xfrm rot="5400000">
            <a:off x="6049963" y="5478463"/>
            <a:ext cx="473075" cy="9525"/>
          </a:xfrm>
          <a:prstGeom prst="curvedConnector3">
            <a:avLst>
              <a:gd name="adj1" fmla="val 50065"/>
            </a:avLst>
          </a:prstGeom>
          <a:noFill/>
          <a:ln w="28575">
            <a:solidFill>
              <a:srgbClr val="00B050"/>
            </a:solidFill>
            <a:round/>
            <a:headEnd/>
            <a:tailEnd type="triangle" w="lg" len="lg"/>
          </a:ln>
        </p:spPr>
      </p:cxnSp>
      <p:cxnSp>
        <p:nvCxnSpPr>
          <p:cNvPr id="87089" name="直接箭头连接符 236"/>
          <p:cNvCxnSpPr>
            <a:cxnSpLocks noChangeShapeType="1"/>
          </p:cNvCxnSpPr>
          <p:nvPr/>
        </p:nvCxnSpPr>
        <p:spPr bwMode="auto">
          <a:xfrm>
            <a:off x="4303713" y="4581525"/>
            <a:ext cx="1539875" cy="512763"/>
          </a:xfrm>
          <a:prstGeom prst="straightConnector1">
            <a:avLst/>
          </a:prstGeom>
          <a:noFill/>
          <a:ln w="28575">
            <a:solidFill>
              <a:srgbClr val="00B050"/>
            </a:solidFill>
            <a:round/>
            <a:headEnd/>
            <a:tailEnd type="arrow" w="med" len="med"/>
          </a:ln>
        </p:spPr>
      </p:cxnSp>
      <p:cxnSp>
        <p:nvCxnSpPr>
          <p:cNvPr id="41020" name="直接箭头连接符 240"/>
          <p:cNvCxnSpPr>
            <a:cxnSpLocks noChangeShapeType="1"/>
          </p:cNvCxnSpPr>
          <p:nvPr/>
        </p:nvCxnSpPr>
        <p:spPr bwMode="auto">
          <a:xfrm flipH="1" flipV="1">
            <a:off x="6032500" y="4508500"/>
            <a:ext cx="503238" cy="431800"/>
          </a:xfrm>
          <a:prstGeom prst="straightConnector1">
            <a:avLst/>
          </a:prstGeom>
          <a:noFill/>
          <a:ln w="28575">
            <a:solidFill>
              <a:srgbClr val="FF0000"/>
            </a:solidFill>
            <a:round/>
            <a:headEnd/>
            <a:tailEnd type="arrow" w="med" len="med"/>
          </a:ln>
        </p:spPr>
      </p:cxnSp>
      <p:cxnSp>
        <p:nvCxnSpPr>
          <p:cNvPr id="41021" name="直接箭头连接符 249"/>
          <p:cNvCxnSpPr>
            <a:cxnSpLocks noChangeShapeType="1"/>
          </p:cNvCxnSpPr>
          <p:nvPr/>
        </p:nvCxnSpPr>
        <p:spPr bwMode="auto">
          <a:xfrm>
            <a:off x="5816600" y="4508500"/>
            <a:ext cx="503238" cy="431800"/>
          </a:xfrm>
          <a:prstGeom prst="straightConnector1">
            <a:avLst/>
          </a:prstGeom>
          <a:noFill/>
          <a:ln w="28575">
            <a:solidFill>
              <a:srgbClr val="FF0000"/>
            </a:solidFill>
            <a:round/>
            <a:headEnd/>
            <a:tailEnd type="arrow" w="med" len="med"/>
          </a:ln>
        </p:spPr>
      </p:cxnSp>
      <p:sp>
        <p:nvSpPr>
          <p:cNvPr id="41022" name="TextBox 250"/>
          <p:cNvSpPr>
            <a:spLocks noChangeArrowheads="1"/>
          </p:cNvSpPr>
          <p:nvPr/>
        </p:nvSpPr>
        <p:spPr bwMode="auto">
          <a:xfrm>
            <a:off x="5029200" y="5721350"/>
            <a:ext cx="938213" cy="307975"/>
          </a:xfrm>
          <a:prstGeom prst="rect">
            <a:avLst/>
          </a:prstGeom>
          <a:noFill/>
          <a:ln w="9525">
            <a:solidFill>
              <a:srgbClr val="FF0000"/>
            </a:solidFill>
            <a:miter lim="800000"/>
            <a:headEnd/>
            <a:tailEnd/>
          </a:ln>
        </p:spPr>
        <p:txBody>
          <a:bodyPr wrap="none">
            <a:spAutoFit/>
          </a:bodyPr>
          <a:lstStyle/>
          <a:p>
            <a:r>
              <a:rPr lang="en-US" altLang="en-US" sz="1400" b="1">
                <a:solidFill>
                  <a:srgbClr val="FF0000"/>
                </a:solidFill>
                <a:sym typeface="Arial" pitchFamily="34" charset="0"/>
              </a:rPr>
              <a:t>Tom, Bio</a:t>
            </a:r>
            <a:endParaRPr lang="zh-CN" altLang="en-US"/>
          </a:p>
        </p:txBody>
      </p:sp>
      <p:cxnSp>
        <p:nvCxnSpPr>
          <p:cNvPr id="41023" name="直接箭头连接符 251"/>
          <p:cNvCxnSpPr>
            <a:cxnSpLocks noChangeShapeType="1"/>
          </p:cNvCxnSpPr>
          <p:nvPr/>
        </p:nvCxnSpPr>
        <p:spPr bwMode="auto">
          <a:xfrm flipV="1">
            <a:off x="3798888" y="4508500"/>
            <a:ext cx="1512887" cy="431800"/>
          </a:xfrm>
          <a:prstGeom prst="straightConnector1">
            <a:avLst/>
          </a:prstGeom>
          <a:noFill/>
          <a:ln w="28575">
            <a:solidFill>
              <a:srgbClr val="FF0000"/>
            </a:solidFill>
            <a:round/>
            <a:headEnd/>
            <a:tailEnd type="arrow" w="med" len="med"/>
          </a:ln>
        </p:spPr>
      </p:cxnSp>
      <p:cxnSp>
        <p:nvCxnSpPr>
          <p:cNvPr id="41024" name="直接箭头连接符 254"/>
          <p:cNvCxnSpPr>
            <a:cxnSpLocks noChangeShapeType="1"/>
          </p:cNvCxnSpPr>
          <p:nvPr/>
        </p:nvCxnSpPr>
        <p:spPr bwMode="auto">
          <a:xfrm rot="10800000" flipV="1">
            <a:off x="3798888" y="4572000"/>
            <a:ext cx="1698625" cy="512763"/>
          </a:xfrm>
          <a:prstGeom prst="straightConnector1">
            <a:avLst/>
          </a:prstGeom>
          <a:noFill/>
          <a:ln w="28575">
            <a:solidFill>
              <a:srgbClr val="FF0000"/>
            </a:solidFill>
            <a:round/>
            <a:headEnd/>
            <a:tailEnd type="arrow" w="med" len="med"/>
          </a:ln>
        </p:spPr>
      </p:cxnSp>
      <p:cxnSp>
        <p:nvCxnSpPr>
          <p:cNvPr id="41025" name="曲线连接符 39"/>
          <p:cNvCxnSpPr>
            <a:cxnSpLocks noChangeShapeType="1"/>
          </p:cNvCxnSpPr>
          <p:nvPr/>
        </p:nvCxnSpPr>
        <p:spPr bwMode="auto">
          <a:xfrm rot="16200000" flipH="1">
            <a:off x="5068094" y="5182394"/>
            <a:ext cx="1204912" cy="0"/>
          </a:xfrm>
          <a:prstGeom prst="curvedConnector3">
            <a:avLst>
              <a:gd name="adj1" fmla="val 50000"/>
            </a:avLst>
          </a:prstGeom>
          <a:noFill/>
          <a:ln w="28575">
            <a:solidFill>
              <a:srgbClr val="FF0000"/>
            </a:solidFill>
            <a:round/>
            <a:headEnd/>
            <a:tailEnd type="triangle" w="lg" len="lg"/>
          </a:ln>
        </p:spPr>
      </p:cxnSp>
      <p:sp>
        <p:nvSpPr>
          <p:cNvPr id="41026" name="矩形 258"/>
          <p:cNvSpPr>
            <a:spLocks noChangeArrowheads="1"/>
          </p:cNvSpPr>
          <p:nvPr/>
        </p:nvSpPr>
        <p:spPr bwMode="auto">
          <a:xfrm>
            <a:off x="5292725" y="2349500"/>
            <a:ext cx="396875" cy="368300"/>
          </a:xfrm>
          <a:prstGeom prst="rect">
            <a:avLst/>
          </a:prstGeom>
          <a:noFill/>
          <a:ln w="9525">
            <a:noFill/>
            <a:miter lim="800000"/>
            <a:headEnd/>
            <a:tailEnd/>
          </a:ln>
        </p:spPr>
        <p:txBody>
          <a:bodyPr wrap="none">
            <a:spAutoFit/>
          </a:bodyPr>
          <a:lstStyle/>
          <a:p>
            <a:r>
              <a:rPr lang="en-US" altLang="en-US">
                <a:solidFill>
                  <a:srgbClr val="FF0000"/>
                </a:solidFill>
                <a:sym typeface="Arial" pitchFamily="34" charset="0"/>
              </a:rPr>
              <a:t>e</a:t>
            </a:r>
            <a:r>
              <a:rPr lang="en-US" altLang="en-US" sz="1200">
                <a:solidFill>
                  <a:srgbClr val="FF0000"/>
                </a:solidFill>
                <a:sym typeface="Arial" pitchFamily="34" charset="0"/>
              </a:rPr>
              <a:t>3</a:t>
            </a:r>
            <a:endParaRPr lang="zh-CN" altLang="en-US"/>
          </a:p>
        </p:txBody>
      </p:sp>
      <p:sp>
        <p:nvSpPr>
          <p:cNvPr id="41027" name="矩形 259"/>
          <p:cNvSpPr>
            <a:spLocks noChangeArrowheads="1"/>
          </p:cNvSpPr>
          <p:nvPr/>
        </p:nvSpPr>
        <p:spPr bwMode="auto">
          <a:xfrm>
            <a:off x="5940425" y="2708275"/>
            <a:ext cx="398463" cy="369888"/>
          </a:xfrm>
          <a:prstGeom prst="rect">
            <a:avLst/>
          </a:prstGeom>
          <a:noFill/>
          <a:ln w="9525">
            <a:noFill/>
            <a:miter lim="800000"/>
            <a:headEnd/>
            <a:tailEnd/>
          </a:ln>
        </p:spPr>
        <p:txBody>
          <a:bodyPr wrap="none">
            <a:spAutoFit/>
          </a:bodyPr>
          <a:lstStyle/>
          <a:p>
            <a:r>
              <a:rPr lang="en-US" altLang="en-US">
                <a:solidFill>
                  <a:srgbClr val="FF0000"/>
                </a:solidFill>
                <a:sym typeface="Arial" pitchFamily="34" charset="0"/>
              </a:rPr>
              <a:t>e</a:t>
            </a:r>
            <a:r>
              <a:rPr lang="en-US" altLang="en-US" sz="1200">
                <a:solidFill>
                  <a:srgbClr val="FF0000"/>
                </a:solidFill>
                <a:sym typeface="Arial" pitchFamily="34" charset="0"/>
              </a:rPr>
              <a:t>4</a:t>
            </a:r>
            <a:endParaRPr lang="zh-CN" altLang="en-US"/>
          </a:p>
        </p:txBody>
      </p:sp>
      <p:sp>
        <p:nvSpPr>
          <p:cNvPr id="41028" name="矩形 260"/>
          <p:cNvSpPr>
            <a:spLocks noChangeArrowheads="1"/>
          </p:cNvSpPr>
          <p:nvPr/>
        </p:nvSpPr>
        <p:spPr bwMode="auto">
          <a:xfrm>
            <a:off x="6588125" y="2133600"/>
            <a:ext cx="398463" cy="368300"/>
          </a:xfrm>
          <a:prstGeom prst="rect">
            <a:avLst/>
          </a:prstGeom>
          <a:noFill/>
          <a:ln w="9525">
            <a:noFill/>
            <a:miter lim="800000"/>
            <a:headEnd/>
            <a:tailEnd/>
          </a:ln>
        </p:spPr>
        <p:txBody>
          <a:bodyPr wrap="none">
            <a:spAutoFit/>
          </a:bodyPr>
          <a:lstStyle/>
          <a:p>
            <a:r>
              <a:rPr lang="en-US" altLang="en-US">
                <a:solidFill>
                  <a:srgbClr val="FF0000"/>
                </a:solidFill>
                <a:sym typeface="Arial" pitchFamily="34" charset="0"/>
              </a:rPr>
              <a:t>e</a:t>
            </a:r>
            <a:r>
              <a:rPr lang="en-US" altLang="en-US" sz="1200">
                <a:solidFill>
                  <a:srgbClr val="FF0000"/>
                </a:solidFill>
                <a:sym typeface="Arial" pitchFamily="34" charset="0"/>
              </a:rPr>
              <a:t>5</a:t>
            </a:r>
            <a:endParaRPr lang="zh-CN" altLang="en-US"/>
          </a:p>
        </p:txBody>
      </p:sp>
      <p:cxnSp>
        <p:nvCxnSpPr>
          <p:cNvPr id="41029" name="曲线连接符 39"/>
          <p:cNvCxnSpPr>
            <a:cxnSpLocks noChangeShapeType="1"/>
          </p:cNvCxnSpPr>
          <p:nvPr/>
        </p:nvCxnSpPr>
        <p:spPr bwMode="auto">
          <a:xfrm flipH="1" flipV="1">
            <a:off x="6227763" y="3425825"/>
            <a:ext cx="1066800" cy="3175"/>
          </a:xfrm>
          <a:prstGeom prst="curvedConnector3">
            <a:avLst>
              <a:gd name="adj1" fmla="val 50000"/>
            </a:avLst>
          </a:prstGeom>
          <a:noFill/>
          <a:ln w="28575">
            <a:solidFill>
              <a:srgbClr val="FF0000"/>
            </a:solidFill>
            <a:round/>
            <a:headEnd/>
            <a:tailEnd type="triangle" w="lg" len="lg"/>
          </a:ln>
        </p:spPr>
      </p:cxnSp>
      <p:sp>
        <p:nvSpPr>
          <p:cNvPr id="41030" name="矩形 267"/>
          <p:cNvSpPr>
            <a:spLocks noChangeArrowheads="1"/>
          </p:cNvSpPr>
          <p:nvPr/>
        </p:nvSpPr>
        <p:spPr bwMode="auto">
          <a:xfrm>
            <a:off x="6661150" y="3429000"/>
            <a:ext cx="396875" cy="369888"/>
          </a:xfrm>
          <a:prstGeom prst="rect">
            <a:avLst/>
          </a:prstGeom>
          <a:noFill/>
          <a:ln w="9525">
            <a:noFill/>
            <a:miter lim="800000"/>
            <a:headEnd/>
            <a:tailEnd/>
          </a:ln>
        </p:spPr>
        <p:txBody>
          <a:bodyPr wrap="none">
            <a:spAutoFit/>
          </a:bodyPr>
          <a:lstStyle/>
          <a:p>
            <a:r>
              <a:rPr lang="en-US" altLang="en-US">
                <a:solidFill>
                  <a:srgbClr val="FF0000"/>
                </a:solidFill>
                <a:sym typeface="Arial" pitchFamily="34" charset="0"/>
              </a:rPr>
              <a:t>e</a:t>
            </a:r>
            <a:r>
              <a:rPr lang="en-US" altLang="en-US" sz="1200">
                <a:solidFill>
                  <a:srgbClr val="FF0000"/>
                </a:solidFill>
                <a:sym typeface="Arial" pitchFamily="34" charset="0"/>
              </a:rPr>
              <a:t>1</a:t>
            </a:r>
            <a:endParaRPr lang="zh-CN" altLang="en-US"/>
          </a:p>
        </p:txBody>
      </p:sp>
      <p:sp>
        <p:nvSpPr>
          <p:cNvPr id="41031" name="矩形 268"/>
          <p:cNvSpPr>
            <a:spLocks noChangeArrowheads="1"/>
          </p:cNvSpPr>
          <p:nvPr/>
        </p:nvSpPr>
        <p:spPr bwMode="auto">
          <a:xfrm>
            <a:off x="1187450" y="2397125"/>
            <a:ext cx="1038225" cy="393700"/>
          </a:xfrm>
          <a:prstGeom prst="rect">
            <a:avLst/>
          </a:prstGeom>
          <a:noFill/>
          <a:ln w="9525">
            <a:noFill/>
            <a:miter lim="800000"/>
            <a:headEnd/>
            <a:tailEnd/>
          </a:ln>
        </p:spPr>
        <p:txBody>
          <a:bodyPr wrap="none">
            <a:spAutoFit/>
          </a:bodyPr>
          <a:lstStyle/>
          <a:p>
            <a:pPr marL="365125" indent="-365125" eaLnBrk="0" hangingPunct="0">
              <a:lnSpc>
                <a:spcPct val="120000"/>
              </a:lnSpc>
              <a:spcBef>
                <a:spcPct val="10000"/>
              </a:spcBef>
              <a:buClr>
                <a:schemeClr val="accent1"/>
              </a:buClr>
              <a:buSzPct val="90000"/>
            </a:pPr>
            <a:r>
              <a:rPr lang="en-US" altLang="en-US">
                <a:solidFill>
                  <a:srgbClr val="FF0000"/>
                </a:solidFill>
                <a:sym typeface="Arial" pitchFamily="34" charset="0"/>
              </a:rPr>
              <a:t>Insert e</a:t>
            </a:r>
            <a:r>
              <a:rPr lang="en-US" altLang="en-US" sz="1200">
                <a:solidFill>
                  <a:srgbClr val="FF0000"/>
                </a:solidFill>
                <a:sym typeface="Arial" pitchFamily="34" charset="0"/>
              </a:rPr>
              <a:t>3</a:t>
            </a:r>
            <a:endParaRPr lang="zh-CN" altLang="en-US"/>
          </a:p>
        </p:txBody>
      </p:sp>
      <p:sp>
        <p:nvSpPr>
          <p:cNvPr id="41032" name="矩形 269"/>
          <p:cNvSpPr>
            <a:spLocks noChangeArrowheads="1"/>
          </p:cNvSpPr>
          <p:nvPr/>
        </p:nvSpPr>
        <p:spPr bwMode="auto">
          <a:xfrm>
            <a:off x="1187450" y="2876550"/>
            <a:ext cx="1038225" cy="395288"/>
          </a:xfrm>
          <a:prstGeom prst="rect">
            <a:avLst/>
          </a:prstGeom>
          <a:noFill/>
          <a:ln w="9525">
            <a:noFill/>
            <a:miter lim="800000"/>
            <a:headEnd/>
            <a:tailEnd/>
          </a:ln>
        </p:spPr>
        <p:txBody>
          <a:bodyPr wrap="none">
            <a:spAutoFit/>
          </a:bodyPr>
          <a:lstStyle/>
          <a:p>
            <a:pPr marL="365125" indent="-365125" eaLnBrk="0" hangingPunct="0">
              <a:lnSpc>
                <a:spcPct val="120000"/>
              </a:lnSpc>
              <a:spcBef>
                <a:spcPct val="10000"/>
              </a:spcBef>
              <a:buClr>
                <a:schemeClr val="accent1"/>
              </a:buClr>
              <a:buSzPct val="90000"/>
            </a:pPr>
            <a:r>
              <a:rPr lang="en-US" altLang="en-US">
                <a:solidFill>
                  <a:srgbClr val="FF0000"/>
                </a:solidFill>
                <a:sym typeface="Arial" pitchFamily="34" charset="0"/>
              </a:rPr>
              <a:t>Insert e</a:t>
            </a:r>
            <a:r>
              <a:rPr lang="en-US" altLang="en-US" sz="1200">
                <a:solidFill>
                  <a:srgbClr val="FF0000"/>
                </a:solidFill>
                <a:sym typeface="Arial" pitchFamily="34" charset="0"/>
              </a:rPr>
              <a:t>4</a:t>
            </a:r>
            <a:endParaRPr lang="zh-CN" altLang="en-US"/>
          </a:p>
        </p:txBody>
      </p:sp>
      <p:sp>
        <p:nvSpPr>
          <p:cNvPr id="41033" name="矩形 270"/>
          <p:cNvSpPr>
            <a:spLocks noChangeArrowheads="1"/>
          </p:cNvSpPr>
          <p:nvPr/>
        </p:nvSpPr>
        <p:spPr bwMode="auto">
          <a:xfrm>
            <a:off x="1187450" y="3357563"/>
            <a:ext cx="1038225" cy="393700"/>
          </a:xfrm>
          <a:prstGeom prst="rect">
            <a:avLst/>
          </a:prstGeom>
          <a:noFill/>
          <a:ln w="9525">
            <a:noFill/>
            <a:miter lim="800000"/>
            <a:headEnd/>
            <a:tailEnd/>
          </a:ln>
        </p:spPr>
        <p:txBody>
          <a:bodyPr wrap="none">
            <a:spAutoFit/>
          </a:bodyPr>
          <a:lstStyle/>
          <a:p>
            <a:pPr marL="365125" indent="-365125" eaLnBrk="0" hangingPunct="0">
              <a:lnSpc>
                <a:spcPct val="120000"/>
              </a:lnSpc>
              <a:spcBef>
                <a:spcPct val="10000"/>
              </a:spcBef>
              <a:buClr>
                <a:schemeClr val="accent1"/>
              </a:buClr>
              <a:buSzPct val="90000"/>
            </a:pPr>
            <a:r>
              <a:rPr lang="en-US" altLang="en-US">
                <a:solidFill>
                  <a:srgbClr val="FF0000"/>
                </a:solidFill>
                <a:sym typeface="Arial" pitchFamily="34" charset="0"/>
              </a:rPr>
              <a:t>Insert e</a:t>
            </a:r>
            <a:r>
              <a:rPr lang="en-US" altLang="en-US" sz="1200">
                <a:solidFill>
                  <a:srgbClr val="FF0000"/>
                </a:solidFill>
                <a:sym typeface="Arial" pitchFamily="34" charset="0"/>
              </a:rPr>
              <a:t>5</a:t>
            </a:r>
            <a:endParaRPr lang="zh-CN" altLang="en-US"/>
          </a:p>
        </p:txBody>
      </p:sp>
      <p:cxnSp>
        <p:nvCxnSpPr>
          <p:cNvPr id="41034" name="曲线连接符 39"/>
          <p:cNvCxnSpPr>
            <a:cxnSpLocks noChangeShapeType="1"/>
          </p:cNvCxnSpPr>
          <p:nvPr/>
        </p:nvCxnSpPr>
        <p:spPr bwMode="auto">
          <a:xfrm rot="10800000" flipH="1" flipV="1">
            <a:off x="5940425" y="2133600"/>
            <a:ext cx="638175" cy="534988"/>
          </a:xfrm>
          <a:prstGeom prst="curvedConnector2">
            <a:avLst/>
          </a:prstGeom>
          <a:noFill/>
          <a:ln w="28575">
            <a:solidFill>
              <a:srgbClr val="FF0000"/>
            </a:solidFill>
            <a:round/>
            <a:headEnd/>
            <a:tailEnd type="triangle" w="lg" len="lg"/>
          </a:ln>
        </p:spPr>
      </p:cxnSp>
      <p:cxnSp>
        <p:nvCxnSpPr>
          <p:cNvPr id="41035" name="直接箭头连接符 272"/>
          <p:cNvCxnSpPr>
            <a:cxnSpLocks noChangeShapeType="1"/>
          </p:cNvCxnSpPr>
          <p:nvPr/>
        </p:nvCxnSpPr>
        <p:spPr bwMode="auto">
          <a:xfrm flipH="1">
            <a:off x="5816600" y="5229225"/>
            <a:ext cx="503238" cy="431800"/>
          </a:xfrm>
          <a:prstGeom prst="straightConnector1">
            <a:avLst/>
          </a:prstGeom>
          <a:noFill/>
          <a:ln w="28575">
            <a:solidFill>
              <a:srgbClr val="FF0000"/>
            </a:solidFill>
            <a:round/>
            <a:headEnd/>
            <a:tailEnd type="arrow" w="med" len="med"/>
          </a:ln>
        </p:spPr>
      </p:cxnSp>
      <p:sp>
        <p:nvSpPr>
          <p:cNvPr id="41036" name="AutoShape 76"/>
          <p:cNvSpPr>
            <a:spLocks noChangeArrowheads="1"/>
          </p:cNvSpPr>
          <p:nvPr/>
        </p:nvSpPr>
        <p:spPr bwMode="auto">
          <a:xfrm>
            <a:off x="7021513" y="3717925"/>
            <a:ext cx="1439862" cy="360363"/>
          </a:xfrm>
          <a:prstGeom prst="wedgeRectCallout">
            <a:avLst>
              <a:gd name="adj1" fmla="val 20505"/>
              <a:gd name="adj2" fmla="val 119134"/>
            </a:avLst>
          </a:prstGeom>
          <a:gradFill rotWithShape="0">
            <a:gsLst>
              <a:gs pos="0">
                <a:schemeClr val="accent1"/>
              </a:gs>
              <a:gs pos="100000">
                <a:schemeClr val="bg1"/>
              </a:gs>
            </a:gsLst>
            <a:lin ang="5400000" scaled="1"/>
          </a:gradFill>
          <a:ln w="9525">
            <a:solidFill>
              <a:schemeClr val="tx1"/>
            </a:solidFill>
            <a:miter lim="800000"/>
            <a:headEnd/>
            <a:tailEnd/>
          </a:ln>
        </p:spPr>
        <p:txBody>
          <a:bodyPr wrap="none" anchor="ctr"/>
          <a:lstStyle/>
          <a:p>
            <a:pPr algn="ctr"/>
            <a:r>
              <a:rPr lang="en-US"/>
              <a:t>affected area</a:t>
            </a:r>
            <a:endParaRPr lang="en-US" altLang="en-US"/>
          </a:p>
        </p:txBody>
      </p:sp>
      <p:sp>
        <p:nvSpPr>
          <p:cNvPr id="87107"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1CE500AE-2209-4765-BBE3-14C10878DA98}" type="slidenum">
              <a:rPr lang="zh-CN" altLang="en-US" sz="1500">
                <a:solidFill>
                  <a:schemeClr val="bg2"/>
                </a:solidFill>
                <a:latin typeface="Times New Roman" pitchFamily="18" charset="0"/>
              </a:rPr>
              <a:pPr algn="r">
                <a:spcBef>
                  <a:spcPct val="50000"/>
                </a:spcBef>
              </a:pPr>
              <a:t>77</a:t>
            </a:fld>
            <a:endParaRPr lang="en-US" sz="1500">
              <a:solidFill>
                <a:schemeClr val="bg2"/>
              </a:solidFill>
              <a:latin typeface="Times New Roman" pitchFamily="18" charset="0"/>
            </a:endParaRPr>
          </a:p>
        </p:txBody>
      </p:sp>
      <p:sp>
        <p:nvSpPr>
          <p:cNvPr id="87108" name="Slide Number Placeholder 78"/>
          <p:cNvSpPr>
            <a:spLocks noGrp="1"/>
          </p:cNvSpPr>
          <p:nvPr>
            <p:ph type="sldNum" sz="quarter" idx="10"/>
          </p:nvPr>
        </p:nvSpPr>
        <p:spPr>
          <a:noFill/>
        </p:spPr>
        <p:txBody>
          <a:bodyPr/>
          <a:lstStyle/>
          <a:p>
            <a:fld id="{1A2AF563-531D-4276-9C74-0CDD2F559937}" type="slidenum">
              <a:rPr lang="en-US" altLang="en-US" smtClean="0"/>
              <a:pPr/>
              <a:t>77</a:t>
            </a:fld>
            <a:endParaRPr lang="en-US" sz="1800" b="0" smtClean="0">
              <a:solidFill>
                <a:schemeClr val="tx1"/>
              </a:solidFill>
            </a:endParaRPr>
          </a:p>
        </p:txBody>
      </p:sp>
      <p:pic>
        <p:nvPicPr>
          <p:cNvPr id="79"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7">
                                            <p:txEl>
                                              <p:pRg st="0" end="0"/>
                                            </p:txEl>
                                          </p:spTgt>
                                        </p:tgtEl>
                                        <p:attrNameLst>
                                          <p:attrName>style.visibility</p:attrName>
                                        </p:attrNameLst>
                                      </p:cBhvr>
                                      <p:to>
                                        <p:strVal val="visible"/>
                                      </p:to>
                                    </p:set>
                                    <p:anim calcmode="lin" valueType="num">
                                      <p:cBhvr>
                                        <p:cTn id="7" dur="500" fill="hold"/>
                                        <p:tgtEl>
                                          <p:spTgt spid="41007">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41007">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1013"/>
                                        </p:tgtEl>
                                        <p:attrNameLst>
                                          <p:attrName>style.visibility</p:attrName>
                                        </p:attrNameLst>
                                      </p:cBhvr>
                                      <p:to>
                                        <p:strVal val="visible"/>
                                      </p:to>
                                    </p:set>
                                    <p:animEffect>
                                      <p:cBhvr>
                                        <p:cTn id="11" dur="500"/>
                                        <p:tgtEl>
                                          <p:spTgt spid="410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011"/>
                                        </p:tgtEl>
                                        <p:attrNameLst>
                                          <p:attrName>style.visibility</p:attrName>
                                        </p:attrNameLst>
                                      </p:cBhvr>
                                      <p:to>
                                        <p:strVal val="visible"/>
                                      </p:to>
                                    </p:set>
                                    <p:animEffect>
                                      <p:cBhvr>
                                        <p:cTn id="14" dur="500"/>
                                        <p:tgtEl>
                                          <p:spTgt spid="410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023"/>
                                        </p:tgtEl>
                                        <p:attrNameLst>
                                          <p:attrName>style.visibility</p:attrName>
                                        </p:attrNameLst>
                                      </p:cBhvr>
                                      <p:to>
                                        <p:strVal val="visible"/>
                                      </p:to>
                                    </p:set>
                                    <p:animEffect>
                                      <p:cBhvr>
                                        <p:cTn id="17" dur="500"/>
                                        <p:tgtEl>
                                          <p:spTgt spid="410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024"/>
                                        </p:tgtEl>
                                        <p:attrNameLst>
                                          <p:attrName>style.visibility</p:attrName>
                                        </p:attrNameLst>
                                      </p:cBhvr>
                                      <p:to>
                                        <p:strVal val="visible"/>
                                      </p:to>
                                    </p:set>
                                    <p:animEffect>
                                      <p:cBhvr>
                                        <p:cTn id="20" dur="500"/>
                                        <p:tgtEl>
                                          <p:spTgt spid="410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017"/>
                                        </p:tgtEl>
                                        <p:attrNameLst>
                                          <p:attrName>style.visibility</p:attrName>
                                        </p:attrNameLst>
                                      </p:cBhvr>
                                      <p:to>
                                        <p:strVal val="visible"/>
                                      </p:to>
                                    </p:set>
                                    <p:animEffect>
                                      <p:cBhvr>
                                        <p:cTn id="23" dur="500"/>
                                        <p:tgtEl>
                                          <p:spTgt spid="410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025"/>
                                        </p:tgtEl>
                                        <p:attrNameLst>
                                          <p:attrName>style.visibility</p:attrName>
                                        </p:attrNameLst>
                                      </p:cBhvr>
                                      <p:to>
                                        <p:strVal val="visible"/>
                                      </p:to>
                                    </p:set>
                                    <p:animEffect>
                                      <p:cBhvr>
                                        <p:cTn id="26" dur="500"/>
                                        <p:tgtEl>
                                          <p:spTgt spid="410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022"/>
                                        </p:tgtEl>
                                        <p:attrNameLst>
                                          <p:attrName>style.visibility</p:attrName>
                                        </p:attrNameLst>
                                      </p:cBhvr>
                                      <p:to>
                                        <p:strVal val="visible"/>
                                      </p:to>
                                    </p:set>
                                    <p:animEffect>
                                      <p:cBhvr>
                                        <p:cTn id="29" dur="500"/>
                                        <p:tgtEl>
                                          <p:spTgt spid="410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021"/>
                                        </p:tgtEl>
                                        <p:attrNameLst>
                                          <p:attrName>style.visibility</p:attrName>
                                        </p:attrNameLst>
                                      </p:cBhvr>
                                      <p:to>
                                        <p:strVal val="visible"/>
                                      </p:to>
                                    </p:set>
                                    <p:animEffect>
                                      <p:cBhvr>
                                        <p:cTn id="32" dur="500"/>
                                        <p:tgtEl>
                                          <p:spTgt spid="410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020"/>
                                        </p:tgtEl>
                                        <p:attrNameLst>
                                          <p:attrName>style.visibility</p:attrName>
                                        </p:attrNameLst>
                                      </p:cBhvr>
                                      <p:to>
                                        <p:strVal val="visible"/>
                                      </p:to>
                                    </p:set>
                                    <p:animEffect>
                                      <p:cBhvr>
                                        <p:cTn id="35" dur="500"/>
                                        <p:tgtEl>
                                          <p:spTgt spid="410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1012"/>
                                        </p:tgtEl>
                                        <p:attrNameLst>
                                          <p:attrName>style.visibility</p:attrName>
                                        </p:attrNameLst>
                                      </p:cBhvr>
                                      <p:to>
                                        <p:strVal val="visible"/>
                                      </p:to>
                                    </p:set>
                                    <p:anim calcmode="lin" valueType="num">
                                      <p:cBhvr>
                                        <p:cTn id="40" dur="500" fill="hold"/>
                                        <p:tgtEl>
                                          <p:spTgt spid="41012"/>
                                        </p:tgtEl>
                                        <p:attrNameLst>
                                          <p:attrName>ppt_x</p:attrName>
                                        </p:attrNameLst>
                                      </p:cBhvr>
                                      <p:tavLst>
                                        <p:tav tm="0">
                                          <p:val>
                                            <p:strVal val="0-#ppt_w/2"/>
                                          </p:val>
                                        </p:tav>
                                        <p:tav tm="100000">
                                          <p:val>
                                            <p:strVal val="#ppt_x"/>
                                          </p:val>
                                        </p:tav>
                                      </p:tavLst>
                                    </p:anim>
                                    <p:anim calcmode="lin" valueType="num">
                                      <p:cBhvr>
                                        <p:cTn id="41" dur="500" fill="hold"/>
                                        <p:tgtEl>
                                          <p:spTgt spid="410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1031"/>
                                        </p:tgtEl>
                                        <p:attrNameLst>
                                          <p:attrName>style.visibility</p:attrName>
                                        </p:attrNameLst>
                                      </p:cBhvr>
                                      <p:to>
                                        <p:strVal val="visible"/>
                                      </p:to>
                                    </p:set>
                                    <p:anim calcmode="lin" valueType="num">
                                      <p:cBhvr>
                                        <p:cTn id="44" dur="500" fill="hold"/>
                                        <p:tgtEl>
                                          <p:spTgt spid="41031"/>
                                        </p:tgtEl>
                                        <p:attrNameLst>
                                          <p:attrName>ppt_x</p:attrName>
                                        </p:attrNameLst>
                                      </p:cBhvr>
                                      <p:tavLst>
                                        <p:tav tm="0">
                                          <p:val>
                                            <p:strVal val="0-#ppt_w/2"/>
                                          </p:val>
                                        </p:tav>
                                        <p:tav tm="100000">
                                          <p:val>
                                            <p:strVal val="#ppt_x"/>
                                          </p:val>
                                        </p:tav>
                                      </p:tavLst>
                                    </p:anim>
                                    <p:anim calcmode="lin" valueType="num">
                                      <p:cBhvr>
                                        <p:cTn id="45" dur="500" fill="hold"/>
                                        <p:tgtEl>
                                          <p:spTgt spid="4103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1032"/>
                                        </p:tgtEl>
                                        <p:attrNameLst>
                                          <p:attrName>style.visibility</p:attrName>
                                        </p:attrNameLst>
                                      </p:cBhvr>
                                      <p:to>
                                        <p:strVal val="visible"/>
                                      </p:to>
                                    </p:set>
                                    <p:anim calcmode="lin" valueType="num">
                                      <p:cBhvr>
                                        <p:cTn id="48" dur="500" fill="hold"/>
                                        <p:tgtEl>
                                          <p:spTgt spid="41032"/>
                                        </p:tgtEl>
                                        <p:attrNameLst>
                                          <p:attrName>ppt_x</p:attrName>
                                        </p:attrNameLst>
                                      </p:cBhvr>
                                      <p:tavLst>
                                        <p:tav tm="0">
                                          <p:val>
                                            <p:strVal val="0-#ppt_w/2"/>
                                          </p:val>
                                        </p:tav>
                                        <p:tav tm="100000">
                                          <p:val>
                                            <p:strVal val="#ppt_x"/>
                                          </p:val>
                                        </p:tav>
                                      </p:tavLst>
                                    </p:anim>
                                    <p:anim calcmode="lin" valueType="num">
                                      <p:cBhvr>
                                        <p:cTn id="49" dur="500" fill="hold"/>
                                        <p:tgtEl>
                                          <p:spTgt spid="4103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1033"/>
                                        </p:tgtEl>
                                        <p:attrNameLst>
                                          <p:attrName>style.visibility</p:attrName>
                                        </p:attrNameLst>
                                      </p:cBhvr>
                                      <p:to>
                                        <p:strVal val="visible"/>
                                      </p:to>
                                    </p:set>
                                    <p:anim calcmode="lin" valueType="num">
                                      <p:cBhvr>
                                        <p:cTn id="52" dur="500" fill="hold"/>
                                        <p:tgtEl>
                                          <p:spTgt spid="41033"/>
                                        </p:tgtEl>
                                        <p:attrNameLst>
                                          <p:attrName>ppt_x</p:attrName>
                                        </p:attrNameLst>
                                      </p:cBhvr>
                                      <p:tavLst>
                                        <p:tav tm="0">
                                          <p:val>
                                            <p:strVal val="0-#ppt_w/2"/>
                                          </p:val>
                                        </p:tav>
                                        <p:tav tm="100000">
                                          <p:val>
                                            <p:strVal val="#ppt_x"/>
                                          </p:val>
                                        </p:tav>
                                      </p:tavLst>
                                    </p:anim>
                                    <p:anim calcmode="lin" valueType="num">
                                      <p:cBhvr>
                                        <p:cTn id="53" dur="500" fill="hold"/>
                                        <p:tgtEl>
                                          <p:spTgt spid="41033"/>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40989"/>
                                        </p:tgtEl>
                                        <p:attrNameLst>
                                          <p:attrName>style.visibility</p:attrName>
                                        </p:attrNameLst>
                                      </p:cBhvr>
                                      <p:to>
                                        <p:strVal val="visible"/>
                                      </p:to>
                                    </p:set>
                                    <p:animEffect>
                                      <p:cBhvr>
                                        <p:cTn id="56" dur="500"/>
                                        <p:tgtEl>
                                          <p:spTgt spid="409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990"/>
                                        </p:tgtEl>
                                        <p:attrNameLst>
                                          <p:attrName>style.visibility</p:attrName>
                                        </p:attrNameLst>
                                      </p:cBhvr>
                                      <p:to>
                                        <p:strVal val="visible"/>
                                      </p:to>
                                    </p:set>
                                    <p:animEffect>
                                      <p:cBhvr>
                                        <p:cTn id="59" dur="500"/>
                                        <p:tgtEl>
                                          <p:spTgt spid="4099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034"/>
                                        </p:tgtEl>
                                        <p:attrNameLst>
                                          <p:attrName>style.visibility</p:attrName>
                                        </p:attrNameLst>
                                      </p:cBhvr>
                                      <p:to>
                                        <p:strVal val="visible"/>
                                      </p:to>
                                    </p:set>
                                    <p:animEffect>
                                      <p:cBhvr>
                                        <p:cTn id="62" dur="500"/>
                                        <p:tgtEl>
                                          <p:spTgt spid="410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026"/>
                                        </p:tgtEl>
                                        <p:attrNameLst>
                                          <p:attrName>style.visibility</p:attrName>
                                        </p:attrNameLst>
                                      </p:cBhvr>
                                      <p:to>
                                        <p:strVal val="visible"/>
                                      </p:to>
                                    </p:set>
                                    <p:animEffect>
                                      <p:cBhvr>
                                        <p:cTn id="65" dur="500"/>
                                        <p:tgtEl>
                                          <p:spTgt spid="410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027"/>
                                        </p:tgtEl>
                                        <p:attrNameLst>
                                          <p:attrName>style.visibility</p:attrName>
                                        </p:attrNameLst>
                                      </p:cBhvr>
                                      <p:to>
                                        <p:strVal val="visible"/>
                                      </p:to>
                                    </p:set>
                                    <p:animEffect>
                                      <p:cBhvr>
                                        <p:cTn id="68" dur="500"/>
                                        <p:tgtEl>
                                          <p:spTgt spid="410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028"/>
                                        </p:tgtEl>
                                        <p:attrNameLst>
                                          <p:attrName>style.visibility</p:attrName>
                                        </p:attrNameLst>
                                      </p:cBhvr>
                                      <p:to>
                                        <p:strVal val="visible"/>
                                      </p:to>
                                    </p:set>
                                    <p:animEffect>
                                      <p:cBhvr>
                                        <p:cTn id="71" dur="500"/>
                                        <p:tgtEl>
                                          <p:spTgt spid="410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030"/>
                                        </p:tgtEl>
                                        <p:attrNameLst>
                                          <p:attrName>style.visibility</p:attrName>
                                        </p:attrNameLst>
                                      </p:cBhvr>
                                      <p:to>
                                        <p:strVal val="visible"/>
                                      </p:to>
                                    </p:set>
                                    <p:animEffect>
                                      <p:cBhvr>
                                        <p:cTn id="74" dur="500"/>
                                        <p:tgtEl>
                                          <p:spTgt spid="410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029"/>
                                        </p:tgtEl>
                                        <p:attrNameLst>
                                          <p:attrName>style.visibility</p:attrName>
                                        </p:attrNameLst>
                                      </p:cBhvr>
                                      <p:to>
                                        <p:strVal val="visible"/>
                                      </p:to>
                                    </p:set>
                                    <p:animEffect>
                                      <p:cBhvr>
                                        <p:cTn id="77" dur="500"/>
                                        <p:tgtEl>
                                          <p:spTgt spid="41029"/>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1035"/>
                                        </p:tgtEl>
                                        <p:attrNameLst>
                                          <p:attrName>style.visibility</p:attrName>
                                        </p:attrNameLst>
                                      </p:cBhvr>
                                      <p:to>
                                        <p:strVal val="visible"/>
                                      </p:to>
                                    </p:set>
                                    <p:animEffect>
                                      <p:cBhvr>
                                        <p:cTn id="81" dur="500"/>
                                        <p:tgtEl>
                                          <p:spTgt spid="41035"/>
                                        </p:tgtEl>
                                      </p:cBhvr>
                                    </p:animEffect>
                                  </p:childTnLst>
                                </p:cTn>
                              </p:par>
                            </p:childTnLst>
                          </p:cTn>
                        </p:par>
                      </p:childTnLst>
                    </p:cTn>
                  </p:par>
                  <p:par>
                    <p:cTn id="82" fill="hold">
                      <p:stCondLst>
                        <p:cond delay="indefinite"/>
                      </p:stCondLst>
                      <p:childTnLst>
                        <p:par>
                          <p:cTn id="83" fill="hold">
                            <p:stCondLst>
                              <p:cond delay="0"/>
                            </p:stCondLst>
                            <p:childTnLst>
                              <p:par>
                                <p:cTn id="84" presetID="63" presetClass="path" presetSubtype="0" accel="50000" decel="50000" fill="hold" grpId="1" nodeType="clickEffect">
                                  <p:stCondLst>
                                    <p:cond delay="0"/>
                                  </p:stCondLst>
                                  <p:childTnLst>
                                    <p:animMotion origin="layout" path="M 0 0  L 0.25 0  E" pathEditMode="relative" rAng="0" ptsTypes="">
                                      <p:cBhvr>
                                        <p:cTn id="85" dur="2000" fill="hold"/>
                                        <p:tgtEl>
                                          <p:spTgt spid="41035"/>
                                        </p:tgtEl>
                                        <p:attrNameLst>
                                          <p:attrName>ppt_x,ppt_y</p:attrName>
                                        </p:attrNameLst>
                                      </p:cBhvr>
                                      <p:rCtr x="0" y="0"/>
                                    </p:animMotion>
                                  </p:childTnLst>
                                </p:cTn>
                              </p:par>
                              <p:par>
                                <p:cTn id="86" presetID="63" presetClass="path" presetSubtype="0" accel="50000" decel="50000" fill="hold" grpId="1" nodeType="withEffect">
                                  <p:stCondLst>
                                    <p:cond delay="0"/>
                                  </p:stCondLst>
                                  <p:childTnLst>
                                    <p:animMotion origin="layout" path="M 0 0  L 0.25 0  E" pathEditMode="relative" rAng="0" ptsTypes="">
                                      <p:cBhvr>
                                        <p:cTn id="87" dur="2000" fill="hold"/>
                                        <p:tgtEl>
                                          <p:spTgt spid="41025"/>
                                        </p:tgtEl>
                                        <p:attrNameLst>
                                          <p:attrName>ppt_x,ppt_y</p:attrName>
                                        </p:attrNameLst>
                                      </p:cBhvr>
                                      <p:rCtr x="0" y="0"/>
                                    </p:animMotion>
                                  </p:childTnLst>
                                </p:cTn>
                              </p:par>
                              <p:par>
                                <p:cTn id="88" presetID="63" presetClass="path" presetSubtype="0" accel="50000" decel="50000" fill="hold" grpId="1" nodeType="withEffect">
                                  <p:stCondLst>
                                    <p:cond delay="0"/>
                                  </p:stCondLst>
                                  <p:childTnLst>
                                    <p:animMotion origin="layout" path="M 0 0  L 0.25 0  E" pathEditMode="relative" rAng="0" ptsTypes="">
                                      <p:cBhvr>
                                        <p:cTn id="89" dur="2000" fill="hold"/>
                                        <p:tgtEl>
                                          <p:spTgt spid="41021"/>
                                        </p:tgtEl>
                                        <p:attrNameLst>
                                          <p:attrName>ppt_x,ppt_y</p:attrName>
                                        </p:attrNameLst>
                                      </p:cBhvr>
                                      <p:rCtr x="0" y="0"/>
                                    </p:animMotion>
                                  </p:childTnLst>
                                </p:cTn>
                              </p:par>
                              <p:par>
                                <p:cTn id="90" presetID="63" presetClass="path" presetSubtype="0" accel="50000" decel="50000" fill="hold" grpId="1" nodeType="withEffect">
                                  <p:stCondLst>
                                    <p:cond delay="0"/>
                                  </p:stCondLst>
                                  <p:childTnLst>
                                    <p:animMotion origin="layout" path="M 0 0  L 0.25 0  E" pathEditMode="relative" rAng="0" ptsTypes="">
                                      <p:cBhvr>
                                        <p:cTn id="91" dur="2000" fill="hold"/>
                                        <p:tgtEl>
                                          <p:spTgt spid="41020"/>
                                        </p:tgtEl>
                                        <p:attrNameLst>
                                          <p:attrName>ppt_x,ppt_y</p:attrName>
                                        </p:attrNameLst>
                                      </p:cBhvr>
                                      <p:rCtr x="0" y="0"/>
                                    </p:animMotion>
                                  </p:childTnLst>
                                </p:cTn>
                              </p:par>
                              <p:par>
                                <p:cTn id="92" presetID="63" presetClass="path" presetSubtype="0" accel="50000" decel="50000" fill="hold" grpId="1" nodeType="withEffect">
                                  <p:stCondLst>
                                    <p:cond delay="0"/>
                                  </p:stCondLst>
                                  <p:childTnLst>
                                    <p:animMotion origin="layout" path="M 0 0  L 0.25 0  E" pathEditMode="relative" rAng="0" ptsTypes="">
                                      <p:cBhvr>
                                        <p:cTn id="93" dur="2000" fill="hold"/>
                                        <p:tgtEl>
                                          <p:spTgt spid="41024"/>
                                        </p:tgtEl>
                                        <p:attrNameLst>
                                          <p:attrName>ppt_x,ppt_y</p:attrName>
                                        </p:attrNameLst>
                                      </p:cBhvr>
                                      <p:rCtr x="0" y="0"/>
                                    </p:animMotion>
                                  </p:childTnLst>
                                </p:cTn>
                              </p:par>
                              <p:par>
                                <p:cTn id="94" presetID="63" presetClass="path" presetSubtype="0" accel="50000" decel="50000" fill="hold" grpId="1" nodeType="withEffect">
                                  <p:stCondLst>
                                    <p:cond delay="0"/>
                                  </p:stCondLst>
                                  <p:childTnLst>
                                    <p:animMotion origin="layout" path="M 0 0  L 0.25 0  E" pathEditMode="relative" rAng="0" ptsTypes="">
                                      <p:cBhvr>
                                        <p:cTn id="95" dur="2000" fill="hold"/>
                                        <p:tgtEl>
                                          <p:spTgt spid="41023"/>
                                        </p:tgtEl>
                                        <p:attrNameLst>
                                          <p:attrName>ppt_x,ppt_y</p:attrName>
                                        </p:attrNameLst>
                                      </p:cBhvr>
                                      <p:rCtr x="0" y="0"/>
                                    </p:animMotion>
                                  </p:childTnLst>
                                </p:cTn>
                              </p:par>
                              <p:par>
                                <p:cTn id="96" presetID="63" presetClass="path" presetSubtype="0" accel="50000" decel="50000" fill="hold" grpId="1" nodeType="withEffect">
                                  <p:stCondLst>
                                    <p:cond delay="0"/>
                                  </p:stCondLst>
                                  <p:childTnLst>
                                    <p:animMotion origin="layout" path="M -0.000972 0.000000 L 0.249028 0.000000 " pathEditMode="relative" rAng="0" ptsTypes="">
                                      <p:cBhvr>
                                        <p:cTn id="97" dur="2000" fill="hold"/>
                                        <p:tgtEl>
                                          <p:spTgt spid="41017"/>
                                        </p:tgtEl>
                                        <p:attrNameLst>
                                          <p:attrName>ppt_x,ppt_y</p:attrName>
                                        </p:attrNameLst>
                                      </p:cBhvr>
                                      <p:rCtr x="125" y="0"/>
                                    </p:animMotion>
                                  </p:childTnLst>
                                </p:cTn>
                              </p:par>
                              <p:par>
                                <p:cTn id="98" presetID="63" presetClass="path" presetSubtype="0" accel="50000" decel="50000" fill="hold" grpId="1" nodeType="withEffect">
                                  <p:stCondLst>
                                    <p:cond delay="0"/>
                                  </p:stCondLst>
                                  <p:childTnLst>
                                    <p:animMotion origin="layout" path="M 0 0  L 0.25 0  E" pathEditMode="relative" rAng="0" ptsTypes="">
                                      <p:cBhvr>
                                        <p:cTn id="99" dur="2000" fill="hold"/>
                                        <p:tgtEl>
                                          <p:spTgt spid="41022"/>
                                        </p:tgtEl>
                                        <p:attrNameLst>
                                          <p:attrName>ppt_x,ppt_y</p:attrName>
                                        </p:attrNameLst>
                                      </p:cBhvr>
                                      <p:rCtr x="0" y="0"/>
                                    </p:animMotion>
                                  </p:childTnLst>
                                </p:cTn>
                              </p:par>
                              <p:par>
                                <p:cTn id="100" presetID="5" presetClass="entr" presetSubtype="10" fill="hold" grpId="0" nodeType="withEffect">
                                  <p:stCondLst>
                                    <p:cond delay="0"/>
                                  </p:stCondLst>
                                  <p:childTnLst>
                                    <p:set>
                                      <p:cBhvr>
                                        <p:cTn id="101" dur="1" fill="hold">
                                          <p:stCondLst>
                                            <p:cond delay="0"/>
                                          </p:stCondLst>
                                        </p:cTn>
                                        <p:tgtEl>
                                          <p:spTgt spid="41036"/>
                                        </p:tgtEl>
                                        <p:attrNameLst>
                                          <p:attrName>style.visibility</p:attrName>
                                        </p:attrNameLst>
                                      </p:cBhvr>
                                      <p:to>
                                        <p:strVal val="visible"/>
                                      </p:to>
                                    </p:set>
                                    <p:animEffect transition="in" filter="checkerboard(across)">
                                      <p:cBhvr>
                                        <p:cTn id="102" dur="500"/>
                                        <p:tgtEl>
                                          <p:spTgt spid="4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9" grpId="0" animBg="1"/>
      <p:bldP spid="40990" grpId="0" animBg="1"/>
      <p:bldP spid="41011" grpId="0" animBg="1"/>
      <p:bldP spid="41012" grpId="0" bldLvl="0" autoUpdateAnimBg="0"/>
      <p:bldP spid="41013" grpId="0" bldLvl="0" autoUpdateAnimBg="0"/>
      <p:bldP spid="41017" grpId="0" bldLvl="0" animBg="1" autoUpdateAnimBg="0"/>
      <p:bldP spid="41017" grpId="1" bldLvl="0" animBg="1" autoUpdateAnimBg="0"/>
      <p:bldP spid="41020" grpId="0" animBg="1"/>
      <p:bldP spid="41020" grpId="1" animBg="1"/>
      <p:bldP spid="41021" grpId="0" animBg="1"/>
      <p:bldP spid="41021" grpId="1" animBg="1"/>
      <p:bldP spid="41022" grpId="0" bldLvl="0" animBg="1" autoUpdateAnimBg="0"/>
      <p:bldP spid="41022" grpId="1" bldLvl="0" animBg="1" autoUpdateAnimBg="0"/>
      <p:bldP spid="41023" grpId="0" animBg="1"/>
      <p:bldP spid="41023" grpId="1" animBg="1"/>
      <p:bldP spid="41024" grpId="0" animBg="1"/>
      <p:bldP spid="41024" grpId="1" animBg="1"/>
      <p:bldP spid="41025" grpId="0" animBg="1"/>
      <p:bldP spid="41025" grpId="1" animBg="1"/>
      <p:bldP spid="41026" grpId="0" bldLvl="0" autoUpdateAnimBg="0"/>
      <p:bldP spid="41027" grpId="0" bldLvl="0" autoUpdateAnimBg="0"/>
      <p:bldP spid="41028" grpId="0" bldLvl="0" autoUpdateAnimBg="0"/>
      <p:bldP spid="41029" grpId="0" animBg="1"/>
      <p:bldP spid="41030" grpId="0" bldLvl="0" autoUpdateAnimBg="0"/>
      <p:bldP spid="41031" grpId="0" bldLvl="0" autoUpdateAnimBg="0"/>
      <p:bldP spid="41032" grpId="0" bldLvl="0" autoUpdateAnimBg="0"/>
      <p:bldP spid="41033" grpId="0" bldLvl="0" autoUpdateAnimBg="0"/>
      <p:bldP spid="41034" grpId="0" animBg="1"/>
      <p:bldP spid="41035" grpId="0" animBg="1"/>
      <p:bldP spid="41035" grpId="1" animBg="1"/>
      <p:bldP spid="41036" grpId="0" bldLvl="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88067" name="标题 1"/>
          <p:cNvSpPr>
            <a:spLocks noGrp="1" noChangeArrowheads="1"/>
          </p:cNvSpPr>
          <p:nvPr>
            <p:ph type="title" idx="4294967295"/>
          </p:nvPr>
        </p:nvSpPr>
        <p:spPr>
          <a:xfrm>
            <a:off x="0" y="0"/>
            <a:ext cx="7772400" cy="828675"/>
          </a:xfrm>
        </p:spPr>
        <p:txBody>
          <a:bodyPr>
            <a:noAutofit/>
          </a:bodyPr>
          <a:lstStyle/>
          <a:p>
            <a:r>
              <a:rPr lang="en-US" sz="2400" dirty="0" smtClean="0"/>
              <a:t>Dynamic Querying via </a:t>
            </a:r>
            <a:r>
              <a:rPr lang="en-US" altLang="en-US" sz="2400" dirty="0" smtClean="0"/>
              <a:t>Simu</a:t>
            </a:r>
            <a:r>
              <a:rPr lang="en-US" sz="2400" dirty="0" smtClean="0"/>
              <a:t>lation </a:t>
            </a:r>
            <a:r>
              <a:rPr lang="en-US" altLang="zh-CN" sz="2400" dirty="0" smtClean="0"/>
              <a:t>(Fan et.al SIGMOD ’11)</a:t>
            </a:r>
            <a:endParaRPr lang="zh-CN" altLang="en-US" sz="2400" dirty="0" smtClean="0">
              <a:ea typeface="宋体" pitchFamily="2" charset="-122"/>
            </a:endParaRPr>
          </a:p>
        </p:txBody>
      </p:sp>
      <p:sp>
        <p:nvSpPr>
          <p:cNvPr id="88068" name="内容占位符 2"/>
          <p:cNvSpPr>
            <a:spLocks noGrp="1" noChangeArrowheads="1"/>
          </p:cNvSpPr>
          <p:nvPr>
            <p:ph idx="1"/>
          </p:nvPr>
        </p:nvSpPr>
        <p:spPr>
          <a:xfrm>
            <a:off x="914400" y="914400"/>
            <a:ext cx="7735888" cy="4786313"/>
          </a:xfrm>
        </p:spPr>
        <p:txBody>
          <a:bodyPr/>
          <a:lstStyle/>
          <a:p>
            <a:pPr marL="274638" indent="-274638" algn="l" eaLnBrk="1" hangingPunct="1">
              <a:buFont typeface="Wingdings" pitchFamily="2" charset="2"/>
              <a:buChar char="v"/>
            </a:pPr>
            <a:r>
              <a:rPr lang="en-US" altLang="en-US" sz="2400" dirty="0" smtClean="0"/>
              <a:t>Problem statement</a:t>
            </a:r>
          </a:p>
          <a:p>
            <a:pPr marL="639763" lvl="1" indent="-273050" algn="l" eaLnBrk="1" hangingPunct="1">
              <a:buFont typeface="Wingdings 2" pitchFamily="18" charset="2"/>
              <a:buChar char=""/>
            </a:pPr>
            <a:r>
              <a:rPr lang="en-US" altLang="en-US" sz="2400" dirty="0" smtClean="0"/>
              <a:t>Input:  </a:t>
            </a:r>
            <a:r>
              <a:rPr lang="en-US" altLang="en-US" sz="2400" dirty="0" err="1" smtClean="0"/>
              <a:t>Gp</a:t>
            </a:r>
            <a:r>
              <a:rPr lang="en-US" altLang="en-US" sz="2400" dirty="0" smtClean="0"/>
              <a:t>, G, </a:t>
            </a:r>
            <a:r>
              <a:rPr lang="en-US" altLang="en-US" sz="2400" dirty="0" err="1" smtClean="0"/>
              <a:t>Gr</a:t>
            </a:r>
            <a:r>
              <a:rPr lang="en-US" altLang="en-US" sz="2400" dirty="0" smtClean="0"/>
              <a:t>, ∆G</a:t>
            </a:r>
          </a:p>
          <a:p>
            <a:pPr marL="639763" lvl="1" indent="-273050" algn="l" eaLnBrk="1" hangingPunct="1">
              <a:buFont typeface="Wingdings 2" pitchFamily="18" charset="2"/>
              <a:buChar char=""/>
            </a:pPr>
            <a:r>
              <a:rPr lang="en-US" altLang="en-US" sz="2400" dirty="0" smtClean="0"/>
              <a:t>Output:  ∆</a:t>
            </a:r>
            <a:r>
              <a:rPr lang="en-US" altLang="en-US" sz="2400" dirty="0" err="1" smtClean="0"/>
              <a:t>Gr</a:t>
            </a:r>
            <a:r>
              <a:rPr lang="en-US" altLang="en-US" sz="2400" dirty="0" smtClean="0"/>
              <a:t>,  the updates to </a:t>
            </a:r>
            <a:r>
              <a:rPr lang="en-US" altLang="en-US" sz="2400" dirty="0" err="1" smtClean="0"/>
              <a:t>Gr</a:t>
            </a:r>
            <a:r>
              <a:rPr lang="en-US" altLang="en-US" sz="2400" dirty="0" smtClean="0"/>
              <a:t> </a:t>
            </a:r>
            <a:r>
              <a:rPr lang="en-US" altLang="en-US" sz="2400" dirty="0" err="1" smtClean="0"/>
              <a:t>s.t</a:t>
            </a:r>
            <a:r>
              <a:rPr lang="en-US" altLang="en-US" sz="2400" dirty="0" smtClean="0"/>
              <a:t>. </a:t>
            </a:r>
            <a:r>
              <a:rPr lang="en-US" altLang="en-US" sz="2400" dirty="0" err="1" smtClean="0"/>
              <a:t>Msim</a:t>
            </a:r>
            <a:r>
              <a:rPr lang="en-US" altLang="en-US" sz="2400" dirty="0" smtClean="0"/>
              <a:t>(G⊕∆G) = M(</a:t>
            </a:r>
            <a:r>
              <a:rPr lang="en-US" altLang="en-US" sz="2400" dirty="0" err="1" smtClean="0"/>
              <a:t>Gp,G</a:t>
            </a:r>
            <a:r>
              <a:rPr lang="en-US" altLang="en-US" sz="2400" dirty="0" smtClean="0"/>
              <a:t>)⊕∆M</a:t>
            </a:r>
          </a:p>
          <a:p>
            <a:pPr marL="274638" indent="-274638" algn="l" eaLnBrk="1" hangingPunct="1">
              <a:buFont typeface="Wingdings" pitchFamily="2" charset="2"/>
              <a:buChar char=""/>
            </a:pPr>
            <a:endParaRPr lang="en-US" altLang="en-US" dirty="0" smtClean="0"/>
          </a:p>
          <a:p>
            <a:pPr marL="274638" indent="-274638" algn="l" eaLnBrk="1" hangingPunct="1">
              <a:buFont typeface="Wingdings" pitchFamily="2" charset="2"/>
              <a:buChar char="v"/>
            </a:pPr>
            <a:r>
              <a:rPr lang="en-US" altLang="en-US" sz="2000" dirty="0" smtClean="0"/>
              <a:t>Complexity</a:t>
            </a:r>
          </a:p>
          <a:p>
            <a:pPr marL="639763" lvl="1" indent="-273050" algn="l" eaLnBrk="1" hangingPunct="1">
              <a:buFont typeface="Wingdings 2" pitchFamily="18" charset="2"/>
              <a:buChar char=""/>
            </a:pPr>
            <a:r>
              <a:rPr lang="en-US" altLang="en-US" sz="2000" dirty="0" smtClean="0">
                <a:solidFill>
                  <a:srgbClr val="FF0000"/>
                </a:solidFill>
              </a:rPr>
              <a:t>unbounded</a:t>
            </a:r>
            <a:r>
              <a:rPr lang="en-US" altLang="en-US" sz="2000" dirty="0" smtClean="0"/>
              <a:t> even for unit updates and general </a:t>
            </a:r>
            <a:r>
              <a:rPr lang="en-GB" altLang="en-US" sz="2000" dirty="0" smtClean="0"/>
              <a:t>queries</a:t>
            </a:r>
          </a:p>
          <a:p>
            <a:pPr marL="639763" lvl="1" indent="-273050" algn="l" eaLnBrk="1" hangingPunct="1">
              <a:buFont typeface="Wingdings 2" pitchFamily="18" charset="2"/>
              <a:buChar char=""/>
            </a:pPr>
            <a:r>
              <a:rPr lang="en-US" altLang="en-US" sz="2000" dirty="0" smtClean="0">
                <a:solidFill>
                  <a:srgbClr val="FF0000"/>
                </a:solidFill>
              </a:rPr>
              <a:t>bounded</a:t>
            </a:r>
            <a:r>
              <a:rPr lang="en-US" altLang="en-US" sz="2000" dirty="0" smtClean="0"/>
              <a:t> for single-edge deletions and general </a:t>
            </a:r>
            <a:r>
              <a:rPr lang="en-GB" altLang="en-US" sz="2000" dirty="0" smtClean="0"/>
              <a:t>queries</a:t>
            </a:r>
          </a:p>
          <a:p>
            <a:pPr marL="639763" lvl="1" indent="-273050" algn="l" eaLnBrk="1" hangingPunct="1">
              <a:buFont typeface="Wingdings 2" pitchFamily="18" charset="2"/>
              <a:buChar char=""/>
            </a:pPr>
            <a:r>
              <a:rPr lang="en-US" sz="2000" dirty="0" smtClean="0">
                <a:solidFill>
                  <a:srgbClr val="FF0000"/>
                </a:solidFill>
              </a:rPr>
              <a:t>optimal </a:t>
            </a:r>
            <a:r>
              <a:rPr lang="en-US" altLang="en-US" sz="2000" dirty="0" smtClean="0"/>
              <a:t>for single-edge insertions and DAG </a:t>
            </a:r>
            <a:r>
              <a:rPr lang="en-GB" altLang="en-US" sz="2000" dirty="0" smtClean="0"/>
              <a:t>queries</a:t>
            </a:r>
            <a:r>
              <a:rPr lang="en-US" altLang="en-US" sz="2000" dirty="0" smtClean="0"/>
              <a:t>, within optimal time </a:t>
            </a:r>
            <a:r>
              <a:rPr lang="en-US" altLang="en-US" sz="2000" dirty="0" smtClean="0">
                <a:solidFill>
                  <a:srgbClr val="FF0000"/>
                </a:solidFill>
              </a:rPr>
              <a:t>O(|AFF|)</a:t>
            </a:r>
          </a:p>
          <a:p>
            <a:pPr marL="639763" lvl="1" indent="-273050" algn="l" eaLnBrk="1" hangingPunct="1">
              <a:buFont typeface="Wingdings 2" pitchFamily="18" charset="2"/>
              <a:buChar char=""/>
            </a:pPr>
            <a:r>
              <a:rPr lang="en-US" altLang="en-US" sz="2000" dirty="0" smtClean="0"/>
              <a:t>In O(|∆G|(|</a:t>
            </a:r>
            <a:r>
              <a:rPr lang="en-US" altLang="en-US" sz="2000" dirty="0" err="1" smtClean="0"/>
              <a:t>Gp</a:t>
            </a:r>
            <a:r>
              <a:rPr lang="en-US" altLang="en-US" sz="2000" dirty="0" smtClean="0"/>
              <a:t>||AFF| + |AFF|</a:t>
            </a:r>
            <a:r>
              <a:rPr lang="en-US" altLang="en-US" sz="2000" baseline="30000" dirty="0" smtClean="0"/>
              <a:t>2</a:t>
            </a:r>
            <a:r>
              <a:rPr lang="en-US" altLang="en-US" sz="2000" dirty="0" smtClean="0"/>
              <a:t>)) for </a:t>
            </a:r>
            <a:r>
              <a:rPr lang="en-US" altLang="en-US" sz="2000" dirty="0" smtClean="0">
                <a:solidFill>
                  <a:srgbClr val="FF0000"/>
                </a:solidFill>
              </a:rPr>
              <a:t>batch</a:t>
            </a:r>
            <a:r>
              <a:rPr lang="en-US" altLang="en-US" sz="2000" dirty="0" smtClean="0"/>
              <a:t> </a:t>
            </a:r>
            <a:r>
              <a:rPr lang="en-US" altLang="en-US" sz="2000" dirty="0" smtClean="0">
                <a:solidFill>
                  <a:srgbClr val="FF0000"/>
                </a:solidFill>
              </a:rPr>
              <a:t>updates</a:t>
            </a:r>
            <a:r>
              <a:rPr lang="en-US" altLang="en-US" sz="2000" dirty="0" smtClean="0"/>
              <a:t> and general </a:t>
            </a:r>
            <a:r>
              <a:rPr lang="en-GB" altLang="en-US" sz="2000" dirty="0" smtClean="0"/>
              <a:t>queries</a:t>
            </a:r>
          </a:p>
          <a:p>
            <a:pPr marL="639763" lvl="1" indent="-273050" algn="l" eaLnBrk="1" hangingPunct="1">
              <a:buFont typeface="Wingdings 2" pitchFamily="18" charset="2"/>
              <a:buChar char=""/>
            </a:pPr>
            <a:endParaRPr lang="en-US" altLang="en-US" sz="2400" dirty="0" smtClean="0">
              <a:solidFill>
                <a:srgbClr val="FF0000"/>
              </a:solidFill>
            </a:endParaRPr>
          </a:p>
          <a:p>
            <a:pPr marL="639763" lvl="1" indent="-273050" algn="l" eaLnBrk="1" hangingPunct="1">
              <a:buFont typeface="Wingdings 2" pitchFamily="18" charset="2"/>
              <a:buChar char=""/>
            </a:pPr>
            <a:endParaRPr lang="en-US" altLang="en-US" sz="2400" dirty="0" smtClean="0"/>
          </a:p>
        </p:txBody>
      </p:sp>
      <p:sp>
        <p:nvSpPr>
          <p:cNvPr id="41989" name="Rectangle 89"/>
          <p:cNvSpPr>
            <a:spLocks noChangeArrowheads="1"/>
          </p:cNvSpPr>
          <p:nvPr/>
        </p:nvSpPr>
        <p:spPr bwMode="auto">
          <a:xfrm>
            <a:off x="1116013" y="5734050"/>
            <a:ext cx="7243762" cy="358775"/>
          </a:xfrm>
          <a:prstGeom prst="rect">
            <a:avLst/>
          </a:prstGeom>
          <a:solidFill>
            <a:srgbClr val="EAEAEA"/>
          </a:solidFill>
          <a:ln w="9525">
            <a:noFill/>
            <a:miter lim="800000"/>
            <a:headEnd/>
            <a:tailEnd/>
          </a:ln>
        </p:spPr>
        <p:txBody>
          <a:bodyPr/>
          <a:lstStyle/>
          <a:p>
            <a:pPr marL="365125" indent="-365125" algn="ctr">
              <a:buSzPct val="90000"/>
            </a:pPr>
            <a:r>
              <a:rPr lang="en-US" altLang="en-US" sz="2000" i="1">
                <a:solidFill>
                  <a:srgbClr val="FF0000"/>
                </a:solidFill>
                <a:sym typeface="Arial" pitchFamily="34" charset="0"/>
              </a:rPr>
              <a:t>Measure the complexity with the size of changes</a:t>
            </a:r>
            <a:endParaRPr lang="en-US">
              <a:solidFill>
                <a:srgbClr val="FF0000"/>
              </a:solidFill>
            </a:endParaRPr>
          </a:p>
        </p:txBody>
      </p:sp>
      <p:sp>
        <p:nvSpPr>
          <p:cNvPr id="88070"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8A111F34-E679-4B97-8B1E-64FB841BC8D6}" type="slidenum">
              <a:rPr lang="zh-CN" altLang="en-US" sz="1500">
                <a:solidFill>
                  <a:schemeClr val="bg2"/>
                </a:solidFill>
                <a:latin typeface="Times New Roman" pitchFamily="18" charset="0"/>
              </a:rPr>
              <a:pPr algn="r">
                <a:spcBef>
                  <a:spcPct val="50000"/>
                </a:spcBef>
              </a:pPr>
              <a:t>78</a:t>
            </a:fld>
            <a:endParaRPr lang="en-US" sz="1500">
              <a:solidFill>
                <a:schemeClr val="bg2"/>
              </a:solidFill>
              <a:latin typeface="Times New Roman" pitchFamily="18" charset="0"/>
            </a:endParaRPr>
          </a:p>
        </p:txBody>
      </p:sp>
      <p:pic>
        <p:nvPicPr>
          <p:cNvPr id="7"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ldLvl="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89091" name="Rectangle 10"/>
          <p:cNvSpPr>
            <a:spLocks noChangeArrowheads="1"/>
          </p:cNvSpPr>
          <p:nvPr/>
        </p:nvSpPr>
        <p:spPr bwMode="auto">
          <a:xfrm>
            <a:off x="3851275" y="6237288"/>
            <a:ext cx="1905000" cy="287337"/>
          </a:xfrm>
          <a:prstGeom prst="rect">
            <a:avLst/>
          </a:prstGeom>
          <a:noFill/>
          <a:ln w="9525">
            <a:noFill/>
            <a:miter lim="800000"/>
            <a:headEnd/>
            <a:tailEnd/>
          </a:ln>
        </p:spPr>
        <p:txBody>
          <a:bodyPr lIns="97182" tIns="48591" rIns="97182" bIns="48591"/>
          <a:lstStyle/>
          <a:p>
            <a:r>
              <a:rPr lang="en-US" altLang="zh-CN" sz="1100">
                <a:solidFill>
                  <a:schemeClr val="bg2"/>
                </a:solidFill>
                <a:latin typeface="Times New Roman" pitchFamily="18" charset="0"/>
                <a:sym typeface="Times New Roman" pitchFamily="18" charset="0"/>
              </a:rPr>
              <a:t>Yinghui Wu SIGMOD 2011</a:t>
            </a:r>
            <a:endParaRPr lang="en-US" altLang="zh-CN"/>
          </a:p>
        </p:txBody>
      </p:sp>
      <p:sp>
        <p:nvSpPr>
          <p:cNvPr id="89092" name="标题 1"/>
          <p:cNvSpPr>
            <a:spLocks noGrp="1" noChangeArrowheads="1"/>
          </p:cNvSpPr>
          <p:nvPr>
            <p:ph type="title" idx="4294967295"/>
          </p:nvPr>
        </p:nvSpPr>
        <p:spPr>
          <a:xfrm>
            <a:off x="0" y="0"/>
            <a:ext cx="7772400" cy="828675"/>
          </a:xfrm>
        </p:spPr>
        <p:txBody>
          <a:bodyPr>
            <a:normAutofit fontScale="90000"/>
          </a:bodyPr>
          <a:lstStyle/>
          <a:p>
            <a:r>
              <a:rPr lang="en-US" sz="2000" dirty="0" smtClean="0"/>
              <a:t>Dynamic Querying via S</a:t>
            </a:r>
            <a:r>
              <a:rPr lang="en-US" altLang="en-US" sz="2000" dirty="0" smtClean="0"/>
              <a:t>imulation: Optimal C</a:t>
            </a:r>
            <a:r>
              <a:rPr lang="en-US" sz="2000" dirty="0" smtClean="0"/>
              <a:t>ases </a:t>
            </a:r>
            <a:r>
              <a:rPr lang="en-US" altLang="zh-CN" sz="2000" dirty="0" smtClean="0"/>
              <a:t>(Fan et.al SIGMOD ’11)</a:t>
            </a:r>
            <a:endParaRPr lang="en-US" sz="2000" dirty="0" smtClean="0"/>
          </a:p>
        </p:txBody>
      </p:sp>
      <p:sp>
        <p:nvSpPr>
          <p:cNvPr id="89093" name="内容占位符 2"/>
          <p:cNvSpPr>
            <a:spLocks noGrp="1" noChangeArrowheads="1"/>
          </p:cNvSpPr>
          <p:nvPr>
            <p:ph idx="1"/>
          </p:nvPr>
        </p:nvSpPr>
        <p:spPr>
          <a:xfrm>
            <a:off x="971550" y="1066800"/>
            <a:ext cx="7488238" cy="414338"/>
          </a:xfrm>
        </p:spPr>
        <p:txBody>
          <a:bodyPr/>
          <a:lstStyle/>
          <a:p>
            <a:pPr marL="274638" indent="-274638" algn="l" eaLnBrk="1" hangingPunct="1">
              <a:lnSpc>
                <a:spcPct val="80000"/>
              </a:lnSpc>
              <a:buFont typeface="Wingdings" pitchFamily="2" charset="2"/>
              <a:buChar char="v"/>
            </a:pPr>
            <a:r>
              <a:rPr lang="en-US" altLang="zh-CN" dirty="0" smtClean="0"/>
              <a:t> Unit deletions and general queries</a:t>
            </a:r>
          </a:p>
        </p:txBody>
      </p:sp>
      <p:sp>
        <p:nvSpPr>
          <p:cNvPr id="89094" name="Rectangle 89"/>
          <p:cNvSpPr>
            <a:spLocks noChangeArrowheads="1"/>
          </p:cNvSpPr>
          <p:nvPr/>
        </p:nvSpPr>
        <p:spPr bwMode="auto">
          <a:xfrm>
            <a:off x="1116013" y="5876925"/>
            <a:ext cx="7243762" cy="360363"/>
          </a:xfrm>
          <a:prstGeom prst="rect">
            <a:avLst/>
          </a:prstGeom>
          <a:solidFill>
            <a:srgbClr val="EAEAEA"/>
          </a:solidFill>
          <a:ln w="9525">
            <a:noFill/>
            <a:miter lim="800000"/>
            <a:headEnd/>
            <a:tailEnd/>
          </a:ln>
        </p:spPr>
        <p:txBody>
          <a:bodyPr/>
          <a:lstStyle/>
          <a:p>
            <a:pPr marL="365125" indent="-365125" algn="ctr">
              <a:buSzPct val="90000"/>
            </a:pPr>
            <a:r>
              <a:rPr lang="en-US" altLang="en-US" sz="2000" i="1">
                <a:solidFill>
                  <a:schemeClr val="accent2"/>
                </a:solidFill>
                <a:sym typeface="Arial" pitchFamily="34" charset="0"/>
              </a:rPr>
              <a:t>optimal with the size of changes</a:t>
            </a:r>
            <a:endParaRPr lang="en-US"/>
          </a:p>
        </p:txBody>
      </p:sp>
      <p:sp>
        <p:nvSpPr>
          <p:cNvPr id="89095" name="圆角矩形 6"/>
          <p:cNvSpPr>
            <a:spLocks/>
          </p:cNvSpPr>
          <p:nvPr/>
        </p:nvSpPr>
        <p:spPr bwMode="auto">
          <a:xfrm>
            <a:off x="2987675" y="4437063"/>
            <a:ext cx="5688013" cy="2016125"/>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9096" name="圆角矩形 7"/>
          <p:cNvSpPr>
            <a:spLocks/>
          </p:cNvSpPr>
          <p:nvPr/>
        </p:nvSpPr>
        <p:spPr bwMode="auto">
          <a:xfrm>
            <a:off x="1079500" y="4437063"/>
            <a:ext cx="1800225" cy="2016125"/>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89097" name="圆角矩形 8"/>
          <p:cNvSpPr>
            <a:spLocks/>
          </p:cNvSpPr>
          <p:nvPr/>
        </p:nvSpPr>
        <p:spPr bwMode="auto">
          <a:xfrm>
            <a:off x="3851275" y="1700213"/>
            <a:ext cx="4826000" cy="2665412"/>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43018" name="TextBox 9"/>
          <p:cNvSpPr>
            <a:spLocks noChangeArrowheads="1"/>
          </p:cNvSpPr>
          <p:nvPr/>
        </p:nvSpPr>
        <p:spPr bwMode="auto">
          <a:xfrm>
            <a:off x="4067175" y="4508500"/>
            <a:ext cx="1008063"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Ann, CTO</a:t>
            </a:r>
            <a:endParaRPr lang="zh-CN" altLang="en-US"/>
          </a:p>
        </p:txBody>
      </p:sp>
      <p:sp>
        <p:nvSpPr>
          <p:cNvPr id="43019" name="TextBox 10"/>
          <p:cNvSpPr>
            <a:spLocks noChangeArrowheads="1"/>
          </p:cNvSpPr>
          <p:nvPr/>
        </p:nvSpPr>
        <p:spPr bwMode="auto">
          <a:xfrm>
            <a:off x="3492500" y="5229225"/>
            <a:ext cx="82232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sp>
        <p:nvSpPr>
          <p:cNvPr id="89100" name="TextBox 11"/>
          <p:cNvSpPr>
            <a:spLocks noChangeArrowheads="1"/>
          </p:cNvSpPr>
          <p:nvPr/>
        </p:nvSpPr>
        <p:spPr bwMode="auto">
          <a:xfrm>
            <a:off x="6327775" y="5229225"/>
            <a:ext cx="881063"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Dan, DB</a:t>
            </a:r>
            <a:endParaRPr lang="zh-CN" altLang="en-US"/>
          </a:p>
        </p:txBody>
      </p:sp>
      <p:sp>
        <p:nvSpPr>
          <p:cNvPr id="89101" name="TextBox 12"/>
          <p:cNvSpPr>
            <a:spLocks noChangeArrowheads="1"/>
          </p:cNvSpPr>
          <p:nvPr/>
        </p:nvSpPr>
        <p:spPr bwMode="auto">
          <a:xfrm>
            <a:off x="4008438" y="6008688"/>
            <a:ext cx="852487"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Bill, Bio</a:t>
            </a:r>
            <a:endParaRPr lang="zh-CN" altLang="en-US"/>
          </a:p>
        </p:txBody>
      </p:sp>
      <p:sp>
        <p:nvSpPr>
          <p:cNvPr id="89102" name="TextBox 13"/>
          <p:cNvSpPr>
            <a:spLocks noChangeArrowheads="1"/>
          </p:cNvSpPr>
          <p:nvPr/>
        </p:nvSpPr>
        <p:spPr bwMode="auto">
          <a:xfrm>
            <a:off x="6327775" y="6008688"/>
            <a:ext cx="87947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Mat, Bio</a:t>
            </a:r>
            <a:endParaRPr lang="zh-CN" altLang="en-US"/>
          </a:p>
        </p:txBody>
      </p:sp>
      <p:cxnSp>
        <p:nvCxnSpPr>
          <p:cNvPr id="43023" name="曲线连接符 39"/>
          <p:cNvCxnSpPr>
            <a:cxnSpLocks noChangeShapeType="1"/>
          </p:cNvCxnSpPr>
          <p:nvPr/>
        </p:nvCxnSpPr>
        <p:spPr bwMode="auto">
          <a:xfrm rot="16200000" flipH="1">
            <a:off x="3968750" y="5418138"/>
            <a:ext cx="1204913" cy="1587"/>
          </a:xfrm>
          <a:prstGeom prst="curvedConnector3">
            <a:avLst>
              <a:gd name="adj1" fmla="val 50000"/>
            </a:avLst>
          </a:prstGeom>
          <a:noFill/>
          <a:ln w="28575">
            <a:solidFill>
              <a:srgbClr val="00B050"/>
            </a:solidFill>
            <a:round/>
            <a:headEnd/>
            <a:tailEnd type="triangle" w="lg" len="lg"/>
          </a:ln>
        </p:spPr>
      </p:cxnSp>
      <p:sp>
        <p:nvSpPr>
          <p:cNvPr id="89104" name="TextBox 15"/>
          <p:cNvSpPr>
            <a:spLocks noChangeArrowheads="1"/>
          </p:cNvSpPr>
          <p:nvPr/>
        </p:nvSpPr>
        <p:spPr bwMode="auto">
          <a:xfrm>
            <a:off x="6178550" y="3544888"/>
            <a:ext cx="1127125" cy="338137"/>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Don, CTO</a:t>
            </a:r>
            <a:endParaRPr lang="zh-CN" altLang="en-US"/>
          </a:p>
        </p:txBody>
      </p:sp>
      <p:sp>
        <p:nvSpPr>
          <p:cNvPr id="89105" name="TextBox 16"/>
          <p:cNvSpPr>
            <a:spLocks noChangeArrowheads="1"/>
          </p:cNvSpPr>
          <p:nvPr/>
        </p:nvSpPr>
        <p:spPr bwMode="auto">
          <a:xfrm>
            <a:off x="3863975" y="3544888"/>
            <a:ext cx="914400" cy="338137"/>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Pat, DB</a:t>
            </a:r>
            <a:endParaRPr lang="zh-CN" altLang="en-US"/>
          </a:p>
        </p:txBody>
      </p:sp>
      <p:sp>
        <p:nvSpPr>
          <p:cNvPr id="89106" name="TextBox 17"/>
          <p:cNvSpPr>
            <a:spLocks noChangeArrowheads="1"/>
          </p:cNvSpPr>
          <p:nvPr/>
        </p:nvSpPr>
        <p:spPr bwMode="auto">
          <a:xfrm>
            <a:off x="3851275" y="2143125"/>
            <a:ext cx="1152525" cy="317500"/>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Ann, CTO</a:t>
            </a:r>
            <a:endParaRPr lang="zh-CN" altLang="en-US"/>
          </a:p>
        </p:txBody>
      </p:sp>
      <p:sp>
        <p:nvSpPr>
          <p:cNvPr id="89107" name="TextBox 18"/>
          <p:cNvSpPr>
            <a:spLocks noChangeArrowheads="1"/>
          </p:cNvSpPr>
          <p:nvPr/>
        </p:nvSpPr>
        <p:spPr bwMode="auto">
          <a:xfrm>
            <a:off x="6215063" y="2133600"/>
            <a:ext cx="981075"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Dan, DB</a:t>
            </a:r>
            <a:endParaRPr lang="zh-CN" altLang="en-US"/>
          </a:p>
        </p:txBody>
      </p:sp>
      <p:sp>
        <p:nvSpPr>
          <p:cNvPr id="89108" name="TextBox 19"/>
          <p:cNvSpPr>
            <a:spLocks noChangeArrowheads="1"/>
          </p:cNvSpPr>
          <p:nvPr/>
        </p:nvSpPr>
        <p:spPr bwMode="auto">
          <a:xfrm>
            <a:off x="5026025" y="2838450"/>
            <a:ext cx="949325"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Bill, Bio</a:t>
            </a:r>
            <a:endParaRPr lang="zh-CN" altLang="en-US"/>
          </a:p>
        </p:txBody>
      </p:sp>
      <p:sp>
        <p:nvSpPr>
          <p:cNvPr id="89109" name="TextBox 20"/>
          <p:cNvSpPr>
            <a:spLocks noChangeArrowheads="1"/>
          </p:cNvSpPr>
          <p:nvPr/>
        </p:nvSpPr>
        <p:spPr bwMode="auto">
          <a:xfrm>
            <a:off x="7667625" y="2565400"/>
            <a:ext cx="984250" cy="338138"/>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Mat, Bio</a:t>
            </a:r>
            <a:endParaRPr lang="zh-CN" altLang="en-US"/>
          </a:p>
        </p:txBody>
      </p:sp>
      <p:cxnSp>
        <p:nvCxnSpPr>
          <p:cNvPr id="89110" name="曲线连接符 39"/>
          <p:cNvCxnSpPr>
            <a:cxnSpLocks noChangeShapeType="1"/>
          </p:cNvCxnSpPr>
          <p:nvPr/>
        </p:nvCxnSpPr>
        <p:spPr bwMode="auto">
          <a:xfrm rot="5400000">
            <a:off x="4067176" y="3016250"/>
            <a:ext cx="792162" cy="1587"/>
          </a:xfrm>
          <a:prstGeom prst="curvedConnector3">
            <a:avLst>
              <a:gd name="adj1" fmla="val 51602"/>
            </a:avLst>
          </a:prstGeom>
          <a:noFill/>
          <a:ln w="28575">
            <a:solidFill>
              <a:srgbClr val="000000"/>
            </a:solidFill>
            <a:round/>
            <a:headEnd/>
            <a:tailEnd type="triangle" w="lg" len="lg"/>
          </a:ln>
        </p:spPr>
      </p:cxnSp>
      <p:cxnSp>
        <p:nvCxnSpPr>
          <p:cNvPr id="89111" name="曲线连接符 39"/>
          <p:cNvCxnSpPr>
            <a:cxnSpLocks noChangeShapeType="1"/>
          </p:cNvCxnSpPr>
          <p:nvPr/>
        </p:nvCxnSpPr>
        <p:spPr bwMode="auto">
          <a:xfrm rot="16200000" flipV="1">
            <a:off x="4284663" y="3016250"/>
            <a:ext cx="792162" cy="1588"/>
          </a:xfrm>
          <a:prstGeom prst="curvedConnector3">
            <a:avLst>
              <a:gd name="adj1" fmla="val 51602"/>
            </a:avLst>
          </a:prstGeom>
          <a:noFill/>
          <a:ln w="28575">
            <a:solidFill>
              <a:srgbClr val="000000"/>
            </a:solidFill>
            <a:round/>
            <a:headEnd/>
            <a:tailEnd type="triangle" w="lg" len="lg"/>
          </a:ln>
        </p:spPr>
      </p:cxnSp>
      <p:cxnSp>
        <p:nvCxnSpPr>
          <p:cNvPr id="89112" name="曲线连接符 39"/>
          <p:cNvCxnSpPr>
            <a:cxnSpLocks noChangeShapeType="1"/>
            <a:stCxn id="89107" idx="0"/>
            <a:endCxn id="89106" idx="0"/>
          </p:cNvCxnSpPr>
          <p:nvPr/>
        </p:nvCxnSpPr>
        <p:spPr bwMode="auto">
          <a:xfrm rot="-5400000" flipH="1" flipV="1">
            <a:off x="5561013" y="998538"/>
            <a:ext cx="11112" cy="2278062"/>
          </a:xfrm>
          <a:prstGeom prst="curvedConnector3">
            <a:avLst>
              <a:gd name="adj1" fmla="val -2107880"/>
            </a:avLst>
          </a:prstGeom>
          <a:noFill/>
          <a:ln w="28575">
            <a:solidFill>
              <a:srgbClr val="000000"/>
            </a:solidFill>
            <a:round/>
            <a:headEnd/>
            <a:tailEnd type="triangle" w="lg" len="lg"/>
          </a:ln>
        </p:spPr>
      </p:cxnSp>
      <p:cxnSp>
        <p:nvCxnSpPr>
          <p:cNvPr id="89113" name="曲线连接符 39"/>
          <p:cNvCxnSpPr>
            <a:cxnSpLocks noChangeShapeType="1"/>
            <a:stCxn id="89106" idx="3"/>
            <a:endCxn id="89107" idx="1"/>
          </p:cNvCxnSpPr>
          <p:nvPr/>
        </p:nvCxnSpPr>
        <p:spPr bwMode="auto">
          <a:xfrm flipV="1">
            <a:off x="5003800" y="2301875"/>
            <a:ext cx="1211263" cy="0"/>
          </a:xfrm>
          <a:prstGeom prst="curvedConnector3">
            <a:avLst>
              <a:gd name="adj1" fmla="val 50000"/>
            </a:avLst>
          </a:prstGeom>
          <a:noFill/>
          <a:ln w="28575">
            <a:solidFill>
              <a:srgbClr val="000000"/>
            </a:solidFill>
            <a:round/>
            <a:headEnd/>
            <a:tailEnd type="triangle" w="lg" len="lg"/>
          </a:ln>
        </p:spPr>
      </p:cxnSp>
      <p:cxnSp>
        <p:nvCxnSpPr>
          <p:cNvPr id="89114" name="曲线连接符 39"/>
          <p:cNvCxnSpPr>
            <a:cxnSpLocks noChangeShapeType="1"/>
            <a:stCxn id="89106" idx="3"/>
            <a:endCxn id="89108" idx="0"/>
          </p:cNvCxnSpPr>
          <p:nvPr/>
        </p:nvCxnSpPr>
        <p:spPr bwMode="auto">
          <a:xfrm>
            <a:off x="5003800" y="2301875"/>
            <a:ext cx="496888" cy="534988"/>
          </a:xfrm>
          <a:prstGeom prst="curvedConnector2">
            <a:avLst/>
          </a:prstGeom>
          <a:noFill/>
          <a:ln w="28575">
            <a:solidFill>
              <a:srgbClr val="000000"/>
            </a:solidFill>
            <a:round/>
            <a:headEnd/>
            <a:tailEnd type="triangle" w="lg" len="lg"/>
          </a:ln>
        </p:spPr>
      </p:cxnSp>
      <p:cxnSp>
        <p:nvCxnSpPr>
          <p:cNvPr id="43035" name="曲线连接符 39"/>
          <p:cNvCxnSpPr>
            <a:cxnSpLocks noChangeShapeType="1"/>
            <a:stCxn id="89105" idx="3"/>
            <a:endCxn id="89108" idx="2"/>
          </p:cNvCxnSpPr>
          <p:nvPr/>
        </p:nvCxnSpPr>
        <p:spPr bwMode="auto">
          <a:xfrm flipV="1">
            <a:off x="4778375" y="3176588"/>
            <a:ext cx="722313" cy="538162"/>
          </a:xfrm>
          <a:prstGeom prst="curvedConnector2">
            <a:avLst/>
          </a:prstGeom>
          <a:noFill/>
          <a:ln w="28575">
            <a:solidFill>
              <a:srgbClr val="000000"/>
            </a:solidFill>
            <a:round/>
            <a:headEnd/>
            <a:tailEnd type="triangle" w="lg" len="lg"/>
          </a:ln>
        </p:spPr>
      </p:cxnSp>
      <p:cxnSp>
        <p:nvCxnSpPr>
          <p:cNvPr id="89116" name="曲线连接符 39"/>
          <p:cNvCxnSpPr>
            <a:cxnSpLocks noChangeShapeType="1"/>
            <a:stCxn id="89105" idx="3"/>
            <a:endCxn id="89104" idx="1"/>
          </p:cNvCxnSpPr>
          <p:nvPr/>
        </p:nvCxnSpPr>
        <p:spPr bwMode="auto">
          <a:xfrm>
            <a:off x="4778375" y="3714750"/>
            <a:ext cx="1400175" cy="1588"/>
          </a:xfrm>
          <a:prstGeom prst="curvedConnector3">
            <a:avLst>
              <a:gd name="adj1" fmla="val 50000"/>
            </a:avLst>
          </a:prstGeom>
          <a:noFill/>
          <a:ln w="28575">
            <a:solidFill>
              <a:srgbClr val="000000"/>
            </a:solidFill>
            <a:round/>
            <a:headEnd/>
            <a:tailEnd type="triangle" w="lg" len="lg"/>
          </a:ln>
        </p:spPr>
      </p:cxnSp>
      <p:cxnSp>
        <p:nvCxnSpPr>
          <p:cNvPr id="89117" name="曲线连接符 39"/>
          <p:cNvCxnSpPr>
            <a:cxnSpLocks noChangeShapeType="1"/>
            <a:stCxn id="89107" idx="3"/>
            <a:endCxn id="89109" idx="0"/>
          </p:cNvCxnSpPr>
          <p:nvPr/>
        </p:nvCxnSpPr>
        <p:spPr bwMode="auto">
          <a:xfrm>
            <a:off x="7196138" y="2301875"/>
            <a:ext cx="965200" cy="263525"/>
          </a:xfrm>
          <a:prstGeom prst="curvedConnector2">
            <a:avLst/>
          </a:prstGeom>
          <a:noFill/>
          <a:ln w="28575">
            <a:solidFill>
              <a:srgbClr val="000000"/>
            </a:solidFill>
            <a:round/>
            <a:headEnd/>
            <a:tailEnd type="triangle" w="lg" len="lg"/>
          </a:ln>
        </p:spPr>
      </p:cxnSp>
      <p:grpSp>
        <p:nvGrpSpPr>
          <p:cNvPr id="2" name="Group 30"/>
          <p:cNvGrpSpPr>
            <a:grpSpLocks/>
          </p:cNvGrpSpPr>
          <p:nvPr/>
        </p:nvGrpSpPr>
        <p:grpSpPr bwMode="auto">
          <a:xfrm>
            <a:off x="1042988" y="4437063"/>
            <a:ext cx="1797050" cy="1800225"/>
            <a:chOff x="0" y="0"/>
            <a:chExt cx="1796349" cy="1800202"/>
          </a:xfrm>
        </p:grpSpPr>
        <p:grpSp>
          <p:nvGrpSpPr>
            <p:cNvPr id="3" name="Group 31"/>
            <p:cNvGrpSpPr>
              <a:grpSpLocks/>
            </p:cNvGrpSpPr>
            <p:nvPr/>
          </p:nvGrpSpPr>
          <p:grpSpPr bwMode="auto">
            <a:xfrm>
              <a:off x="386174" y="0"/>
              <a:ext cx="1410175" cy="1048179"/>
              <a:chOff x="0" y="0"/>
              <a:chExt cx="1762719" cy="1250489"/>
            </a:xfrm>
          </p:grpSpPr>
          <p:sp>
            <p:nvSpPr>
              <p:cNvPr id="89143" name="TextBox 39"/>
              <p:cNvSpPr>
                <a:spLocks noChangeArrowheads="1"/>
              </p:cNvSpPr>
              <p:nvPr/>
            </p:nvSpPr>
            <p:spPr bwMode="auto">
              <a:xfrm>
                <a:off x="1317484" y="0"/>
                <a:ext cx="445235" cy="477335"/>
              </a:xfrm>
              <a:prstGeom prst="rect">
                <a:avLst/>
              </a:prstGeom>
              <a:noFill/>
              <a:ln w="9525">
                <a:noFill/>
                <a:miter lim="800000"/>
                <a:headEnd/>
                <a:tailEnd/>
              </a:ln>
            </p:spPr>
            <p:txBody>
              <a:bodyPr wrap="none">
                <a:spAutoFit/>
              </a:bodyPr>
              <a:lstStyle/>
              <a:p>
                <a:r>
                  <a:rPr lang="en-US" altLang="en-US" sz="2000" b="1">
                    <a:solidFill>
                      <a:srgbClr val="402000"/>
                    </a:solidFill>
                    <a:sym typeface="Arial" pitchFamily="34" charset="0"/>
                  </a:rPr>
                  <a:t>P</a:t>
                </a:r>
                <a:endParaRPr lang="zh-CN" altLang="en-US"/>
              </a:p>
            </p:txBody>
          </p:sp>
          <p:cxnSp>
            <p:nvCxnSpPr>
              <p:cNvPr id="89144" name="曲线连接符 39"/>
              <p:cNvCxnSpPr>
                <a:cxnSpLocks noChangeShapeType="1"/>
                <a:stCxn id="89140" idx="1"/>
                <a:endCxn id="89141" idx="0"/>
              </p:cNvCxnSpPr>
              <p:nvPr/>
            </p:nvCxnSpPr>
            <p:spPr bwMode="auto">
              <a:xfrm rot="10800000" flipV="1">
                <a:off x="0" y="507470"/>
                <a:ext cx="622078" cy="743019"/>
              </a:xfrm>
              <a:prstGeom prst="curvedConnector2">
                <a:avLst/>
              </a:prstGeom>
              <a:noFill/>
              <a:ln w="28575">
                <a:solidFill>
                  <a:srgbClr val="00B050"/>
                </a:solidFill>
                <a:round/>
                <a:headEnd/>
                <a:tailEnd type="triangle" w="lg" len="lg"/>
              </a:ln>
            </p:spPr>
          </p:cxnSp>
        </p:grpSp>
        <p:sp>
          <p:nvSpPr>
            <p:cNvPr id="89140" name="矩形 36"/>
            <p:cNvSpPr>
              <a:spLocks noChangeArrowheads="1"/>
            </p:cNvSpPr>
            <p:nvPr/>
          </p:nvSpPr>
          <p:spPr bwMode="auto">
            <a:xfrm>
              <a:off x="883836" y="256096"/>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CTO</a:t>
              </a:r>
              <a:endParaRPr lang="zh-CN" altLang="en-US"/>
            </a:p>
          </p:txBody>
        </p:sp>
        <p:sp>
          <p:nvSpPr>
            <p:cNvPr id="89141" name="矩形 37"/>
            <p:cNvSpPr>
              <a:spLocks noChangeArrowheads="1"/>
            </p:cNvSpPr>
            <p:nvPr/>
          </p:nvSpPr>
          <p:spPr bwMode="auto">
            <a:xfrm>
              <a:off x="0" y="1048184"/>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DB</a:t>
              </a:r>
              <a:endParaRPr lang="zh-CN" altLang="en-US"/>
            </a:p>
          </p:txBody>
        </p:sp>
        <p:sp>
          <p:nvSpPr>
            <p:cNvPr id="89142" name="矩形 38"/>
            <p:cNvSpPr>
              <a:spLocks noChangeArrowheads="1"/>
            </p:cNvSpPr>
            <p:nvPr/>
          </p:nvSpPr>
          <p:spPr bwMode="auto">
            <a:xfrm>
              <a:off x="936104" y="1461648"/>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Bio</a:t>
              </a:r>
              <a:endParaRPr lang="zh-CN" altLang="en-US"/>
            </a:p>
          </p:txBody>
        </p:sp>
      </p:grpSp>
      <p:cxnSp>
        <p:nvCxnSpPr>
          <p:cNvPr id="43045" name="直接箭头连接符 45"/>
          <p:cNvCxnSpPr>
            <a:cxnSpLocks noChangeShapeType="1"/>
          </p:cNvCxnSpPr>
          <p:nvPr/>
        </p:nvCxnSpPr>
        <p:spPr bwMode="auto">
          <a:xfrm rot="5400000">
            <a:off x="3841751" y="4859337"/>
            <a:ext cx="431800" cy="307975"/>
          </a:xfrm>
          <a:prstGeom prst="straightConnector1">
            <a:avLst/>
          </a:prstGeom>
          <a:noFill/>
          <a:ln w="28575">
            <a:solidFill>
              <a:srgbClr val="00B050"/>
            </a:solidFill>
            <a:round/>
            <a:headEnd/>
            <a:tailEnd type="arrow" w="med" len="med"/>
          </a:ln>
        </p:spPr>
      </p:cxnSp>
      <p:cxnSp>
        <p:nvCxnSpPr>
          <p:cNvPr id="43046" name="直接箭头连接符 46"/>
          <p:cNvCxnSpPr>
            <a:cxnSpLocks noChangeShapeType="1"/>
          </p:cNvCxnSpPr>
          <p:nvPr/>
        </p:nvCxnSpPr>
        <p:spPr bwMode="auto">
          <a:xfrm rot="5400000" flipH="1" flipV="1">
            <a:off x="4006057" y="4858543"/>
            <a:ext cx="431800" cy="309563"/>
          </a:xfrm>
          <a:prstGeom prst="straightConnector1">
            <a:avLst/>
          </a:prstGeom>
          <a:noFill/>
          <a:ln w="28575">
            <a:solidFill>
              <a:srgbClr val="00B050"/>
            </a:solidFill>
            <a:round/>
            <a:headEnd/>
            <a:tailEnd type="arrow" w="med" len="med"/>
          </a:ln>
        </p:spPr>
      </p:cxnSp>
      <p:cxnSp>
        <p:nvCxnSpPr>
          <p:cNvPr id="43047" name="直接箭头连接符 47"/>
          <p:cNvCxnSpPr>
            <a:cxnSpLocks noChangeShapeType="1"/>
          </p:cNvCxnSpPr>
          <p:nvPr/>
        </p:nvCxnSpPr>
        <p:spPr bwMode="auto">
          <a:xfrm rot="10800000">
            <a:off x="5003800" y="4797425"/>
            <a:ext cx="1450975" cy="493713"/>
          </a:xfrm>
          <a:prstGeom prst="straightConnector1">
            <a:avLst/>
          </a:prstGeom>
          <a:noFill/>
          <a:ln w="28575">
            <a:solidFill>
              <a:srgbClr val="00B050"/>
            </a:solidFill>
            <a:round/>
            <a:headEnd/>
            <a:tailEnd type="arrow" w="med" len="med"/>
          </a:ln>
        </p:spPr>
      </p:cxnSp>
      <p:cxnSp>
        <p:nvCxnSpPr>
          <p:cNvPr id="43048" name="直接箭头连接符 48"/>
          <p:cNvCxnSpPr>
            <a:cxnSpLocks noChangeShapeType="1"/>
            <a:stCxn id="43019" idx="2"/>
            <a:endCxn id="89101" idx="0"/>
          </p:cNvCxnSpPr>
          <p:nvPr/>
        </p:nvCxnSpPr>
        <p:spPr bwMode="auto">
          <a:xfrm rot="16200000" flipH="1">
            <a:off x="3933032" y="5507831"/>
            <a:ext cx="471488" cy="530225"/>
          </a:xfrm>
          <a:prstGeom prst="straightConnector1">
            <a:avLst/>
          </a:prstGeom>
          <a:noFill/>
          <a:ln w="28575">
            <a:solidFill>
              <a:srgbClr val="00B050"/>
            </a:solidFill>
            <a:round/>
            <a:headEnd/>
            <a:tailEnd type="arrow" w="med" len="med"/>
          </a:ln>
        </p:spPr>
      </p:cxnSp>
      <p:sp>
        <p:nvSpPr>
          <p:cNvPr id="43049" name="圆角矩形 49"/>
          <p:cNvSpPr>
            <a:spLocks/>
          </p:cNvSpPr>
          <p:nvPr/>
        </p:nvSpPr>
        <p:spPr bwMode="auto">
          <a:xfrm>
            <a:off x="1116013" y="1700213"/>
            <a:ext cx="2627312" cy="2665412"/>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b="1" i="1">
                <a:solidFill>
                  <a:srgbClr val="FF0000"/>
                </a:solidFill>
                <a:sym typeface="Arial" pitchFamily="34" charset="0"/>
              </a:rPr>
              <a:t>delete e</a:t>
            </a:r>
            <a:r>
              <a:rPr lang="en-US" altLang="en-US" sz="1200">
                <a:solidFill>
                  <a:srgbClr val="FF0000"/>
                </a:solidFill>
                <a:sym typeface="Arial" pitchFamily="34" charset="0"/>
              </a:rPr>
              <a:t>6</a:t>
            </a:r>
            <a:endParaRPr lang="zh-CN" altLang="en-US"/>
          </a:p>
        </p:txBody>
      </p:sp>
      <p:sp>
        <p:nvSpPr>
          <p:cNvPr id="89124" name="TextBox 50"/>
          <p:cNvSpPr>
            <a:spLocks noChangeArrowheads="1"/>
          </p:cNvSpPr>
          <p:nvPr/>
        </p:nvSpPr>
        <p:spPr bwMode="auto">
          <a:xfrm>
            <a:off x="3924300" y="3965575"/>
            <a:ext cx="382588" cy="400050"/>
          </a:xfrm>
          <a:prstGeom prst="rect">
            <a:avLst/>
          </a:prstGeom>
          <a:noFill/>
          <a:ln w="9525">
            <a:noFill/>
            <a:miter lim="800000"/>
            <a:headEnd/>
            <a:tailEnd/>
          </a:ln>
        </p:spPr>
        <p:txBody>
          <a:bodyPr wrap="none">
            <a:spAutoFit/>
          </a:bodyPr>
          <a:lstStyle/>
          <a:p>
            <a:r>
              <a:rPr lang="en-US" altLang="en-US" sz="2000" b="1">
                <a:solidFill>
                  <a:srgbClr val="402000"/>
                </a:solidFill>
                <a:sym typeface="Arial" pitchFamily="34" charset="0"/>
              </a:rPr>
              <a:t>G</a:t>
            </a:r>
            <a:endParaRPr lang="zh-CN" altLang="en-US"/>
          </a:p>
        </p:txBody>
      </p:sp>
      <p:sp>
        <p:nvSpPr>
          <p:cNvPr id="89125" name="矩形 51"/>
          <p:cNvSpPr>
            <a:spLocks noChangeArrowheads="1"/>
          </p:cNvSpPr>
          <p:nvPr/>
        </p:nvSpPr>
        <p:spPr bwMode="auto">
          <a:xfrm>
            <a:off x="3109913" y="4437063"/>
            <a:ext cx="454025" cy="369887"/>
          </a:xfrm>
          <a:prstGeom prst="rect">
            <a:avLst/>
          </a:prstGeom>
          <a:noFill/>
          <a:ln w="9525">
            <a:noFill/>
            <a:miter lim="800000"/>
            <a:headEnd/>
            <a:tailEnd/>
          </a:ln>
        </p:spPr>
        <p:txBody>
          <a:bodyPr wrap="none">
            <a:spAutoFit/>
          </a:bodyPr>
          <a:lstStyle/>
          <a:p>
            <a:r>
              <a:rPr lang="en-US" altLang="en-US" b="1">
                <a:sym typeface="Arial" pitchFamily="34" charset="0"/>
              </a:rPr>
              <a:t>Gr</a:t>
            </a:r>
            <a:endParaRPr lang="zh-CN" altLang="en-US"/>
          </a:p>
        </p:txBody>
      </p:sp>
      <p:cxnSp>
        <p:nvCxnSpPr>
          <p:cNvPr id="89126" name="曲线连接符 39"/>
          <p:cNvCxnSpPr>
            <a:cxnSpLocks noChangeShapeType="1"/>
          </p:cNvCxnSpPr>
          <p:nvPr/>
        </p:nvCxnSpPr>
        <p:spPr bwMode="auto">
          <a:xfrm rot="10800000" flipH="1">
            <a:off x="1476375" y="4940300"/>
            <a:ext cx="496888" cy="623888"/>
          </a:xfrm>
          <a:prstGeom prst="curvedConnector2">
            <a:avLst/>
          </a:prstGeom>
          <a:noFill/>
          <a:ln w="28575">
            <a:solidFill>
              <a:srgbClr val="00B050"/>
            </a:solidFill>
            <a:round/>
            <a:headEnd/>
            <a:tailEnd type="triangle" w="lg" len="lg"/>
          </a:ln>
        </p:spPr>
      </p:cxnSp>
      <p:cxnSp>
        <p:nvCxnSpPr>
          <p:cNvPr id="89127" name="直接箭头连接符 57"/>
          <p:cNvCxnSpPr>
            <a:cxnSpLocks noChangeShapeType="1"/>
          </p:cNvCxnSpPr>
          <p:nvPr/>
        </p:nvCxnSpPr>
        <p:spPr bwMode="auto">
          <a:xfrm>
            <a:off x="1547813" y="5734050"/>
            <a:ext cx="431800" cy="333375"/>
          </a:xfrm>
          <a:prstGeom prst="straightConnector1">
            <a:avLst/>
          </a:prstGeom>
          <a:noFill/>
          <a:ln w="28575">
            <a:solidFill>
              <a:srgbClr val="00B050"/>
            </a:solidFill>
            <a:round/>
            <a:headEnd/>
            <a:tailEnd type="arrow" w="med" len="med"/>
          </a:ln>
        </p:spPr>
      </p:cxnSp>
      <p:cxnSp>
        <p:nvCxnSpPr>
          <p:cNvPr id="89128" name="曲线连接符 39"/>
          <p:cNvCxnSpPr>
            <a:cxnSpLocks noChangeShapeType="1"/>
          </p:cNvCxnSpPr>
          <p:nvPr/>
        </p:nvCxnSpPr>
        <p:spPr bwMode="auto">
          <a:xfrm rot="16200000" flipH="1">
            <a:off x="1727200" y="5481638"/>
            <a:ext cx="936625" cy="0"/>
          </a:xfrm>
          <a:prstGeom prst="curvedConnector3">
            <a:avLst>
              <a:gd name="adj1" fmla="val 50000"/>
            </a:avLst>
          </a:prstGeom>
          <a:noFill/>
          <a:ln w="28575">
            <a:solidFill>
              <a:srgbClr val="00B050"/>
            </a:solidFill>
            <a:round/>
            <a:headEnd/>
            <a:tailEnd type="triangle" w="lg" len="lg"/>
          </a:ln>
        </p:spPr>
      </p:cxnSp>
      <p:cxnSp>
        <p:nvCxnSpPr>
          <p:cNvPr id="89129" name="曲线连接符 39"/>
          <p:cNvCxnSpPr>
            <a:cxnSpLocks noChangeShapeType="1"/>
            <a:stCxn id="89100" idx="2"/>
            <a:endCxn id="89102" idx="0"/>
          </p:cNvCxnSpPr>
          <p:nvPr/>
        </p:nvCxnSpPr>
        <p:spPr bwMode="auto">
          <a:xfrm rot="5400000">
            <a:off x="6531769" y="5771356"/>
            <a:ext cx="471488" cy="3175"/>
          </a:xfrm>
          <a:prstGeom prst="curvedConnector3">
            <a:avLst>
              <a:gd name="adj1" fmla="val 50000"/>
            </a:avLst>
          </a:prstGeom>
          <a:noFill/>
          <a:ln w="28575">
            <a:solidFill>
              <a:srgbClr val="00B050"/>
            </a:solidFill>
            <a:round/>
            <a:headEnd/>
            <a:tailEnd type="triangle" w="lg" len="lg"/>
          </a:ln>
        </p:spPr>
      </p:cxnSp>
      <p:cxnSp>
        <p:nvCxnSpPr>
          <p:cNvPr id="43056" name="直接箭头连接符 61"/>
          <p:cNvCxnSpPr>
            <a:cxnSpLocks noChangeShapeType="1"/>
          </p:cNvCxnSpPr>
          <p:nvPr/>
        </p:nvCxnSpPr>
        <p:spPr bwMode="auto">
          <a:xfrm>
            <a:off x="4787900" y="4868863"/>
            <a:ext cx="1539875" cy="514350"/>
          </a:xfrm>
          <a:prstGeom prst="straightConnector1">
            <a:avLst/>
          </a:prstGeom>
          <a:noFill/>
          <a:ln w="28575">
            <a:solidFill>
              <a:srgbClr val="00B050"/>
            </a:solidFill>
            <a:round/>
            <a:headEnd/>
            <a:tailEnd type="arrow" w="med" len="med"/>
          </a:ln>
        </p:spPr>
      </p:cxnSp>
      <p:sp>
        <p:nvSpPr>
          <p:cNvPr id="89131" name="TextBox 78"/>
          <p:cNvSpPr>
            <a:spLocks noChangeArrowheads="1"/>
          </p:cNvSpPr>
          <p:nvPr/>
        </p:nvSpPr>
        <p:spPr bwMode="auto">
          <a:xfrm>
            <a:off x="6443663" y="4437063"/>
            <a:ext cx="2117725" cy="369887"/>
          </a:xfrm>
          <a:prstGeom prst="rect">
            <a:avLst/>
          </a:prstGeom>
          <a:noFill/>
          <a:ln w="9525">
            <a:noFill/>
            <a:miter lim="800000"/>
            <a:headEnd/>
            <a:tailEnd/>
          </a:ln>
        </p:spPr>
        <p:txBody>
          <a:bodyPr wrap="none">
            <a:spAutoFit/>
          </a:bodyPr>
          <a:lstStyle/>
          <a:p>
            <a:r>
              <a:rPr lang="en-US" altLang="en-US">
                <a:solidFill>
                  <a:srgbClr val="402000"/>
                </a:solidFill>
                <a:sym typeface="Arial" pitchFamily="34" charset="0"/>
              </a:rPr>
              <a:t>affected area / ∆Gr</a:t>
            </a:r>
            <a:endParaRPr lang="zh-CN" altLang="en-US"/>
          </a:p>
        </p:txBody>
      </p:sp>
      <p:sp>
        <p:nvSpPr>
          <p:cNvPr id="43058" name="矩形 80"/>
          <p:cNvSpPr>
            <a:spLocks noChangeArrowheads="1"/>
          </p:cNvSpPr>
          <p:nvPr/>
        </p:nvSpPr>
        <p:spPr bwMode="auto">
          <a:xfrm>
            <a:off x="5003800" y="3213100"/>
            <a:ext cx="398463" cy="369888"/>
          </a:xfrm>
          <a:prstGeom prst="rect">
            <a:avLst/>
          </a:prstGeom>
          <a:noFill/>
          <a:ln w="9525">
            <a:noFill/>
            <a:miter lim="800000"/>
            <a:headEnd/>
            <a:tailEnd/>
          </a:ln>
        </p:spPr>
        <p:txBody>
          <a:bodyPr wrap="none">
            <a:spAutoFit/>
          </a:bodyPr>
          <a:lstStyle/>
          <a:p>
            <a:r>
              <a:rPr lang="en-US" altLang="en-US">
                <a:solidFill>
                  <a:srgbClr val="402000"/>
                </a:solidFill>
                <a:sym typeface="Arial" pitchFamily="34" charset="0"/>
              </a:rPr>
              <a:t>e</a:t>
            </a:r>
            <a:r>
              <a:rPr lang="en-US" altLang="en-US" sz="1200">
                <a:solidFill>
                  <a:srgbClr val="402000"/>
                </a:solidFill>
                <a:sym typeface="Arial" pitchFamily="34" charset="0"/>
              </a:rPr>
              <a:t>6</a:t>
            </a:r>
            <a:endParaRPr lang="zh-CN" altLang="en-US"/>
          </a:p>
        </p:txBody>
      </p:sp>
      <p:sp>
        <p:nvSpPr>
          <p:cNvPr id="43059" name="矩形 81"/>
          <p:cNvSpPr>
            <a:spLocks noChangeArrowheads="1"/>
          </p:cNvSpPr>
          <p:nvPr/>
        </p:nvSpPr>
        <p:spPr bwMode="auto">
          <a:xfrm>
            <a:off x="3779838" y="5589588"/>
            <a:ext cx="398462" cy="369887"/>
          </a:xfrm>
          <a:prstGeom prst="rect">
            <a:avLst/>
          </a:prstGeom>
          <a:noFill/>
          <a:ln w="9525">
            <a:noFill/>
            <a:miter lim="800000"/>
            <a:headEnd/>
            <a:tailEnd/>
          </a:ln>
        </p:spPr>
        <p:txBody>
          <a:bodyPr wrap="none">
            <a:spAutoFit/>
          </a:bodyPr>
          <a:lstStyle/>
          <a:p>
            <a:r>
              <a:rPr lang="en-US" altLang="en-US">
                <a:solidFill>
                  <a:srgbClr val="402000"/>
                </a:solidFill>
                <a:sym typeface="Arial" pitchFamily="34" charset="0"/>
              </a:rPr>
              <a:t>e</a:t>
            </a:r>
            <a:r>
              <a:rPr lang="en-US" altLang="en-US" sz="1200">
                <a:solidFill>
                  <a:srgbClr val="402000"/>
                </a:solidFill>
                <a:sym typeface="Arial" pitchFamily="34" charset="0"/>
              </a:rPr>
              <a:t>6</a:t>
            </a:r>
            <a:endParaRPr lang="zh-CN" altLang="en-US"/>
          </a:p>
        </p:txBody>
      </p:sp>
      <p:sp>
        <p:nvSpPr>
          <p:cNvPr id="43060" name="TextBox 90"/>
          <p:cNvSpPr>
            <a:spLocks noChangeArrowheads="1"/>
          </p:cNvSpPr>
          <p:nvPr/>
        </p:nvSpPr>
        <p:spPr bwMode="auto">
          <a:xfrm>
            <a:off x="1260475" y="2298700"/>
            <a:ext cx="2443163" cy="334963"/>
          </a:xfrm>
          <a:prstGeom prst="rect">
            <a:avLst/>
          </a:prstGeom>
          <a:noFill/>
          <a:ln w="9525">
            <a:noFill/>
            <a:miter lim="800000"/>
            <a:headEnd/>
            <a:tailEnd/>
          </a:ln>
        </p:spPr>
        <p:txBody>
          <a:bodyPr wrap="none">
            <a:spAutoFit/>
          </a:bodyPr>
          <a:lstStyle/>
          <a:p>
            <a:r>
              <a:rPr lang="en-US" altLang="en-US" sz="1600">
                <a:solidFill>
                  <a:srgbClr val="402000"/>
                </a:solidFill>
                <a:sym typeface="Arial" pitchFamily="34" charset="0"/>
              </a:rPr>
              <a:t>1. identify </a:t>
            </a:r>
            <a:r>
              <a:rPr lang="en-US" sz="1600">
                <a:solidFill>
                  <a:srgbClr val="FF0000"/>
                </a:solidFill>
                <a:sym typeface="Arial" pitchFamily="34" charset="0"/>
              </a:rPr>
              <a:t>affected</a:t>
            </a:r>
            <a:r>
              <a:rPr lang="en-US" altLang="en-US" sz="1600">
                <a:solidFill>
                  <a:srgbClr val="402000"/>
                </a:solidFill>
                <a:sym typeface="Arial" pitchFamily="34" charset="0"/>
              </a:rPr>
              <a:t> edges</a:t>
            </a:r>
            <a:endParaRPr lang="zh-CN" altLang="en-US"/>
          </a:p>
        </p:txBody>
      </p:sp>
      <p:sp>
        <p:nvSpPr>
          <p:cNvPr id="43061" name="TextBox 91"/>
          <p:cNvSpPr>
            <a:spLocks noChangeArrowheads="1"/>
          </p:cNvSpPr>
          <p:nvPr/>
        </p:nvSpPr>
        <p:spPr bwMode="auto">
          <a:xfrm>
            <a:off x="1260475" y="2874963"/>
            <a:ext cx="1997075" cy="338137"/>
          </a:xfrm>
          <a:prstGeom prst="rect">
            <a:avLst/>
          </a:prstGeom>
          <a:noFill/>
          <a:ln w="9525">
            <a:noFill/>
            <a:miter lim="800000"/>
            <a:headEnd/>
            <a:tailEnd/>
          </a:ln>
        </p:spPr>
        <p:txBody>
          <a:bodyPr wrap="none">
            <a:spAutoFit/>
          </a:bodyPr>
          <a:lstStyle/>
          <a:p>
            <a:r>
              <a:rPr lang="en-US" altLang="en-US" sz="1600">
                <a:solidFill>
                  <a:srgbClr val="402000"/>
                </a:solidFill>
                <a:sym typeface="Arial" pitchFamily="34" charset="0"/>
              </a:rPr>
              <a:t>2. find invalid match</a:t>
            </a:r>
            <a:endParaRPr lang="zh-CN" altLang="en-US"/>
          </a:p>
        </p:txBody>
      </p:sp>
      <p:sp>
        <p:nvSpPr>
          <p:cNvPr id="43062" name="TextBox 92"/>
          <p:cNvSpPr>
            <a:spLocks noChangeArrowheads="1"/>
          </p:cNvSpPr>
          <p:nvPr/>
        </p:nvSpPr>
        <p:spPr bwMode="auto">
          <a:xfrm>
            <a:off x="1260475" y="3419475"/>
            <a:ext cx="2374900" cy="579438"/>
          </a:xfrm>
          <a:prstGeom prst="rect">
            <a:avLst/>
          </a:prstGeom>
          <a:noFill/>
          <a:ln w="9525">
            <a:noFill/>
            <a:miter lim="800000"/>
            <a:headEnd/>
            <a:tailEnd/>
          </a:ln>
        </p:spPr>
        <p:txBody>
          <a:bodyPr wrap="none">
            <a:spAutoFit/>
          </a:bodyPr>
          <a:lstStyle/>
          <a:p>
            <a:r>
              <a:rPr lang="en-US" altLang="en-US" sz="1600">
                <a:solidFill>
                  <a:srgbClr val="402000"/>
                </a:solidFill>
                <a:sym typeface="Arial" pitchFamily="34" charset="0"/>
              </a:rPr>
              <a:t>3. </a:t>
            </a:r>
            <a:r>
              <a:rPr lang="en-US" altLang="en-US" sz="1600">
                <a:solidFill>
                  <a:srgbClr val="FF0000"/>
                </a:solidFill>
                <a:sym typeface="Arial" pitchFamily="34" charset="0"/>
              </a:rPr>
              <a:t>propagate </a:t>
            </a:r>
            <a:r>
              <a:rPr lang="en-US" altLang="en-US" sz="1600">
                <a:solidFill>
                  <a:srgbClr val="402000"/>
                </a:solidFill>
                <a:sym typeface="Arial" pitchFamily="34" charset="0"/>
              </a:rPr>
              <a:t>affected </a:t>
            </a:r>
          </a:p>
          <a:p>
            <a:r>
              <a:rPr lang="en-US" sz="1600">
                <a:solidFill>
                  <a:srgbClr val="402000"/>
                </a:solidFill>
                <a:sym typeface="Arial" pitchFamily="34" charset="0"/>
              </a:rPr>
              <a:t>a</a:t>
            </a:r>
            <a:r>
              <a:rPr lang="en-US" altLang="en-US" sz="1600">
                <a:solidFill>
                  <a:srgbClr val="402000"/>
                </a:solidFill>
                <a:sym typeface="Arial" pitchFamily="34" charset="0"/>
              </a:rPr>
              <a:t>rea and refine matches</a:t>
            </a:r>
            <a:endParaRPr lang="zh-CN" altLang="en-US"/>
          </a:p>
        </p:txBody>
      </p:sp>
      <p:sp>
        <p:nvSpPr>
          <p:cNvPr id="89137"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CFD6C282-0519-48A1-BE04-B81B79D180F5}" type="slidenum">
              <a:rPr lang="zh-CN" altLang="en-US" sz="1500">
                <a:solidFill>
                  <a:schemeClr val="bg2"/>
                </a:solidFill>
                <a:latin typeface="Times New Roman" pitchFamily="18" charset="0"/>
              </a:rPr>
              <a:pPr algn="r">
                <a:spcBef>
                  <a:spcPct val="50000"/>
                </a:spcBef>
              </a:pPr>
              <a:t>79</a:t>
            </a:fld>
            <a:endParaRPr lang="en-US" sz="1500">
              <a:solidFill>
                <a:schemeClr val="bg2"/>
              </a:solidFill>
              <a:latin typeface="Times New Roman" pitchFamily="18" charset="0"/>
            </a:endParaRPr>
          </a:p>
        </p:txBody>
      </p:sp>
      <p:sp>
        <p:nvSpPr>
          <p:cNvPr id="89138" name="Slide Number Placeholder 56"/>
          <p:cNvSpPr>
            <a:spLocks noGrp="1"/>
          </p:cNvSpPr>
          <p:nvPr>
            <p:ph type="sldNum" sz="quarter" idx="10"/>
          </p:nvPr>
        </p:nvSpPr>
        <p:spPr>
          <a:noFill/>
        </p:spPr>
        <p:txBody>
          <a:bodyPr/>
          <a:lstStyle/>
          <a:p>
            <a:fld id="{808000BD-E3C2-4C34-B58E-4438AFBA6110}" type="slidenum">
              <a:rPr lang="en-US" altLang="en-US" smtClean="0"/>
              <a:pPr/>
              <a:t>79</a:t>
            </a:fld>
            <a:endParaRPr lang="en-US" sz="1800" b="0" smtClean="0">
              <a:solidFill>
                <a:schemeClr val="tx1"/>
              </a:solidFill>
            </a:endParaRPr>
          </a:p>
        </p:txBody>
      </p:sp>
      <p:pic>
        <p:nvPicPr>
          <p:cNvPr id="57"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49">
                                            <p:txEl>
                                              <p:pRg st="0" end="0"/>
                                            </p:txEl>
                                          </p:spTgt>
                                        </p:tgtEl>
                                        <p:attrNameLst>
                                          <p:attrName>style.visibility</p:attrName>
                                        </p:attrNameLst>
                                      </p:cBhvr>
                                      <p:to>
                                        <p:strVal val="visible"/>
                                      </p:to>
                                    </p:set>
                                    <p:anim calcmode="lin" valueType="num">
                                      <p:cBhvr>
                                        <p:cTn id="7" dur="500" fill="hold"/>
                                        <p:tgtEl>
                                          <p:spTgt spid="43049">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430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60"/>
                                        </p:tgtEl>
                                        <p:attrNameLst>
                                          <p:attrName>style.visibility</p:attrName>
                                        </p:attrNameLst>
                                      </p:cBhvr>
                                      <p:to>
                                        <p:strVal val="visible"/>
                                      </p:to>
                                    </p:set>
                                    <p:anim calcmode="lin" valueType="num">
                                      <p:cBhvr>
                                        <p:cTn id="13" dur="500" fill="hold"/>
                                        <p:tgtEl>
                                          <p:spTgt spid="43060"/>
                                        </p:tgtEl>
                                        <p:attrNameLst>
                                          <p:attrName>ppt_x</p:attrName>
                                        </p:attrNameLst>
                                      </p:cBhvr>
                                      <p:tavLst>
                                        <p:tav tm="0">
                                          <p:val>
                                            <p:strVal val="0-#ppt_w/2"/>
                                          </p:val>
                                        </p:tav>
                                        <p:tav tm="100000">
                                          <p:val>
                                            <p:strVal val="#ppt_x"/>
                                          </p:val>
                                        </p:tav>
                                      </p:tavLst>
                                    </p:anim>
                                    <p:anim calcmode="lin" valueType="num">
                                      <p:cBhvr>
                                        <p:cTn id="14" dur="500" fill="hold"/>
                                        <p:tgtEl>
                                          <p:spTgt spid="43060"/>
                                        </p:tgtEl>
                                        <p:attrNameLst>
                                          <p:attrName>ppt_y</p:attrName>
                                        </p:attrNameLst>
                                      </p:cBhvr>
                                      <p:tavLst>
                                        <p:tav tm="0">
                                          <p:val>
                                            <p:strVal val="#ppt_y"/>
                                          </p:val>
                                        </p:tav>
                                        <p:tav tm="100000">
                                          <p:val>
                                            <p:strVal val="#ppt_y"/>
                                          </p:val>
                                        </p:tav>
                                      </p:tavLst>
                                    </p:anim>
                                  </p:childTnLst>
                                </p:cTn>
                              </p:par>
                              <p:par>
                                <p:cTn id="15" presetID="3" presetClass="emph" presetSubtype="2" fill="hold" grpId="0" nodeType="withEffect">
                                  <p:stCondLst>
                                    <p:cond delay="0"/>
                                  </p:stCondLst>
                                  <p:childTnLst>
                                    <p:animClr clrSpc="rgb" dir="cw">
                                      <p:cBhvr override="childStyle">
                                        <p:cTn id="16" dur="500" fill="hold"/>
                                        <p:tgtEl>
                                          <p:spTgt spid="43058"/>
                                        </p:tgtEl>
                                        <p:attrNameLst>
                                          <p:attrName>style.color</p:attrName>
                                        </p:attrNameLst>
                                      </p:cBhvr>
                                      <p:to>
                                        <a:srgbClr val="FF0101"/>
                                      </p:to>
                                    </p:animClr>
                                  </p:childTnLst>
                                </p:cTn>
                              </p:par>
                              <p:par>
                                <p:cTn id="17" presetID="7" presetClass="emph" presetSubtype="2" fill="hold" nodeType="withEffect">
                                  <p:stCondLst>
                                    <p:cond delay="0"/>
                                  </p:stCondLst>
                                  <p:childTnLst>
                                    <p:animClr clrSpc="rgb" dir="cw">
                                      <p:cBhvr>
                                        <p:cTn id="18" dur="500" fill="hold"/>
                                        <p:tgtEl>
                                          <p:spTgt spid="43035"/>
                                        </p:tgtEl>
                                        <p:attrNameLst>
                                          <p:attrName>stroke.color</p:attrName>
                                        </p:attrNameLst>
                                      </p:cBhvr>
                                      <p:to>
                                        <a:srgbClr val="FF0101"/>
                                      </p:to>
                                    </p:animClr>
                                    <p:set>
                                      <p:cBhvr>
                                        <p:cTn id="19" dur="500" fill="hold"/>
                                        <p:tgtEl>
                                          <p:spTgt spid="43035"/>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 fill="hold"/>
                                        <p:tgtEl>
                                          <p:spTgt spid="43048"/>
                                        </p:tgtEl>
                                        <p:attrNameLst>
                                          <p:attrName>stroke.color</p:attrName>
                                        </p:attrNameLst>
                                      </p:cBhvr>
                                      <p:to>
                                        <a:srgbClr val="FF0101"/>
                                      </p:to>
                                    </p:animClr>
                                    <p:set>
                                      <p:cBhvr>
                                        <p:cTn id="22" dur="500" fill="hold"/>
                                        <p:tgtEl>
                                          <p:spTgt spid="43048"/>
                                        </p:tgtEl>
                                        <p:attrNameLst>
                                          <p:attrName>stroke.on</p:attrName>
                                        </p:attrNameLst>
                                      </p:cBhvr>
                                      <p:to>
                                        <p:strVal val="true"/>
                                      </p:to>
                                    </p:set>
                                  </p:childTnLst>
                                </p:cTn>
                              </p:par>
                              <p:par>
                                <p:cTn id="23" presetID="3" presetClass="emph" presetSubtype="2" fill="hold" grpId="0" nodeType="withEffect">
                                  <p:stCondLst>
                                    <p:cond delay="0"/>
                                  </p:stCondLst>
                                  <p:childTnLst>
                                    <p:animClr clrSpc="rgb" dir="cw">
                                      <p:cBhvr override="childStyle">
                                        <p:cTn id="24" dur="500" fill="hold"/>
                                        <p:tgtEl>
                                          <p:spTgt spid="43059"/>
                                        </p:tgtEl>
                                        <p:attrNameLst>
                                          <p:attrName>style.color</p:attrName>
                                        </p:attrNameLst>
                                      </p:cBhvr>
                                      <p:to>
                                        <a:srgbClr val="FF0101"/>
                                      </p:to>
                                    </p:animClr>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3061">
                                            <p:txEl>
                                              <p:pRg st="0" end="0"/>
                                            </p:txEl>
                                          </p:spTgt>
                                        </p:tgtEl>
                                        <p:attrNameLst>
                                          <p:attrName>style.visibility</p:attrName>
                                        </p:attrNameLst>
                                      </p:cBhvr>
                                      <p:to>
                                        <p:strVal val="visible"/>
                                      </p:to>
                                    </p:set>
                                    <p:anim calcmode="lin" valueType="num">
                                      <p:cBhvr>
                                        <p:cTn id="29" dur="500" fill="hold"/>
                                        <p:tgtEl>
                                          <p:spTgt spid="43061">
                                            <p:txEl>
                                              <p:pRg st="0" end="0"/>
                                            </p:txEl>
                                          </p:spTgt>
                                        </p:tgtEl>
                                        <p:attrNameLst>
                                          <p:attrName>ppt_x</p:attrName>
                                        </p:attrNameLst>
                                      </p:cBhvr>
                                      <p:tavLst>
                                        <p:tav tm="0">
                                          <p:val>
                                            <p:strVal val="0-#ppt_w/2"/>
                                          </p:val>
                                        </p:tav>
                                        <p:tav tm="100000">
                                          <p:val>
                                            <p:strVal val="#ppt_x"/>
                                          </p:val>
                                        </p:tav>
                                      </p:tavLst>
                                    </p:anim>
                                    <p:anim calcmode="lin" valueType="num">
                                      <p:cBhvr>
                                        <p:cTn id="30" dur="500" fill="hold"/>
                                        <p:tgtEl>
                                          <p:spTgt spid="43061">
                                            <p:txEl>
                                              <p:pRg st="0" end="0"/>
                                            </p:txEl>
                                          </p:spTgt>
                                        </p:tgtEl>
                                        <p:attrNameLst>
                                          <p:attrName>ppt_y</p:attrName>
                                        </p:attrNameLst>
                                      </p:cBhvr>
                                      <p:tavLst>
                                        <p:tav tm="0">
                                          <p:val>
                                            <p:strVal val="#ppt_y"/>
                                          </p:val>
                                        </p:tav>
                                        <p:tav tm="100000">
                                          <p:val>
                                            <p:strVal val="#ppt_y"/>
                                          </p:val>
                                        </p:tav>
                                      </p:tavLst>
                                    </p:anim>
                                  </p:childTnLst>
                                </p:cTn>
                              </p:par>
                              <p:par>
                                <p:cTn id="31" presetID="3" presetClass="emph" presetSubtype="2" fill="hold" grpId="0" nodeType="withEffect">
                                  <p:stCondLst>
                                    <p:cond delay="0"/>
                                  </p:stCondLst>
                                  <p:childTnLst>
                                    <p:animClr clrSpc="rgb" dir="cw">
                                      <p:cBhvr override="childStyle">
                                        <p:cTn id="32" dur="500" fill="hold"/>
                                        <p:tgtEl>
                                          <p:spTgt spid="43019"/>
                                        </p:tgtEl>
                                        <p:attrNameLst>
                                          <p:attrName>style.color</p:attrName>
                                        </p:attrNameLst>
                                      </p:cBhvr>
                                      <p:to>
                                        <a:srgbClr val="FF0101"/>
                                      </p:to>
                                    </p:animClr>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62"/>
                                        </p:tgtEl>
                                        <p:attrNameLst>
                                          <p:attrName>style.visibility</p:attrName>
                                        </p:attrNameLst>
                                      </p:cBhvr>
                                      <p:to>
                                        <p:strVal val="visible"/>
                                      </p:to>
                                    </p:set>
                                    <p:anim calcmode="lin" valueType="num">
                                      <p:cBhvr>
                                        <p:cTn id="37" dur="500" fill="hold"/>
                                        <p:tgtEl>
                                          <p:spTgt spid="43062"/>
                                        </p:tgtEl>
                                        <p:attrNameLst>
                                          <p:attrName>ppt_x</p:attrName>
                                        </p:attrNameLst>
                                      </p:cBhvr>
                                      <p:tavLst>
                                        <p:tav tm="0">
                                          <p:val>
                                            <p:strVal val="0-#ppt_w/2"/>
                                          </p:val>
                                        </p:tav>
                                        <p:tav tm="100000">
                                          <p:val>
                                            <p:strVal val="#ppt_x"/>
                                          </p:val>
                                        </p:tav>
                                      </p:tavLst>
                                    </p:anim>
                                    <p:anim calcmode="lin" valueType="num">
                                      <p:cBhvr>
                                        <p:cTn id="38" dur="500" fill="hold"/>
                                        <p:tgtEl>
                                          <p:spTgt spid="43062"/>
                                        </p:tgtEl>
                                        <p:attrNameLst>
                                          <p:attrName>ppt_y</p:attrName>
                                        </p:attrNameLst>
                                      </p:cBhvr>
                                      <p:tavLst>
                                        <p:tav tm="0">
                                          <p:val>
                                            <p:strVal val="#ppt_y"/>
                                          </p:val>
                                        </p:tav>
                                        <p:tav tm="100000">
                                          <p:val>
                                            <p:strVal val="#ppt_y"/>
                                          </p:val>
                                        </p:tav>
                                      </p:tavLst>
                                    </p:anim>
                                  </p:childTnLst>
                                </p:cTn>
                              </p:par>
                              <p:par>
                                <p:cTn id="39" presetID="7" presetClass="emph" presetSubtype="2" fill="hold" nodeType="withEffect">
                                  <p:stCondLst>
                                    <p:cond delay="0"/>
                                  </p:stCondLst>
                                  <p:childTnLst>
                                    <p:animClr clrSpc="rgb" dir="cw">
                                      <p:cBhvr>
                                        <p:cTn id="40" dur="500" fill="hold"/>
                                        <p:tgtEl>
                                          <p:spTgt spid="43046"/>
                                        </p:tgtEl>
                                        <p:attrNameLst>
                                          <p:attrName>stroke.color</p:attrName>
                                        </p:attrNameLst>
                                      </p:cBhvr>
                                      <p:to>
                                        <a:srgbClr val="FF0101"/>
                                      </p:to>
                                    </p:animClr>
                                    <p:set>
                                      <p:cBhvr>
                                        <p:cTn id="41" dur="500" fill="hold"/>
                                        <p:tgtEl>
                                          <p:spTgt spid="43046"/>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43045"/>
                                        </p:tgtEl>
                                        <p:attrNameLst>
                                          <p:attrName>stroke.color</p:attrName>
                                        </p:attrNameLst>
                                      </p:cBhvr>
                                      <p:to>
                                        <a:srgbClr val="FF0101"/>
                                      </p:to>
                                    </p:animClr>
                                    <p:set>
                                      <p:cBhvr>
                                        <p:cTn id="44" dur="500" fill="hold"/>
                                        <p:tgtEl>
                                          <p:spTgt spid="43045"/>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43056"/>
                                        </p:tgtEl>
                                        <p:attrNameLst>
                                          <p:attrName>stroke.color</p:attrName>
                                        </p:attrNameLst>
                                      </p:cBhvr>
                                      <p:to>
                                        <a:srgbClr val="FF0101"/>
                                      </p:to>
                                    </p:animClr>
                                    <p:set>
                                      <p:cBhvr>
                                        <p:cTn id="47" dur="500" fill="hold"/>
                                        <p:tgtEl>
                                          <p:spTgt spid="43056"/>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500" fill="hold"/>
                                        <p:tgtEl>
                                          <p:spTgt spid="43047"/>
                                        </p:tgtEl>
                                        <p:attrNameLst>
                                          <p:attrName>stroke.color</p:attrName>
                                        </p:attrNameLst>
                                      </p:cBhvr>
                                      <p:to>
                                        <a:srgbClr val="FF0101"/>
                                      </p:to>
                                    </p:animClr>
                                    <p:set>
                                      <p:cBhvr>
                                        <p:cTn id="50" dur="500" fill="hold"/>
                                        <p:tgtEl>
                                          <p:spTgt spid="43047"/>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500" fill="hold"/>
                                        <p:tgtEl>
                                          <p:spTgt spid="43023"/>
                                        </p:tgtEl>
                                        <p:attrNameLst>
                                          <p:attrName>stroke.color</p:attrName>
                                        </p:attrNameLst>
                                      </p:cBhvr>
                                      <p:to>
                                        <a:srgbClr val="FF0101"/>
                                      </p:to>
                                    </p:animClr>
                                    <p:set>
                                      <p:cBhvr>
                                        <p:cTn id="53" dur="500" fill="hold"/>
                                        <p:tgtEl>
                                          <p:spTgt spid="43023"/>
                                        </p:tgtEl>
                                        <p:attrNameLst>
                                          <p:attrName>stroke.on</p:attrName>
                                        </p:attrNameLst>
                                      </p:cBhvr>
                                      <p:to>
                                        <p:strVal val="true"/>
                                      </p:to>
                                    </p:set>
                                  </p:childTnLst>
                                </p:cTn>
                              </p:par>
                              <p:par>
                                <p:cTn id="54" presetID="3" presetClass="emph" presetSubtype="2" fill="hold" grpId="0" nodeType="withEffect">
                                  <p:stCondLst>
                                    <p:cond delay="0"/>
                                  </p:stCondLst>
                                  <p:childTnLst>
                                    <p:animClr clrSpc="rgb" dir="cw">
                                      <p:cBhvr override="childStyle">
                                        <p:cTn id="55" dur="500" fill="hold"/>
                                        <p:tgtEl>
                                          <p:spTgt spid="43018"/>
                                        </p:tgtEl>
                                        <p:attrNameLst>
                                          <p:attrName>style.color</p:attrName>
                                        </p:attrNameLst>
                                      </p:cBhvr>
                                      <p:to>
                                        <a:srgbClr val="FF0101"/>
                                      </p:to>
                                    </p:animClr>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43047"/>
                                        </p:tgtEl>
                                        <p:attrNameLst>
                                          <p:attrName>stroke.color</p:attrName>
                                        </p:attrNameLst>
                                      </p:cBhvr>
                                      <p:to>
                                        <a:srgbClr val="00CC66"/>
                                      </p:to>
                                    </p:animClr>
                                    <p:set>
                                      <p:cBhvr>
                                        <p:cTn id="60" dur="500" fill="hold"/>
                                        <p:tgtEl>
                                          <p:spTgt spid="43047"/>
                                        </p:tgtEl>
                                        <p:attrNameLst>
                                          <p:attrName>stroke.on</p:attrName>
                                        </p:attrNameLst>
                                      </p:cBhvr>
                                      <p:to>
                                        <p:strVal val="true"/>
                                      </p:to>
                                    </p:set>
                                  </p:childTnLst>
                                </p:cTn>
                              </p:par>
                              <p:par>
                                <p:cTn id="61" presetID="7" presetClass="emph" presetSubtype="2" fill="hold" nodeType="withEffect">
                                  <p:stCondLst>
                                    <p:cond delay="0"/>
                                  </p:stCondLst>
                                  <p:childTnLst>
                                    <p:animClr clrSpc="rgb" dir="cw">
                                      <p:cBhvr>
                                        <p:cTn id="62" dur="500" fill="hold"/>
                                        <p:tgtEl>
                                          <p:spTgt spid="43056"/>
                                        </p:tgtEl>
                                        <p:attrNameLst>
                                          <p:attrName>stroke.color</p:attrName>
                                        </p:attrNameLst>
                                      </p:cBhvr>
                                      <p:to>
                                        <a:srgbClr val="00CC66"/>
                                      </p:to>
                                    </p:animClr>
                                    <p:set>
                                      <p:cBhvr>
                                        <p:cTn id="63" dur="500" fill="hold"/>
                                        <p:tgtEl>
                                          <p:spTgt spid="43056"/>
                                        </p:tgtEl>
                                        <p:attrNameLst>
                                          <p:attrName>stroke.on</p:attrName>
                                        </p:attrNameLst>
                                      </p:cBhvr>
                                      <p:to>
                                        <p:strVal val="true"/>
                                      </p:to>
                                    </p:set>
                                  </p:childTnLst>
                                </p:cTn>
                              </p:par>
                              <p:par>
                                <p:cTn id="64" presetID="7" presetClass="emph" presetSubtype="2" fill="hold" nodeType="withEffect">
                                  <p:stCondLst>
                                    <p:cond delay="0"/>
                                  </p:stCondLst>
                                  <p:childTnLst>
                                    <p:animClr clrSpc="rgb" dir="cw">
                                      <p:cBhvr>
                                        <p:cTn id="65" dur="500" fill="hold"/>
                                        <p:tgtEl>
                                          <p:spTgt spid="43023"/>
                                        </p:tgtEl>
                                        <p:attrNameLst>
                                          <p:attrName>stroke.color</p:attrName>
                                        </p:attrNameLst>
                                      </p:cBhvr>
                                      <p:to>
                                        <a:srgbClr val="00CC66"/>
                                      </p:to>
                                    </p:animClr>
                                    <p:set>
                                      <p:cBhvr>
                                        <p:cTn id="66" dur="500" fill="hold"/>
                                        <p:tgtEl>
                                          <p:spTgt spid="43023"/>
                                        </p:tgtEl>
                                        <p:attrNameLst>
                                          <p:attrName>stroke.on</p:attrName>
                                        </p:attrNameLst>
                                      </p:cBhvr>
                                      <p:to>
                                        <p:strVal val="true"/>
                                      </p:to>
                                    </p:set>
                                  </p:childTnLst>
                                </p:cTn>
                              </p:par>
                              <p:par>
                                <p:cTn id="67" presetID="3" presetClass="emph" presetSubtype="2" fill="hold" grpId="1" nodeType="withEffect">
                                  <p:stCondLst>
                                    <p:cond delay="0"/>
                                  </p:stCondLst>
                                  <p:childTnLst>
                                    <p:animClr clrSpc="rgb" dir="cw">
                                      <p:cBhvr override="childStyle">
                                        <p:cTn id="68" dur="500" fill="hold"/>
                                        <p:tgtEl>
                                          <p:spTgt spid="43018"/>
                                        </p:tgtEl>
                                        <p:attrNameLst>
                                          <p:attrName>style.color</p:attrName>
                                        </p:attrNameLst>
                                      </p:cBhvr>
                                      <p:to>
                                        <a:schemeClr val="tx1"/>
                                      </p:to>
                                    </p:animClr>
                                  </p:childTnLst>
                                </p:cTn>
                              </p:par>
                            </p:childTnLst>
                          </p:cTn>
                        </p:par>
                        <p:par>
                          <p:cTn id="69" fill="hold">
                            <p:stCondLst>
                              <p:cond delay="500"/>
                            </p:stCondLst>
                            <p:childTnLst>
                              <p:par>
                                <p:cTn id="70" presetID="63" presetClass="path" presetSubtype="0" accel="50000" decel="50000" fill="hold" grpId="0" nodeType="afterEffect">
                                  <p:stCondLst>
                                    <p:cond delay="0"/>
                                  </p:stCondLst>
                                  <p:childTnLst>
                                    <p:animMotion origin="layout" path="M 4.44444E-6 1.48148E-6 L 0.44774 1.48148E-6 " pathEditMode="fixed" rAng="0" ptsTypes="AA">
                                      <p:cBhvr>
                                        <p:cTn id="71" dur="500" fill="hold"/>
                                        <p:tgtEl>
                                          <p:spTgt spid="43046"/>
                                        </p:tgtEl>
                                        <p:attrNameLst>
                                          <p:attrName>ppt_x,ppt_y</p:attrName>
                                        </p:attrNameLst>
                                      </p:cBhvr>
                                      <p:rCtr x="224" y="0"/>
                                    </p:animMotion>
                                  </p:childTnLst>
                                </p:cTn>
                              </p:par>
                              <p:par>
                                <p:cTn id="72" presetID="63" presetClass="path" presetSubtype="0" accel="50000" decel="50000" fill="hold" grpId="0" nodeType="withEffect">
                                  <p:stCondLst>
                                    <p:cond delay="0"/>
                                  </p:stCondLst>
                                  <p:childTnLst>
                                    <p:animMotion origin="layout" path="M 0 1.48148E-6 L 0.4342 1.48148E-6 " pathEditMode="fixed" rAng="0" ptsTypes="AA">
                                      <p:cBhvr>
                                        <p:cTn id="73" dur="500" fill="hold"/>
                                        <p:tgtEl>
                                          <p:spTgt spid="43045"/>
                                        </p:tgtEl>
                                        <p:attrNameLst>
                                          <p:attrName>ppt_x,ppt_y</p:attrName>
                                        </p:attrNameLst>
                                      </p:cBhvr>
                                      <p:rCtr x="217" y="0"/>
                                    </p:animMotion>
                                  </p:childTnLst>
                                </p:cTn>
                              </p:par>
                              <p:par>
                                <p:cTn id="74" presetID="63" presetClass="path" presetSubtype="0" accel="50000" decel="50000" fill="hold" grpId="1" nodeType="withEffect">
                                  <p:stCondLst>
                                    <p:cond delay="0"/>
                                  </p:stCondLst>
                                  <p:childTnLst>
                                    <p:animMotion origin="layout" path="M 2.77778E-7 -3.7037E-6 L 0.43542 -0.00139 " pathEditMode="fixed" rAng="0" ptsTypes="AA">
                                      <p:cBhvr>
                                        <p:cTn id="75" dur="500" fill="hold"/>
                                        <p:tgtEl>
                                          <p:spTgt spid="43019"/>
                                        </p:tgtEl>
                                        <p:attrNameLst>
                                          <p:attrName>ppt_x,ppt_y</p:attrName>
                                        </p:attrNameLst>
                                      </p:cBhvr>
                                      <p:rCtr x="218" y="0"/>
                                    </p:animMotion>
                                  </p:childTnLst>
                                </p:cTn>
                              </p:par>
                              <p:par>
                                <p:cTn id="76" presetID="63" presetClass="path" presetSubtype="0" accel="50000" decel="50000" fill="hold" grpId="1" nodeType="withEffect">
                                  <p:stCondLst>
                                    <p:cond delay="0"/>
                                  </p:stCondLst>
                                  <p:childTnLst>
                                    <p:animMotion origin="layout" path="M 5.55556E-7 1.85185E-6 L 0.44288 -0.00579 " pathEditMode="fixed" rAng="0" ptsTypes="AA">
                                      <p:cBhvr>
                                        <p:cTn id="77" dur="500" fill="hold"/>
                                        <p:tgtEl>
                                          <p:spTgt spid="43059"/>
                                        </p:tgtEl>
                                        <p:attrNameLst>
                                          <p:attrName>ppt_x,ppt_y</p:attrName>
                                        </p:attrNameLst>
                                      </p:cBhvr>
                                      <p:rCtr x="221" y="0"/>
                                    </p:animMotion>
                                  </p:childTnLst>
                                </p:cTn>
                              </p:par>
                              <p:par>
                                <p:cTn id="78" presetID="63" presetClass="path" presetSubtype="0" accel="50000" decel="50000" fill="hold" nodeType="withEffect">
                                  <p:stCondLst>
                                    <p:cond delay="0"/>
                                  </p:stCondLst>
                                  <p:childTnLst>
                                    <p:animMotion origin="layout" path="M -2.77778E-6 3.33333E-6 L 0.45365 -0.00556 " pathEditMode="fixed" rAng="0" ptsTypes="AA">
                                      <p:cBhvr>
                                        <p:cTn id="79" dur="500" fill="hold"/>
                                        <p:tgtEl>
                                          <p:spTgt spid="43048"/>
                                        </p:tgtEl>
                                        <p:attrNameLst>
                                          <p:attrName>ppt_x,ppt_y</p:attrName>
                                        </p:attrNameLst>
                                      </p:cBhvr>
                                      <p:rCtr x="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bldLvl="0" autoUpdateAnimBg="0"/>
      <p:bldP spid="43018" grpId="1" bldLvl="0" autoUpdateAnimBg="0"/>
      <p:bldP spid="43019" grpId="0" bldLvl="0" autoUpdateAnimBg="0"/>
      <p:bldP spid="43019" grpId="1" bldLvl="0" autoUpdateAnimBg="0"/>
      <p:bldP spid="43045" grpId="0" animBg="1"/>
      <p:bldP spid="43046" grpId="0" animBg="1"/>
      <p:bldP spid="43058" grpId="0" bldLvl="0" autoUpdateAnimBg="0"/>
      <p:bldP spid="43059" grpId="0" bldLvl="0" autoUpdateAnimBg="0"/>
      <p:bldP spid="43059" grpId="1" bldLvl="0" autoUpdateAnimBg="0"/>
      <p:bldP spid="43060" grpId="0" bldLvl="0" autoUpdateAnimBg="0"/>
      <p:bldP spid="4306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noFill/>
        </p:spPr>
        <p:txBody>
          <a:bodyPr/>
          <a:lstStyle/>
          <a:p>
            <a:fld id="{D0B45227-CE1C-46C7-B4EC-18B6A95C8504}" type="slidenum">
              <a:rPr lang="en-US" altLang="en-US" smtClean="0">
                <a:solidFill>
                  <a:schemeClr val="bg2">
                    <a:lumMod val="10000"/>
                  </a:schemeClr>
                </a:solidFill>
              </a:rPr>
              <a:pPr/>
              <a:t>8</a:t>
            </a:fld>
            <a:endParaRPr lang="en-US" sz="1800" b="0" dirty="0" smtClean="0">
              <a:solidFill>
                <a:schemeClr val="bg2">
                  <a:lumMod val="10000"/>
                </a:schemeClr>
              </a:solidFill>
            </a:endParaRPr>
          </a:p>
        </p:txBody>
      </p:sp>
      <p:sp>
        <p:nvSpPr>
          <p:cNvPr id="23556" name="Title 1"/>
          <p:cNvSpPr>
            <a:spLocks noGrp="1" noChangeArrowheads="1"/>
          </p:cNvSpPr>
          <p:nvPr>
            <p:ph type="title" idx="4294967295"/>
          </p:nvPr>
        </p:nvSpPr>
        <p:spPr>
          <a:xfrm>
            <a:off x="990600" y="152400"/>
            <a:ext cx="7467600" cy="685800"/>
          </a:xfrm>
        </p:spPr>
        <p:txBody>
          <a:bodyPr/>
          <a:lstStyle/>
          <a:p>
            <a:pPr eaLnBrk="1" hangingPunct="1"/>
            <a:r>
              <a:rPr lang="en-US" altLang="zh-CN" b="1" dirty="0" smtClean="0">
                <a:ea typeface="宋体" pitchFamily="2" charset="-122"/>
              </a:rPr>
              <a:t>Presentation Sketch</a:t>
            </a:r>
            <a:endParaRPr lang="en-US" altLang="zh-CN" dirty="0" smtClean="0">
              <a:ea typeface="宋体" pitchFamily="2" charset="-122"/>
            </a:endParaRPr>
          </a:p>
        </p:txBody>
      </p:sp>
      <p:sp>
        <p:nvSpPr>
          <p:cNvPr id="10" name="Text Placeholder 2"/>
          <p:cNvSpPr txBox="1">
            <a:spLocks/>
          </p:cNvSpPr>
          <p:nvPr/>
        </p:nvSpPr>
        <p:spPr>
          <a:xfrm>
            <a:off x="762000" y="1219200"/>
            <a:ext cx="6096000" cy="5318379"/>
          </a:xfrm>
          <a:prstGeom prst="rect">
            <a:avLst/>
          </a:prstGeom>
        </p:spPr>
        <p:txBody>
          <a:bodyPr vert="horz" wrap="square" lIns="0" tIns="0" rIns="0" bIns="0" rtlCol="0">
            <a:spAutoFit/>
          </a:bodyPr>
          <a:lstStyle/>
          <a:p>
            <a:pPr marL="396875" indent="-396875" algn="just" defTabSz="914363">
              <a:lnSpc>
                <a:spcPct val="90000"/>
              </a:lnSpc>
              <a:spcBef>
                <a:spcPct val="20000"/>
              </a:spcBef>
              <a:buBlip>
                <a:blip r:embed="rId2"/>
              </a:buBlip>
            </a:pPr>
            <a:r>
              <a:rPr lang="en-US" sz="3200" b="1" dirty="0" smtClean="0">
                <a:solidFill>
                  <a:srgbClr val="000000"/>
                </a:solidFill>
              </a:rPr>
              <a:t>KEYWORD SEARCH</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GRAPH  SEARCH</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GRAPH PATTERN MATCHING</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 GRAPH PATTERN MINING</a:t>
            </a:r>
          </a:p>
          <a:p>
            <a:pPr marL="396875" indent="-396875" algn="just" defTabSz="914363">
              <a:lnSpc>
                <a:spcPct val="90000"/>
              </a:lnSpc>
              <a:spcBef>
                <a:spcPct val="20000"/>
              </a:spcBef>
              <a:buBlip>
                <a:blip r:embed="rId2"/>
              </a:buBlip>
            </a:pPr>
            <a:endParaRPr lang="en-US" sz="3200" dirty="0" smtClean="0">
              <a:solidFill>
                <a:srgbClr val="000000"/>
              </a:solidFill>
            </a:endParaRPr>
          </a:p>
          <a:p>
            <a:pPr marL="396875" indent="-396875" algn="just" defTabSz="914363">
              <a:lnSpc>
                <a:spcPct val="90000"/>
              </a:lnSpc>
              <a:spcBef>
                <a:spcPct val="20000"/>
              </a:spcBef>
              <a:buBlip>
                <a:blip r:embed="rId2"/>
              </a:buBlip>
            </a:pPr>
            <a:r>
              <a:rPr lang="en-US" sz="3200" dirty="0" smtClean="0">
                <a:solidFill>
                  <a:srgbClr val="000000"/>
                </a:solidFill>
              </a:rPr>
              <a:t>CONCLUSION</a:t>
            </a:r>
          </a:p>
          <a:p>
            <a:pPr marL="396875" indent="-396875" algn="just" defTabSz="914363">
              <a:lnSpc>
                <a:spcPct val="90000"/>
              </a:lnSpc>
              <a:spcBef>
                <a:spcPct val="20000"/>
              </a:spcBef>
              <a:buBlip>
                <a:blip r:embed="rId2"/>
              </a:buBlip>
            </a:pPr>
            <a:endParaRPr kumimoji="0" lang="en-US" sz="3200" b="0" i="0" u="none" strike="noStrike" kern="1200" cap="none" spc="0" normalizeH="0" baseline="0" noProof="0" dirty="0" smtClean="0">
              <a:ln>
                <a:noFill/>
              </a:ln>
              <a:solidFill>
                <a:srgbClr val="000000"/>
              </a:solidFill>
              <a:effectLst/>
              <a:uLnTx/>
              <a:uFillTx/>
              <a:latin typeface="Calibri"/>
              <a:ea typeface="+mn-ea"/>
              <a:cs typeface="+mn-cs"/>
            </a:endParaRPr>
          </a:p>
        </p:txBody>
      </p:sp>
      <p:pic>
        <p:nvPicPr>
          <p:cNvPr id="12"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90115" name="标题 1"/>
          <p:cNvSpPr>
            <a:spLocks noGrp="1" noChangeArrowheads="1"/>
          </p:cNvSpPr>
          <p:nvPr>
            <p:ph type="title" idx="4294967295"/>
          </p:nvPr>
        </p:nvSpPr>
        <p:spPr>
          <a:xfrm>
            <a:off x="0" y="0"/>
            <a:ext cx="7772400" cy="828675"/>
          </a:xfrm>
        </p:spPr>
        <p:txBody>
          <a:bodyPr>
            <a:normAutofit fontScale="90000"/>
          </a:bodyPr>
          <a:lstStyle/>
          <a:p>
            <a:r>
              <a:rPr lang="en-US" dirty="0" smtClean="0"/>
              <a:t>Dynamic Querying via</a:t>
            </a:r>
            <a:r>
              <a:rPr lang="en-US" altLang="en-US" dirty="0" smtClean="0"/>
              <a:t> Bounded</a:t>
            </a:r>
            <a:r>
              <a:rPr lang="en-US" dirty="0" smtClean="0"/>
              <a:t> </a:t>
            </a:r>
            <a:r>
              <a:rPr lang="en-US" altLang="en-US" dirty="0" smtClean="0"/>
              <a:t>Simulation </a:t>
            </a:r>
            <a:r>
              <a:rPr lang="en-US" altLang="zh-CN" dirty="0" smtClean="0"/>
              <a:t>(Fan et.al SIGMOD ’11)</a:t>
            </a:r>
            <a:endParaRPr lang="zh-CN" altLang="en-US" dirty="0" smtClean="0">
              <a:ea typeface="宋体" pitchFamily="2" charset="-122"/>
            </a:endParaRPr>
          </a:p>
        </p:txBody>
      </p:sp>
      <p:sp>
        <p:nvSpPr>
          <p:cNvPr id="90116" name="内容占位符 2"/>
          <p:cNvSpPr>
            <a:spLocks noGrp="1" noChangeArrowheads="1"/>
          </p:cNvSpPr>
          <p:nvPr>
            <p:ph idx="1"/>
          </p:nvPr>
        </p:nvSpPr>
        <p:spPr>
          <a:xfrm>
            <a:off x="838200" y="457200"/>
            <a:ext cx="7735888" cy="4786313"/>
          </a:xfrm>
        </p:spPr>
        <p:txBody>
          <a:bodyPr/>
          <a:lstStyle/>
          <a:p>
            <a:pPr marL="274638" indent="-274638" algn="l" eaLnBrk="1" hangingPunct="1"/>
            <a:endParaRPr lang="en-US" altLang="en-US" dirty="0" smtClean="0"/>
          </a:p>
          <a:p>
            <a:pPr marL="274638" indent="-274638" algn="l" eaLnBrk="1" hangingPunct="1">
              <a:buFont typeface="Wingdings" pitchFamily="2" charset="2"/>
              <a:buChar char=""/>
            </a:pPr>
            <a:r>
              <a:rPr lang="en-US" altLang="en-US" dirty="0" smtClean="0"/>
              <a:t>Unit updates</a:t>
            </a:r>
          </a:p>
          <a:p>
            <a:pPr marL="639763" lvl="1" indent="-273050" algn="l" eaLnBrk="1" hangingPunct="1">
              <a:buFont typeface="Wingdings 2" pitchFamily="18" charset="2"/>
              <a:buChar char=""/>
            </a:pPr>
            <a:r>
              <a:rPr lang="en-US" altLang="en-US" dirty="0" smtClean="0"/>
              <a:t>Only the </a:t>
            </a:r>
            <a:r>
              <a:rPr lang="en-US" dirty="0" smtClean="0"/>
              <a:t>node</a:t>
            </a:r>
            <a:r>
              <a:rPr lang="en-US" altLang="en-US" dirty="0" smtClean="0"/>
              <a:t> pairs with</a:t>
            </a:r>
            <a:r>
              <a:rPr lang="en-US" dirty="0" smtClean="0"/>
              <a:t> at least a match and</a:t>
            </a:r>
            <a:r>
              <a:rPr lang="en-US" altLang="en-US" dirty="0" smtClean="0"/>
              <a:t> updated distances satisfying (resp. not satisfying) the bound of a </a:t>
            </a:r>
            <a:r>
              <a:rPr lang="en-US" dirty="0" smtClean="0"/>
              <a:t>query </a:t>
            </a:r>
            <a:r>
              <a:rPr lang="en-US" altLang="en-US" dirty="0" smtClean="0"/>
              <a:t>edge may affect the matching result</a:t>
            </a:r>
          </a:p>
          <a:p>
            <a:pPr marL="639763" lvl="1" indent="-273050" algn="l" eaLnBrk="1" hangingPunct="1">
              <a:buFont typeface="Wingdings 2" pitchFamily="18" charset="2"/>
              <a:buChar char=""/>
            </a:pPr>
            <a:endParaRPr lang="en-US" altLang="en-US" sz="2400" dirty="0" smtClean="0"/>
          </a:p>
          <a:p>
            <a:pPr marL="274638" indent="-274638" algn="l" eaLnBrk="1" hangingPunct="1">
              <a:buFont typeface="Wingdings" pitchFamily="2" charset="2"/>
              <a:buChar char=""/>
            </a:pPr>
            <a:r>
              <a:rPr lang="en-US" altLang="en-US" dirty="0" smtClean="0"/>
              <a:t>A two-step strategy </a:t>
            </a:r>
          </a:p>
          <a:p>
            <a:pPr marL="639763" lvl="1" indent="-273050" algn="l" eaLnBrk="1" hangingPunct="1">
              <a:buFont typeface="Wingdings 2" pitchFamily="18" charset="2"/>
              <a:buChar char=""/>
            </a:pPr>
            <a:r>
              <a:rPr lang="en-US" altLang="en-US" dirty="0" smtClean="0"/>
              <a:t>Identify all </a:t>
            </a:r>
            <a:r>
              <a:rPr lang="en-US" dirty="0" smtClean="0"/>
              <a:t>affected node</a:t>
            </a:r>
            <a:r>
              <a:rPr lang="en-US" altLang="en-US" dirty="0" smtClean="0"/>
              <a:t> pairs </a:t>
            </a:r>
            <a:r>
              <a:rPr lang="en-US" dirty="0" smtClean="0"/>
              <a:t>(</a:t>
            </a:r>
            <a:r>
              <a:rPr lang="en-US" altLang="en-US" dirty="0" smtClean="0"/>
              <a:t>via a landmark vector</a:t>
            </a:r>
            <a:r>
              <a:rPr lang="en-US" dirty="0" smtClean="0"/>
              <a:t>)</a:t>
            </a:r>
            <a:endParaRPr lang="en-US" altLang="en-US" dirty="0" smtClean="0"/>
          </a:p>
          <a:p>
            <a:pPr marL="639763" lvl="1" indent="-273050" algn="l" eaLnBrk="1" hangingPunct="1">
              <a:buFont typeface="Wingdings 2" pitchFamily="18" charset="2"/>
              <a:buChar char=""/>
            </a:pPr>
            <a:r>
              <a:rPr lang="en-US" altLang="en-US" dirty="0" smtClean="0"/>
              <a:t>find changes ∆M to matches, by treating </a:t>
            </a:r>
            <a:r>
              <a:rPr lang="en-US" dirty="0" smtClean="0"/>
              <a:t>affected node pairs</a:t>
            </a:r>
            <a:r>
              <a:rPr lang="en-US" altLang="en-US" dirty="0" smtClean="0"/>
              <a:t> as insertions of the edges to </a:t>
            </a:r>
            <a:r>
              <a:rPr lang="en-US" altLang="en-US" dirty="0" err="1" smtClean="0"/>
              <a:t>Gr</a:t>
            </a:r>
            <a:r>
              <a:rPr lang="en-US" altLang="en-US" dirty="0" smtClean="0"/>
              <a:t> (deletions from </a:t>
            </a:r>
            <a:r>
              <a:rPr lang="en-US" altLang="en-US" dirty="0" err="1" smtClean="0"/>
              <a:t>Gr</a:t>
            </a:r>
            <a:r>
              <a:rPr lang="en-US" altLang="en-US" dirty="0" smtClean="0"/>
              <a:t>)</a:t>
            </a:r>
          </a:p>
          <a:p>
            <a:pPr marL="274638" indent="-274638" algn="l" eaLnBrk="1" hangingPunct="1">
              <a:buFont typeface="Wingdings" pitchFamily="2" charset="2"/>
              <a:buChar char=""/>
            </a:pPr>
            <a:endParaRPr lang="en-US" altLang="en-US" dirty="0" smtClean="0">
              <a:solidFill>
                <a:srgbClr val="FF0000"/>
              </a:solidFill>
            </a:endParaRPr>
          </a:p>
          <a:p>
            <a:pPr marL="639763" lvl="1" indent="-273050" algn="l" eaLnBrk="1" hangingPunct="1">
              <a:buFont typeface="Wingdings 2" pitchFamily="18" charset="2"/>
              <a:buChar char=""/>
            </a:pPr>
            <a:endParaRPr lang="en-US" altLang="en-US" sz="2400" dirty="0" smtClean="0"/>
          </a:p>
        </p:txBody>
      </p:sp>
      <p:sp>
        <p:nvSpPr>
          <p:cNvPr id="44037" name="Rectangle 89"/>
          <p:cNvSpPr>
            <a:spLocks noChangeArrowheads="1"/>
          </p:cNvSpPr>
          <p:nvPr/>
        </p:nvSpPr>
        <p:spPr bwMode="auto">
          <a:xfrm>
            <a:off x="990600" y="5257800"/>
            <a:ext cx="7243763" cy="358775"/>
          </a:xfrm>
          <a:prstGeom prst="rect">
            <a:avLst/>
          </a:prstGeom>
          <a:solidFill>
            <a:srgbClr val="EAEAEA"/>
          </a:solidFill>
          <a:ln w="9525">
            <a:noFill/>
            <a:miter lim="800000"/>
            <a:headEnd/>
            <a:tailEnd/>
          </a:ln>
        </p:spPr>
        <p:txBody>
          <a:bodyPr/>
          <a:lstStyle/>
          <a:p>
            <a:pPr marL="365125" indent="-365125" algn="ctr">
              <a:buSzPct val="90000"/>
            </a:pPr>
            <a:r>
              <a:rPr lang="en-US" altLang="en-US" sz="2000" i="1">
                <a:solidFill>
                  <a:srgbClr val="FF0000"/>
                </a:solidFill>
                <a:sym typeface="Arial" pitchFamily="34" charset="0"/>
              </a:rPr>
              <a:t>“reducing” bounded simulation in G to simulation in Gr</a:t>
            </a:r>
            <a:endParaRPr lang="en-US">
              <a:solidFill>
                <a:srgbClr val="FF0000"/>
              </a:solidFill>
            </a:endParaRPr>
          </a:p>
        </p:txBody>
      </p:sp>
      <p:sp>
        <p:nvSpPr>
          <p:cNvPr id="90118"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241B4883-3148-4570-AD30-B01B1A0B1DBD}" type="slidenum">
              <a:rPr lang="zh-CN" altLang="en-US" sz="1500">
                <a:solidFill>
                  <a:schemeClr val="bg2"/>
                </a:solidFill>
                <a:latin typeface="Times New Roman" pitchFamily="18" charset="0"/>
              </a:rPr>
              <a:pPr algn="r">
                <a:spcBef>
                  <a:spcPct val="50000"/>
                </a:spcBef>
              </a:pPr>
              <a:t>80</a:t>
            </a:fld>
            <a:endParaRPr lang="en-US" sz="1500">
              <a:solidFill>
                <a:schemeClr val="bg2"/>
              </a:solidFill>
              <a:latin typeface="Times New Roman" pitchFamily="18" charset="0"/>
            </a:endParaRPr>
          </a:p>
        </p:txBody>
      </p:sp>
      <p:sp>
        <p:nvSpPr>
          <p:cNvPr id="90119" name="Slide Number Placeholder 6"/>
          <p:cNvSpPr>
            <a:spLocks noGrp="1"/>
          </p:cNvSpPr>
          <p:nvPr>
            <p:ph type="sldNum" sz="quarter" idx="10"/>
          </p:nvPr>
        </p:nvSpPr>
        <p:spPr>
          <a:noFill/>
        </p:spPr>
        <p:txBody>
          <a:bodyPr/>
          <a:lstStyle/>
          <a:p>
            <a:fld id="{94972C00-D202-4C2C-A439-6336130562B9}" type="slidenum">
              <a:rPr lang="en-US" altLang="en-US" smtClean="0"/>
              <a:pPr/>
              <a:t>80</a:t>
            </a:fld>
            <a:endParaRPr lang="en-US" sz="1800" b="0" smtClean="0">
              <a:solidFill>
                <a:schemeClr val="tx1"/>
              </a:solidFill>
            </a:endParaRPr>
          </a:p>
        </p:txBody>
      </p:sp>
      <p:pic>
        <p:nvPicPr>
          <p:cNvPr id="8"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p:cBhvr>
                                        <p:cTn id="7"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ldLvl="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3"/>
          <p:cNvSpPr>
            <a:spLocks noChangeArrowheads="1"/>
          </p:cNvSpPr>
          <p:nvPr/>
        </p:nvSpPr>
        <p:spPr bwMode="auto">
          <a:xfrm>
            <a:off x="990600" y="1295400"/>
            <a:ext cx="1447800" cy="4800600"/>
          </a:xfrm>
          <a:prstGeom prst="rect">
            <a:avLst/>
          </a:prstGeom>
          <a:noFill/>
          <a:ln w="9525">
            <a:noFill/>
            <a:miter lim="800000"/>
            <a:headEnd/>
            <a:tailEnd/>
          </a:ln>
        </p:spPr>
        <p:txBody>
          <a:bodyPr>
            <a:spAutoFit/>
          </a:bodyPr>
          <a:lstStyle/>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a:p>
            <a:endParaRPr lang="en-US" altLang="zh-CN">
              <a:solidFill>
                <a:srgbClr val="402000"/>
              </a:solidFill>
              <a:sym typeface="Arial" pitchFamily="34" charset="0"/>
            </a:endParaRPr>
          </a:p>
        </p:txBody>
      </p:sp>
      <p:sp>
        <p:nvSpPr>
          <p:cNvPr id="91139" name="等腰三角形 224"/>
          <p:cNvSpPr>
            <a:spLocks noChangeArrowheads="1"/>
          </p:cNvSpPr>
          <p:nvPr/>
        </p:nvSpPr>
        <p:spPr bwMode="auto">
          <a:xfrm rot="10800000" flipV="1">
            <a:off x="5940425" y="4581525"/>
            <a:ext cx="2016125" cy="1150938"/>
          </a:xfrm>
          <a:prstGeom prst="triangle">
            <a:avLst>
              <a:gd name="adj" fmla="val 49366"/>
            </a:avLst>
          </a:prstGeom>
          <a:solidFill>
            <a:srgbClr val="FFFFFF"/>
          </a:solidFill>
          <a:ln w="9525">
            <a:no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91140" name="等腰三角形 222"/>
          <p:cNvSpPr>
            <a:spLocks noChangeArrowheads="1"/>
          </p:cNvSpPr>
          <p:nvPr/>
        </p:nvSpPr>
        <p:spPr bwMode="auto">
          <a:xfrm rot="10800000">
            <a:off x="4932363" y="2349500"/>
            <a:ext cx="2016125" cy="1150938"/>
          </a:xfrm>
          <a:prstGeom prst="triangle">
            <a:avLst>
              <a:gd name="adj" fmla="val 50000"/>
            </a:avLst>
          </a:prstGeom>
          <a:solidFill>
            <a:srgbClr val="FFFFFF"/>
          </a:solidFill>
          <a:ln w="9525">
            <a:no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91141" name="弦形 219"/>
          <p:cNvSpPr>
            <a:spLocks/>
          </p:cNvSpPr>
          <p:nvPr/>
        </p:nvSpPr>
        <p:spPr bwMode="auto">
          <a:xfrm rot="-2788021">
            <a:off x="4263231" y="153194"/>
            <a:ext cx="4289425" cy="4370388"/>
          </a:xfrm>
          <a:custGeom>
            <a:avLst/>
            <a:gdLst/>
            <a:ahLst/>
            <a:cxnLst/>
            <a:rect l="0" t="0" r="0" b="0"/>
            <a:pathLst/>
          </a:custGeom>
          <a:noFill/>
          <a:ln w="25400" cap="flat" cmpd="sng">
            <a:solidFill>
              <a:schemeClr val="accent2"/>
            </a:solidFill>
            <a:round/>
            <a:headEnd/>
            <a:tailEnd/>
          </a:ln>
        </p:spPr>
        <p:txBody>
          <a:bodyPr lIns="97182" tIns="48591" rIns="97182" bIns="48591"/>
          <a:lstStyle/>
          <a:p>
            <a:endParaRPr lang="en-US"/>
          </a:p>
        </p:txBody>
      </p:sp>
      <p:sp>
        <p:nvSpPr>
          <p:cNvPr id="91142" name="弦形 216"/>
          <p:cNvSpPr>
            <a:spLocks/>
          </p:cNvSpPr>
          <p:nvPr/>
        </p:nvSpPr>
        <p:spPr bwMode="auto">
          <a:xfrm rot="7977671">
            <a:off x="4282282" y="3632994"/>
            <a:ext cx="4294187" cy="4225925"/>
          </a:xfrm>
          <a:custGeom>
            <a:avLst/>
            <a:gdLst/>
            <a:ahLst/>
            <a:cxnLst/>
            <a:rect l="0" t="0" r="0" b="0"/>
            <a:pathLst/>
          </a:custGeom>
          <a:noFill/>
          <a:ln w="25400" cap="flat" cmpd="sng">
            <a:solidFill>
              <a:schemeClr val="accent2"/>
            </a:solidFill>
            <a:round/>
            <a:headEnd/>
            <a:tailEnd/>
          </a:ln>
        </p:spPr>
        <p:txBody>
          <a:bodyPr lIns="97182" tIns="48591" rIns="97182" bIns="48591"/>
          <a:lstStyle/>
          <a:p>
            <a:endParaRPr lang="en-US"/>
          </a:p>
        </p:txBody>
      </p:sp>
      <p:sp>
        <p:nvSpPr>
          <p:cNvPr id="91143" name="标题 1"/>
          <p:cNvSpPr>
            <a:spLocks noGrp="1" noChangeArrowheads="1"/>
          </p:cNvSpPr>
          <p:nvPr>
            <p:ph type="title" idx="4294967295"/>
          </p:nvPr>
        </p:nvSpPr>
        <p:spPr>
          <a:xfrm>
            <a:off x="0" y="85725"/>
            <a:ext cx="7772400" cy="828675"/>
          </a:xfrm>
        </p:spPr>
        <p:txBody>
          <a:bodyPr>
            <a:normAutofit fontScale="90000"/>
          </a:bodyPr>
          <a:lstStyle/>
          <a:p>
            <a:r>
              <a:rPr lang="en-US" dirty="0" smtClean="0"/>
              <a:t>Dynamic Querying via</a:t>
            </a:r>
            <a:r>
              <a:rPr lang="en-US" altLang="en-US" dirty="0" smtClean="0"/>
              <a:t> Bounded Simulation </a:t>
            </a:r>
            <a:r>
              <a:rPr lang="en-US" altLang="zh-CN" dirty="0" smtClean="0"/>
              <a:t>(Fan et.al SIGMOD ’11)</a:t>
            </a:r>
            <a:endParaRPr lang="zh-CN" altLang="en-US" sz="2800" dirty="0" smtClean="0">
              <a:ea typeface="宋体" pitchFamily="2" charset="-122"/>
            </a:endParaRPr>
          </a:p>
        </p:txBody>
      </p:sp>
      <p:sp>
        <p:nvSpPr>
          <p:cNvPr id="91144" name="内容占位符 2"/>
          <p:cNvSpPr>
            <a:spLocks noGrp="1" noChangeArrowheads="1"/>
          </p:cNvSpPr>
          <p:nvPr>
            <p:ph idx="1"/>
          </p:nvPr>
        </p:nvSpPr>
        <p:spPr>
          <a:xfrm>
            <a:off x="971550" y="1285875"/>
            <a:ext cx="7488238" cy="414338"/>
          </a:xfrm>
        </p:spPr>
        <p:txBody>
          <a:bodyPr/>
          <a:lstStyle/>
          <a:p>
            <a:pPr marL="274638" indent="-274638" algn="l" eaLnBrk="1" hangingPunct="1">
              <a:lnSpc>
                <a:spcPct val="80000"/>
              </a:lnSpc>
            </a:pPr>
            <a:r>
              <a:rPr lang="en-US" altLang="zh-CN" dirty="0" smtClean="0"/>
              <a:t>unit insertion and general queries</a:t>
            </a:r>
          </a:p>
        </p:txBody>
      </p:sp>
      <p:sp>
        <p:nvSpPr>
          <p:cNvPr id="91145" name="矩形 51"/>
          <p:cNvSpPr>
            <a:spLocks noChangeArrowheads="1"/>
          </p:cNvSpPr>
          <p:nvPr/>
        </p:nvSpPr>
        <p:spPr bwMode="auto">
          <a:xfrm>
            <a:off x="2339975" y="4292600"/>
            <a:ext cx="454025" cy="369888"/>
          </a:xfrm>
          <a:prstGeom prst="rect">
            <a:avLst/>
          </a:prstGeom>
          <a:noFill/>
          <a:ln w="9525">
            <a:noFill/>
            <a:miter lim="800000"/>
            <a:headEnd/>
            <a:tailEnd/>
          </a:ln>
        </p:spPr>
        <p:txBody>
          <a:bodyPr wrap="none">
            <a:spAutoFit/>
          </a:bodyPr>
          <a:lstStyle/>
          <a:p>
            <a:r>
              <a:rPr lang="en-US" altLang="en-US" b="1">
                <a:sym typeface="Arial" pitchFamily="34" charset="0"/>
              </a:rPr>
              <a:t>Gr</a:t>
            </a:r>
            <a:endParaRPr lang="zh-CN" altLang="en-US"/>
          </a:p>
        </p:txBody>
      </p:sp>
      <p:sp>
        <p:nvSpPr>
          <p:cNvPr id="91146" name="矩形 63"/>
          <p:cNvSpPr>
            <a:spLocks noChangeArrowheads="1"/>
          </p:cNvSpPr>
          <p:nvPr/>
        </p:nvSpPr>
        <p:spPr bwMode="auto">
          <a:xfrm>
            <a:off x="6626225" y="3379788"/>
            <a:ext cx="398463" cy="369887"/>
          </a:xfrm>
          <a:prstGeom prst="rect">
            <a:avLst/>
          </a:prstGeom>
          <a:noFill/>
          <a:ln w="9525">
            <a:noFill/>
            <a:miter lim="800000"/>
            <a:headEnd/>
            <a:tailEnd/>
          </a:ln>
        </p:spPr>
        <p:txBody>
          <a:bodyPr wrap="none">
            <a:spAutoFit/>
          </a:bodyPr>
          <a:lstStyle/>
          <a:p>
            <a:r>
              <a:rPr lang="en-US" altLang="en-US">
                <a:solidFill>
                  <a:srgbClr val="FF0000"/>
                </a:solidFill>
                <a:sym typeface="Arial" pitchFamily="34" charset="0"/>
              </a:rPr>
              <a:t>e</a:t>
            </a:r>
            <a:r>
              <a:rPr lang="en-US" altLang="en-US" sz="1200">
                <a:solidFill>
                  <a:srgbClr val="FF0000"/>
                </a:solidFill>
                <a:sym typeface="Arial" pitchFamily="34" charset="0"/>
              </a:rPr>
              <a:t>2</a:t>
            </a:r>
            <a:endParaRPr lang="zh-CN" altLang="en-US"/>
          </a:p>
        </p:txBody>
      </p:sp>
      <p:grpSp>
        <p:nvGrpSpPr>
          <p:cNvPr id="2" name="Group 11"/>
          <p:cNvGrpSpPr>
            <a:grpSpLocks/>
          </p:cNvGrpSpPr>
          <p:nvPr/>
        </p:nvGrpSpPr>
        <p:grpSpPr bwMode="auto">
          <a:xfrm>
            <a:off x="1042988" y="1917700"/>
            <a:ext cx="1728787" cy="1584325"/>
            <a:chOff x="0" y="0"/>
            <a:chExt cx="1660035" cy="1521338"/>
          </a:xfrm>
        </p:grpSpPr>
        <p:sp>
          <p:nvSpPr>
            <p:cNvPr id="91197" name="圆角矩形 97"/>
            <p:cNvSpPr>
              <a:spLocks/>
            </p:cNvSpPr>
            <p:nvPr/>
          </p:nvSpPr>
          <p:spPr bwMode="auto">
            <a:xfrm>
              <a:off x="3851" y="9170"/>
              <a:ext cx="1656184" cy="1512168"/>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grpSp>
          <p:nvGrpSpPr>
            <p:cNvPr id="3" name="Group 13"/>
            <p:cNvGrpSpPr>
              <a:grpSpLocks/>
            </p:cNvGrpSpPr>
            <p:nvPr/>
          </p:nvGrpSpPr>
          <p:grpSpPr bwMode="auto">
            <a:xfrm>
              <a:off x="0" y="0"/>
              <a:ext cx="1596747" cy="1435590"/>
              <a:chOff x="0" y="0"/>
              <a:chExt cx="1892003" cy="1771925"/>
            </a:xfrm>
          </p:grpSpPr>
          <p:grpSp>
            <p:nvGrpSpPr>
              <p:cNvPr id="4" name="Group 14"/>
              <p:cNvGrpSpPr>
                <a:grpSpLocks/>
              </p:cNvGrpSpPr>
              <p:nvPr/>
            </p:nvGrpSpPr>
            <p:grpSpPr bwMode="auto">
              <a:xfrm>
                <a:off x="288033" y="0"/>
                <a:ext cx="1603970" cy="1450518"/>
                <a:chOff x="0" y="0"/>
                <a:chExt cx="2004963" cy="1730484"/>
              </a:xfrm>
            </p:grpSpPr>
            <p:sp>
              <p:nvSpPr>
                <p:cNvPr id="91206" name="TextBox 103"/>
                <p:cNvSpPr>
                  <a:spLocks noChangeArrowheads="1"/>
                </p:cNvSpPr>
                <p:nvPr/>
              </p:nvSpPr>
              <p:spPr bwMode="auto">
                <a:xfrm>
                  <a:off x="1559728" y="0"/>
                  <a:ext cx="445235" cy="477334"/>
                </a:xfrm>
                <a:prstGeom prst="rect">
                  <a:avLst/>
                </a:prstGeom>
                <a:noFill/>
                <a:ln w="9525">
                  <a:noFill/>
                  <a:miter lim="800000"/>
                  <a:headEnd/>
                  <a:tailEnd/>
                </a:ln>
              </p:spPr>
              <p:txBody>
                <a:bodyPr wrap="none">
                  <a:spAutoFit/>
                </a:bodyPr>
                <a:lstStyle/>
                <a:p>
                  <a:r>
                    <a:rPr lang="en-US" altLang="en-US" sz="2000" b="1">
                      <a:solidFill>
                        <a:srgbClr val="402000"/>
                      </a:solidFill>
                      <a:sym typeface="Arial" pitchFamily="34" charset="0"/>
                    </a:rPr>
                    <a:t>P</a:t>
                  </a:r>
                  <a:endParaRPr lang="zh-CN" altLang="en-US"/>
                </a:p>
              </p:txBody>
            </p:sp>
            <p:sp>
              <p:nvSpPr>
                <p:cNvPr id="91207" name="TextBox 104"/>
                <p:cNvSpPr>
                  <a:spLocks noChangeArrowheads="1"/>
                </p:cNvSpPr>
                <p:nvPr/>
              </p:nvSpPr>
              <p:spPr bwMode="auto">
                <a:xfrm>
                  <a:off x="0" y="199491"/>
                  <a:ext cx="248028" cy="487656"/>
                </a:xfrm>
                <a:prstGeom prst="rect">
                  <a:avLst/>
                </a:prstGeom>
                <a:noFill/>
                <a:ln w="9525">
                  <a:noFill/>
                  <a:miter lim="800000"/>
                  <a:headEnd/>
                  <a:tailEnd/>
                </a:ln>
              </p:spPr>
              <p:txBody>
                <a:bodyPr>
                  <a:spAutoFit/>
                </a:bodyPr>
                <a:lstStyle/>
                <a:p>
                  <a:r>
                    <a:rPr lang="en-US" altLang="en-US" sz="4000" b="1">
                      <a:solidFill>
                        <a:srgbClr val="402000"/>
                      </a:solidFill>
                      <a:sym typeface="Arial" pitchFamily="34" charset="0"/>
                    </a:rPr>
                    <a:t>*</a:t>
                  </a:r>
                  <a:endParaRPr lang="zh-CN" altLang="en-US"/>
                </a:p>
              </p:txBody>
            </p:sp>
            <p:sp>
              <p:nvSpPr>
                <p:cNvPr id="91208" name="TextBox 105"/>
                <p:cNvSpPr>
                  <a:spLocks noChangeArrowheads="1"/>
                </p:cNvSpPr>
                <p:nvPr/>
              </p:nvSpPr>
              <p:spPr bwMode="auto">
                <a:xfrm>
                  <a:off x="1170129" y="924841"/>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1</a:t>
                  </a:r>
                  <a:endParaRPr lang="zh-CN" altLang="en-US"/>
                </a:p>
              </p:txBody>
            </p:sp>
            <p:sp>
              <p:nvSpPr>
                <p:cNvPr id="91209" name="TextBox 106"/>
                <p:cNvSpPr>
                  <a:spLocks noChangeArrowheads="1"/>
                </p:cNvSpPr>
                <p:nvPr/>
              </p:nvSpPr>
              <p:spPr bwMode="auto">
                <a:xfrm>
                  <a:off x="360039" y="667123"/>
                  <a:ext cx="298480"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2</a:t>
                  </a:r>
                  <a:endParaRPr lang="zh-CN" altLang="en-US"/>
                </a:p>
              </p:txBody>
            </p:sp>
            <p:sp>
              <p:nvSpPr>
                <p:cNvPr id="91210" name="TextBox 107"/>
                <p:cNvSpPr>
                  <a:spLocks noChangeArrowheads="1"/>
                </p:cNvSpPr>
                <p:nvPr/>
              </p:nvSpPr>
              <p:spPr bwMode="auto">
                <a:xfrm>
                  <a:off x="392240" y="1391930"/>
                  <a:ext cx="298481" cy="338554"/>
                </a:xfrm>
                <a:prstGeom prst="rect">
                  <a:avLst/>
                </a:prstGeom>
                <a:noFill/>
                <a:ln w="9525">
                  <a:noFill/>
                  <a:miter lim="800000"/>
                  <a:headEnd/>
                  <a:tailEnd/>
                </a:ln>
              </p:spPr>
              <p:txBody>
                <a:bodyPr wrap="none">
                  <a:spAutoFit/>
                </a:bodyPr>
                <a:lstStyle/>
                <a:p>
                  <a:r>
                    <a:rPr lang="en-US" altLang="en-US" sz="1600" b="1">
                      <a:solidFill>
                        <a:srgbClr val="402000"/>
                      </a:solidFill>
                      <a:sym typeface="Arial" pitchFamily="34" charset="0"/>
                    </a:rPr>
                    <a:t>1</a:t>
                  </a:r>
                  <a:endParaRPr lang="zh-CN" altLang="en-US"/>
                </a:p>
              </p:txBody>
            </p:sp>
            <p:cxnSp>
              <p:nvCxnSpPr>
                <p:cNvPr id="91211" name="曲线连接符 39"/>
                <p:cNvCxnSpPr>
                  <a:cxnSpLocks noChangeShapeType="1"/>
                  <a:stCxn id="91203" idx="1"/>
                  <a:endCxn id="91204" idx="0"/>
                </p:cNvCxnSpPr>
                <p:nvPr/>
              </p:nvCxnSpPr>
              <p:spPr bwMode="auto">
                <a:xfrm rot="10800000" flipV="1">
                  <a:off x="122676" y="401437"/>
                  <a:ext cx="622078" cy="743019"/>
                </a:xfrm>
                <a:prstGeom prst="curvedConnector2">
                  <a:avLst/>
                </a:prstGeom>
                <a:noFill/>
                <a:ln w="28575">
                  <a:solidFill>
                    <a:srgbClr val="00B050"/>
                  </a:solidFill>
                  <a:round/>
                  <a:headEnd/>
                  <a:tailEnd type="triangle" w="lg" len="lg"/>
                </a:ln>
              </p:spPr>
            </p:cxnSp>
          </p:grpSp>
          <p:sp>
            <p:nvSpPr>
              <p:cNvPr id="91203" name="矩形 100"/>
              <p:cNvSpPr>
                <a:spLocks noChangeArrowheads="1"/>
              </p:cNvSpPr>
              <p:nvPr/>
            </p:nvSpPr>
            <p:spPr bwMode="auto">
              <a:xfrm>
                <a:off x="883836" y="167218"/>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CTO</a:t>
                </a:r>
                <a:endParaRPr lang="zh-CN" altLang="en-US"/>
              </a:p>
            </p:txBody>
          </p:sp>
          <p:sp>
            <p:nvSpPr>
              <p:cNvPr id="91204" name="矩形 101"/>
              <p:cNvSpPr>
                <a:spLocks noChangeArrowheads="1"/>
              </p:cNvSpPr>
              <p:nvPr/>
            </p:nvSpPr>
            <p:spPr bwMode="auto">
              <a:xfrm>
                <a:off x="0" y="959306"/>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DB</a:t>
                </a:r>
                <a:endParaRPr lang="zh-CN" altLang="en-US"/>
              </a:p>
            </p:txBody>
          </p:sp>
          <p:sp>
            <p:nvSpPr>
              <p:cNvPr id="91205" name="矩形 102"/>
              <p:cNvSpPr>
                <a:spLocks noChangeArrowheads="1"/>
              </p:cNvSpPr>
              <p:nvPr/>
            </p:nvSpPr>
            <p:spPr bwMode="auto">
              <a:xfrm>
                <a:off x="943117" y="1433371"/>
                <a:ext cx="772348" cy="338554"/>
              </a:xfrm>
              <a:prstGeom prst="rect">
                <a:avLst/>
              </a:prstGeom>
              <a:noFill/>
              <a:ln w="9525">
                <a:noFill/>
                <a:miter lim="800000"/>
                <a:headEnd/>
                <a:tailEnd/>
              </a:ln>
            </p:spPr>
            <p:txBody>
              <a:bodyPr>
                <a:spAutoFit/>
              </a:bodyPr>
              <a:lstStyle/>
              <a:p>
                <a:r>
                  <a:rPr lang="en-US" altLang="en-US" sz="1600" b="1">
                    <a:solidFill>
                      <a:srgbClr val="402000"/>
                    </a:solidFill>
                    <a:sym typeface="Arial" pitchFamily="34" charset="0"/>
                  </a:rPr>
                  <a:t>Bio</a:t>
                </a:r>
                <a:endParaRPr lang="zh-CN" altLang="en-US"/>
              </a:p>
            </p:txBody>
          </p:sp>
        </p:grpSp>
        <p:cxnSp>
          <p:nvCxnSpPr>
            <p:cNvPr id="91199" name="曲线连接符 39"/>
            <p:cNvCxnSpPr>
              <a:cxnSpLocks noChangeShapeType="1"/>
            </p:cNvCxnSpPr>
            <p:nvPr/>
          </p:nvCxnSpPr>
          <p:spPr bwMode="auto">
            <a:xfrm rot="10800000" flipH="1">
              <a:off x="291883" y="297202"/>
              <a:ext cx="497662" cy="622811"/>
            </a:xfrm>
            <a:prstGeom prst="curvedConnector2">
              <a:avLst/>
            </a:prstGeom>
            <a:noFill/>
            <a:ln w="28575">
              <a:solidFill>
                <a:srgbClr val="00B050"/>
              </a:solidFill>
              <a:round/>
              <a:headEnd/>
              <a:tailEnd type="triangle" w="lg" len="lg"/>
            </a:ln>
          </p:spPr>
        </p:cxnSp>
        <p:cxnSp>
          <p:nvCxnSpPr>
            <p:cNvPr id="91200" name="直接箭头连接符 110"/>
            <p:cNvCxnSpPr>
              <a:cxnSpLocks noChangeShapeType="1"/>
            </p:cNvCxnSpPr>
            <p:nvPr/>
          </p:nvCxnSpPr>
          <p:spPr bwMode="auto">
            <a:xfrm>
              <a:off x="363892" y="1089289"/>
              <a:ext cx="432047" cy="334780"/>
            </a:xfrm>
            <a:prstGeom prst="straightConnector1">
              <a:avLst/>
            </a:prstGeom>
            <a:noFill/>
            <a:ln w="28575">
              <a:solidFill>
                <a:srgbClr val="00B050"/>
              </a:solidFill>
              <a:round/>
              <a:headEnd/>
              <a:tailEnd type="arrow" w="med" len="med"/>
            </a:ln>
          </p:spPr>
        </p:cxnSp>
        <p:cxnSp>
          <p:nvCxnSpPr>
            <p:cNvPr id="91201" name="曲线连接符 39"/>
            <p:cNvCxnSpPr>
              <a:cxnSpLocks noChangeShapeType="1"/>
            </p:cNvCxnSpPr>
            <p:nvPr/>
          </p:nvCxnSpPr>
          <p:spPr bwMode="auto">
            <a:xfrm rot="16200000" flipH="1">
              <a:off x="543905" y="837255"/>
              <a:ext cx="936107" cy="1"/>
            </a:xfrm>
            <a:prstGeom prst="curvedConnector3">
              <a:avLst>
                <a:gd name="adj1" fmla="val 50000"/>
              </a:avLst>
            </a:prstGeom>
            <a:noFill/>
            <a:ln w="28575">
              <a:solidFill>
                <a:srgbClr val="00B050"/>
              </a:solidFill>
              <a:round/>
              <a:headEnd/>
              <a:tailEnd type="triangle" w="lg" len="lg"/>
            </a:ln>
          </p:spPr>
        </p:cxnSp>
      </p:grpSp>
      <p:sp>
        <p:nvSpPr>
          <p:cNvPr id="91148" name="圆角矩形 113"/>
          <p:cNvSpPr>
            <a:spLocks/>
          </p:cNvSpPr>
          <p:nvPr/>
        </p:nvSpPr>
        <p:spPr bwMode="auto">
          <a:xfrm>
            <a:off x="900113" y="3717925"/>
            <a:ext cx="3240087" cy="2087563"/>
          </a:xfrm>
          <a:prstGeom prst="roundRect">
            <a:avLst>
              <a:gd name="adj" fmla="val 16667"/>
            </a:avLst>
          </a:prstGeom>
          <a:solidFill>
            <a:srgbClr val="FBFAE2"/>
          </a:solidFill>
          <a:ln w="25400">
            <a:solidFill>
              <a:schemeClr val="accent2"/>
            </a:solidFill>
            <a:round/>
            <a:headEnd/>
            <a:tailEnd/>
          </a:ln>
        </p:spPr>
        <p:txBody>
          <a:bodyPr lIns="97182" tIns="48591" rIns="97182" bIns="48591"/>
          <a:lstStyle/>
          <a:p>
            <a:pPr marL="365125" indent="-365125" eaLnBrk="0" hangingPunct="0">
              <a:lnSpc>
                <a:spcPct val="120000"/>
              </a:lnSpc>
              <a:spcBef>
                <a:spcPct val="10000"/>
              </a:spcBef>
              <a:buClr>
                <a:schemeClr val="accent1"/>
              </a:buClr>
              <a:buSzPct val="90000"/>
            </a:pPr>
            <a:endParaRPr lang="en-US" b="1" i="1">
              <a:sym typeface="Arial" pitchFamily="34" charset="0"/>
            </a:endParaRPr>
          </a:p>
        </p:txBody>
      </p:sp>
      <p:sp>
        <p:nvSpPr>
          <p:cNvPr id="91149" name="TextBox 114"/>
          <p:cNvSpPr>
            <a:spLocks noChangeArrowheads="1"/>
          </p:cNvSpPr>
          <p:nvPr/>
        </p:nvSpPr>
        <p:spPr bwMode="auto">
          <a:xfrm>
            <a:off x="1403350" y="3860800"/>
            <a:ext cx="100647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Ann, CTO</a:t>
            </a:r>
            <a:endParaRPr lang="zh-CN" altLang="en-US"/>
          </a:p>
        </p:txBody>
      </p:sp>
      <p:sp>
        <p:nvSpPr>
          <p:cNvPr id="91150" name="TextBox 115"/>
          <p:cNvSpPr>
            <a:spLocks noChangeArrowheads="1"/>
          </p:cNvSpPr>
          <p:nvPr/>
        </p:nvSpPr>
        <p:spPr bwMode="auto">
          <a:xfrm>
            <a:off x="827088" y="4581525"/>
            <a:ext cx="823912"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sp>
        <p:nvSpPr>
          <p:cNvPr id="91151" name="TextBox 116"/>
          <p:cNvSpPr>
            <a:spLocks noChangeArrowheads="1"/>
          </p:cNvSpPr>
          <p:nvPr/>
        </p:nvSpPr>
        <p:spPr bwMode="auto">
          <a:xfrm>
            <a:off x="3276600" y="4581525"/>
            <a:ext cx="881063"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Dan, DB</a:t>
            </a:r>
            <a:endParaRPr lang="zh-CN" altLang="en-US"/>
          </a:p>
        </p:txBody>
      </p:sp>
      <p:sp>
        <p:nvSpPr>
          <p:cNvPr id="91152" name="TextBox 117"/>
          <p:cNvSpPr>
            <a:spLocks noChangeArrowheads="1"/>
          </p:cNvSpPr>
          <p:nvPr/>
        </p:nvSpPr>
        <p:spPr bwMode="auto">
          <a:xfrm>
            <a:off x="1344613" y="5360988"/>
            <a:ext cx="850900"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Bill, Bio</a:t>
            </a:r>
            <a:endParaRPr lang="zh-CN" altLang="en-US"/>
          </a:p>
        </p:txBody>
      </p:sp>
      <p:sp>
        <p:nvSpPr>
          <p:cNvPr id="91153" name="TextBox 118"/>
          <p:cNvSpPr>
            <a:spLocks noChangeArrowheads="1"/>
          </p:cNvSpPr>
          <p:nvPr/>
        </p:nvSpPr>
        <p:spPr bwMode="auto">
          <a:xfrm>
            <a:off x="3276600" y="5360988"/>
            <a:ext cx="87947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Mat, Bio</a:t>
            </a:r>
            <a:endParaRPr lang="zh-CN" altLang="en-US"/>
          </a:p>
        </p:txBody>
      </p:sp>
      <p:cxnSp>
        <p:nvCxnSpPr>
          <p:cNvPr id="91154" name="曲线连接符 39"/>
          <p:cNvCxnSpPr>
            <a:cxnSpLocks noChangeShapeType="1"/>
          </p:cNvCxnSpPr>
          <p:nvPr/>
        </p:nvCxnSpPr>
        <p:spPr bwMode="auto">
          <a:xfrm rot="16200000" flipH="1">
            <a:off x="1304925" y="4770438"/>
            <a:ext cx="1203325" cy="0"/>
          </a:xfrm>
          <a:prstGeom prst="curvedConnector3">
            <a:avLst>
              <a:gd name="adj1" fmla="val 50000"/>
            </a:avLst>
          </a:prstGeom>
          <a:noFill/>
          <a:ln w="28575">
            <a:solidFill>
              <a:srgbClr val="00B050"/>
            </a:solidFill>
            <a:round/>
            <a:headEnd/>
            <a:tailEnd type="triangle" w="lg" len="lg"/>
          </a:ln>
        </p:spPr>
      </p:cxnSp>
      <p:cxnSp>
        <p:nvCxnSpPr>
          <p:cNvPr id="91155" name="直接箭头连接符 120"/>
          <p:cNvCxnSpPr>
            <a:cxnSpLocks noChangeShapeType="1"/>
          </p:cNvCxnSpPr>
          <p:nvPr/>
        </p:nvCxnSpPr>
        <p:spPr bwMode="auto">
          <a:xfrm rot="5400000">
            <a:off x="1177132" y="4210843"/>
            <a:ext cx="431800" cy="309563"/>
          </a:xfrm>
          <a:prstGeom prst="straightConnector1">
            <a:avLst/>
          </a:prstGeom>
          <a:noFill/>
          <a:ln w="28575">
            <a:solidFill>
              <a:srgbClr val="00B050"/>
            </a:solidFill>
            <a:round/>
            <a:headEnd/>
            <a:tailEnd type="arrow" w="med" len="med"/>
          </a:ln>
        </p:spPr>
      </p:cxnSp>
      <p:cxnSp>
        <p:nvCxnSpPr>
          <p:cNvPr id="91156" name="直接箭头连接符 121"/>
          <p:cNvCxnSpPr>
            <a:cxnSpLocks noChangeShapeType="1"/>
          </p:cNvCxnSpPr>
          <p:nvPr/>
        </p:nvCxnSpPr>
        <p:spPr bwMode="auto">
          <a:xfrm rot="5400000" flipH="1" flipV="1">
            <a:off x="1341438" y="4211637"/>
            <a:ext cx="431800" cy="307975"/>
          </a:xfrm>
          <a:prstGeom prst="straightConnector1">
            <a:avLst/>
          </a:prstGeom>
          <a:noFill/>
          <a:ln w="28575">
            <a:solidFill>
              <a:srgbClr val="00B050"/>
            </a:solidFill>
            <a:round/>
            <a:headEnd/>
            <a:tailEnd type="arrow" w="med" len="med"/>
          </a:ln>
        </p:spPr>
      </p:cxnSp>
      <p:cxnSp>
        <p:nvCxnSpPr>
          <p:cNvPr id="91157" name="直接箭头连接符 122"/>
          <p:cNvCxnSpPr>
            <a:cxnSpLocks noChangeShapeType="1"/>
          </p:cNvCxnSpPr>
          <p:nvPr/>
        </p:nvCxnSpPr>
        <p:spPr bwMode="auto">
          <a:xfrm rot="10800000">
            <a:off x="2124075" y="4149725"/>
            <a:ext cx="1449388" cy="493713"/>
          </a:xfrm>
          <a:prstGeom prst="straightConnector1">
            <a:avLst/>
          </a:prstGeom>
          <a:noFill/>
          <a:ln w="28575">
            <a:solidFill>
              <a:srgbClr val="00B050"/>
            </a:solidFill>
            <a:round/>
            <a:headEnd/>
            <a:tailEnd type="arrow" w="med" len="med"/>
          </a:ln>
        </p:spPr>
      </p:cxnSp>
      <p:cxnSp>
        <p:nvCxnSpPr>
          <p:cNvPr id="91158" name="直接箭头连接符 123"/>
          <p:cNvCxnSpPr>
            <a:cxnSpLocks noChangeShapeType="1"/>
            <a:stCxn id="91150" idx="2"/>
            <a:endCxn id="91152" idx="0"/>
          </p:cNvCxnSpPr>
          <p:nvPr/>
        </p:nvCxnSpPr>
        <p:spPr bwMode="auto">
          <a:xfrm rot="16200000" flipH="1">
            <a:off x="1268413" y="4857750"/>
            <a:ext cx="471487" cy="531813"/>
          </a:xfrm>
          <a:prstGeom prst="straightConnector1">
            <a:avLst/>
          </a:prstGeom>
          <a:noFill/>
          <a:ln w="28575">
            <a:solidFill>
              <a:srgbClr val="00B050"/>
            </a:solidFill>
            <a:round/>
            <a:headEnd/>
            <a:tailEnd type="arrow" w="med" len="med"/>
          </a:ln>
        </p:spPr>
      </p:cxnSp>
      <p:sp>
        <p:nvSpPr>
          <p:cNvPr id="91159" name="矩形 124"/>
          <p:cNvSpPr>
            <a:spLocks noChangeArrowheads="1"/>
          </p:cNvSpPr>
          <p:nvPr/>
        </p:nvSpPr>
        <p:spPr bwMode="auto">
          <a:xfrm>
            <a:off x="900113" y="3789363"/>
            <a:ext cx="454025" cy="369887"/>
          </a:xfrm>
          <a:prstGeom prst="rect">
            <a:avLst/>
          </a:prstGeom>
          <a:noFill/>
          <a:ln w="9525">
            <a:noFill/>
            <a:miter lim="800000"/>
            <a:headEnd/>
            <a:tailEnd/>
          </a:ln>
        </p:spPr>
        <p:txBody>
          <a:bodyPr wrap="none">
            <a:spAutoFit/>
          </a:bodyPr>
          <a:lstStyle/>
          <a:p>
            <a:r>
              <a:rPr lang="en-US" altLang="en-US" b="1">
                <a:sym typeface="Arial" pitchFamily="34" charset="0"/>
              </a:rPr>
              <a:t>Gr</a:t>
            </a:r>
            <a:endParaRPr lang="zh-CN" altLang="en-US"/>
          </a:p>
        </p:txBody>
      </p:sp>
      <p:sp>
        <p:nvSpPr>
          <p:cNvPr id="91160" name="TextBox 125"/>
          <p:cNvSpPr>
            <a:spLocks noChangeArrowheads="1"/>
          </p:cNvSpPr>
          <p:nvPr/>
        </p:nvSpPr>
        <p:spPr bwMode="auto">
          <a:xfrm>
            <a:off x="2844800" y="3860800"/>
            <a:ext cx="1006475" cy="307975"/>
          </a:xfrm>
          <a:prstGeom prst="rect">
            <a:avLst/>
          </a:prstGeom>
          <a:noFill/>
          <a:ln w="9525">
            <a:solidFill>
              <a:srgbClr val="FF0000"/>
            </a:solidFill>
            <a:miter lim="800000"/>
            <a:headEnd/>
            <a:tailEnd/>
          </a:ln>
        </p:spPr>
        <p:txBody>
          <a:bodyPr wrap="none">
            <a:spAutoFit/>
          </a:bodyPr>
          <a:lstStyle/>
          <a:p>
            <a:r>
              <a:rPr lang="en-US" altLang="en-US" sz="1400" b="1">
                <a:solidFill>
                  <a:srgbClr val="FF0000"/>
                </a:solidFill>
                <a:sym typeface="Arial" pitchFamily="34" charset="0"/>
              </a:rPr>
              <a:t>Don, CTO</a:t>
            </a:r>
            <a:endParaRPr lang="zh-CN" altLang="en-US"/>
          </a:p>
        </p:txBody>
      </p:sp>
      <p:cxnSp>
        <p:nvCxnSpPr>
          <p:cNvPr id="91161" name="曲线连接符 39"/>
          <p:cNvCxnSpPr>
            <a:cxnSpLocks noChangeShapeType="1"/>
            <a:stCxn id="91151" idx="2"/>
            <a:endCxn id="91153" idx="0"/>
          </p:cNvCxnSpPr>
          <p:nvPr/>
        </p:nvCxnSpPr>
        <p:spPr bwMode="auto">
          <a:xfrm rot="5400000">
            <a:off x="3479800" y="5122863"/>
            <a:ext cx="471487" cy="1588"/>
          </a:xfrm>
          <a:prstGeom prst="curvedConnector3">
            <a:avLst>
              <a:gd name="adj1" fmla="val 50000"/>
            </a:avLst>
          </a:prstGeom>
          <a:noFill/>
          <a:ln w="28575">
            <a:solidFill>
              <a:srgbClr val="00B050"/>
            </a:solidFill>
            <a:round/>
            <a:headEnd/>
            <a:tailEnd type="triangle" w="lg" len="lg"/>
          </a:ln>
        </p:spPr>
      </p:cxnSp>
      <p:cxnSp>
        <p:nvCxnSpPr>
          <p:cNvPr id="91162" name="直接箭头连接符 127"/>
          <p:cNvCxnSpPr>
            <a:cxnSpLocks noChangeShapeType="1"/>
          </p:cNvCxnSpPr>
          <p:nvPr/>
        </p:nvCxnSpPr>
        <p:spPr bwMode="auto">
          <a:xfrm>
            <a:off x="1908175" y="4221163"/>
            <a:ext cx="1538288" cy="512762"/>
          </a:xfrm>
          <a:prstGeom prst="straightConnector1">
            <a:avLst/>
          </a:prstGeom>
          <a:noFill/>
          <a:ln w="28575">
            <a:solidFill>
              <a:srgbClr val="00B050"/>
            </a:solidFill>
            <a:round/>
            <a:headEnd/>
            <a:tailEnd type="arrow" w="med" len="med"/>
          </a:ln>
        </p:spPr>
      </p:cxnSp>
      <p:cxnSp>
        <p:nvCxnSpPr>
          <p:cNvPr id="45098" name="直接箭头连接符 128"/>
          <p:cNvCxnSpPr>
            <a:cxnSpLocks noChangeShapeType="1"/>
          </p:cNvCxnSpPr>
          <p:nvPr/>
        </p:nvCxnSpPr>
        <p:spPr bwMode="auto">
          <a:xfrm flipH="1" flipV="1">
            <a:off x="3348038" y="4149725"/>
            <a:ext cx="503237" cy="431800"/>
          </a:xfrm>
          <a:prstGeom prst="straightConnector1">
            <a:avLst/>
          </a:prstGeom>
          <a:noFill/>
          <a:ln w="28575">
            <a:solidFill>
              <a:srgbClr val="FF0000"/>
            </a:solidFill>
            <a:round/>
            <a:headEnd/>
            <a:tailEnd type="arrow" w="med" len="med"/>
          </a:ln>
        </p:spPr>
      </p:cxnSp>
      <p:cxnSp>
        <p:nvCxnSpPr>
          <p:cNvPr id="45099" name="直接箭头连接符 129"/>
          <p:cNvCxnSpPr>
            <a:cxnSpLocks noChangeShapeType="1"/>
          </p:cNvCxnSpPr>
          <p:nvPr/>
        </p:nvCxnSpPr>
        <p:spPr bwMode="auto">
          <a:xfrm>
            <a:off x="3203575" y="4149725"/>
            <a:ext cx="504825" cy="431800"/>
          </a:xfrm>
          <a:prstGeom prst="straightConnector1">
            <a:avLst/>
          </a:prstGeom>
          <a:noFill/>
          <a:ln w="28575">
            <a:solidFill>
              <a:srgbClr val="FF0000"/>
            </a:solidFill>
            <a:round/>
            <a:headEnd/>
            <a:tailEnd type="arrow" w="med" len="med"/>
          </a:ln>
        </p:spPr>
      </p:cxnSp>
      <p:sp>
        <p:nvSpPr>
          <p:cNvPr id="91165" name="TextBox 130"/>
          <p:cNvSpPr>
            <a:spLocks noChangeArrowheads="1"/>
          </p:cNvSpPr>
          <p:nvPr/>
        </p:nvSpPr>
        <p:spPr bwMode="auto">
          <a:xfrm>
            <a:off x="2482850" y="5353050"/>
            <a:ext cx="936625" cy="307975"/>
          </a:xfrm>
          <a:prstGeom prst="rect">
            <a:avLst/>
          </a:prstGeom>
          <a:noFill/>
          <a:ln w="9525">
            <a:solidFill>
              <a:srgbClr val="FF0000"/>
            </a:solidFill>
            <a:miter lim="800000"/>
            <a:headEnd/>
            <a:tailEnd/>
          </a:ln>
        </p:spPr>
        <p:txBody>
          <a:bodyPr wrap="none">
            <a:spAutoFit/>
          </a:bodyPr>
          <a:lstStyle/>
          <a:p>
            <a:r>
              <a:rPr lang="en-US" altLang="en-US" sz="1400" b="1">
                <a:solidFill>
                  <a:srgbClr val="FF0000"/>
                </a:solidFill>
                <a:sym typeface="Arial" pitchFamily="34" charset="0"/>
              </a:rPr>
              <a:t>Tom, Bio</a:t>
            </a:r>
            <a:endParaRPr lang="zh-CN" altLang="en-US"/>
          </a:p>
        </p:txBody>
      </p:sp>
      <p:cxnSp>
        <p:nvCxnSpPr>
          <p:cNvPr id="45101" name="直接箭头连接符 131"/>
          <p:cNvCxnSpPr>
            <a:cxnSpLocks noChangeShapeType="1"/>
          </p:cNvCxnSpPr>
          <p:nvPr/>
        </p:nvCxnSpPr>
        <p:spPr bwMode="auto">
          <a:xfrm flipV="1">
            <a:off x="1619250" y="4149725"/>
            <a:ext cx="1512888" cy="431800"/>
          </a:xfrm>
          <a:prstGeom prst="straightConnector1">
            <a:avLst/>
          </a:prstGeom>
          <a:noFill/>
          <a:ln w="28575">
            <a:solidFill>
              <a:srgbClr val="FF0000"/>
            </a:solidFill>
            <a:round/>
            <a:headEnd/>
            <a:tailEnd type="arrow" w="med" len="med"/>
          </a:ln>
        </p:spPr>
      </p:cxnSp>
      <p:cxnSp>
        <p:nvCxnSpPr>
          <p:cNvPr id="45102" name="直接箭头连接符 132"/>
          <p:cNvCxnSpPr>
            <a:cxnSpLocks noChangeShapeType="1"/>
          </p:cNvCxnSpPr>
          <p:nvPr/>
        </p:nvCxnSpPr>
        <p:spPr bwMode="auto">
          <a:xfrm rot="10800000" flipV="1">
            <a:off x="1619250" y="4211638"/>
            <a:ext cx="1698625" cy="512762"/>
          </a:xfrm>
          <a:prstGeom prst="straightConnector1">
            <a:avLst/>
          </a:prstGeom>
          <a:noFill/>
          <a:ln w="28575">
            <a:solidFill>
              <a:srgbClr val="FF0000"/>
            </a:solidFill>
            <a:round/>
            <a:headEnd/>
            <a:tailEnd type="arrow" w="med" len="med"/>
          </a:ln>
        </p:spPr>
      </p:cxnSp>
      <p:cxnSp>
        <p:nvCxnSpPr>
          <p:cNvPr id="91168" name="曲线连接符 39"/>
          <p:cNvCxnSpPr>
            <a:cxnSpLocks noChangeShapeType="1"/>
          </p:cNvCxnSpPr>
          <p:nvPr/>
        </p:nvCxnSpPr>
        <p:spPr bwMode="auto">
          <a:xfrm rot="16200000" flipH="1">
            <a:off x="2528887" y="4821238"/>
            <a:ext cx="1204913" cy="1588"/>
          </a:xfrm>
          <a:prstGeom prst="curvedConnector3">
            <a:avLst>
              <a:gd name="adj1" fmla="val 50000"/>
            </a:avLst>
          </a:prstGeom>
          <a:noFill/>
          <a:ln w="28575">
            <a:solidFill>
              <a:srgbClr val="FF0000"/>
            </a:solidFill>
            <a:round/>
            <a:headEnd/>
            <a:tailEnd type="triangle" w="lg" len="lg"/>
          </a:ln>
        </p:spPr>
      </p:cxnSp>
      <p:cxnSp>
        <p:nvCxnSpPr>
          <p:cNvPr id="45104" name="直接箭头连接符 134"/>
          <p:cNvCxnSpPr>
            <a:cxnSpLocks noChangeShapeType="1"/>
          </p:cNvCxnSpPr>
          <p:nvPr/>
        </p:nvCxnSpPr>
        <p:spPr bwMode="auto">
          <a:xfrm flipH="1">
            <a:off x="3132138" y="4868863"/>
            <a:ext cx="503237" cy="431800"/>
          </a:xfrm>
          <a:prstGeom prst="straightConnector1">
            <a:avLst/>
          </a:prstGeom>
          <a:noFill/>
          <a:ln w="28575">
            <a:solidFill>
              <a:srgbClr val="FF0000"/>
            </a:solidFill>
            <a:round/>
            <a:headEnd/>
            <a:tailEnd type="arrow" w="med" len="med"/>
          </a:ln>
        </p:spPr>
      </p:cxnSp>
      <p:sp>
        <p:nvSpPr>
          <p:cNvPr id="91170" name="TextBox 163"/>
          <p:cNvSpPr>
            <a:spLocks noChangeArrowheads="1"/>
          </p:cNvSpPr>
          <p:nvPr/>
        </p:nvSpPr>
        <p:spPr bwMode="auto">
          <a:xfrm>
            <a:off x="6015038" y="3573463"/>
            <a:ext cx="100647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Don, CTO</a:t>
            </a:r>
            <a:endParaRPr lang="zh-CN" altLang="en-US"/>
          </a:p>
        </p:txBody>
      </p:sp>
      <p:sp>
        <p:nvSpPr>
          <p:cNvPr id="91171" name="TextBox 164"/>
          <p:cNvSpPr>
            <a:spLocks noChangeArrowheads="1"/>
          </p:cNvSpPr>
          <p:nvPr/>
        </p:nvSpPr>
        <p:spPr bwMode="auto">
          <a:xfrm>
            <a:off x="5511800" y="2978150"/>
            <a:ext cx="82232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sp>
        <p:nvSpPr>
          <p:cNvPr id="91172" name="TextBox 165"/>
          <p:cNvSpPr>
            <a:spLocks noChangeArrowheads="1"/>
          </p:cNvSpPr>
          <p:nvPr/>
        </p:nvSpPr>
        <p:spPr bwMode="auto">
          <a:xfrm>
            <a:off x="5561013" y="2392363"/>
            <a:ext cx="1152525" cy="315912"/>
          </a:xfrm>
          <a:prstGeom prst="rect">
            <a:avLst/>
          </a:prstGeom>
          <a:noFill/>
          <a:ln w="9525">
            <a:noFill/>
            <a:miter lim="800000"/>
            <a:headEnd/>
            <a:tailEnd/>
          </a:ln>
        </p:spPr>
        <p:txBody>
          <a:bodyPr>
            <a:spAutoFit/>
          </a:bodyPr>
          <a:lstStyle/>
          <a:p>
            <a:r>
              <a:rPr lang="en-US" altLang="en-US" sz="1400" b="1">
                <a:solidFill>
                  <a:srgbClr val="402000"/>
                </a:solidFill>
                <a:sym typeface="Arial" pitchFamily="34" charset="0"/>
              </a:rPr>
              <a:t>Ann, CTO</a:t>
            </a:r>
            <a:endParaRPr lang="zh-CN" altLang="en-US"/>
          </a:p>
        </p:txBody>
      </p:sp>
      <p:sp>
        <p:nvSpPr>
          <p:cNvPr id="91173" name="TextBox 166"/>
          <p:cNvSpPr>
            <a:spLocks noChangeArrowheads="1"/>
          </p:cNvSpPr>
          <p:nvPr/>
        </p:nvSpPr>
        <p:spPr bwMode="auto">
          <a:xfrm>
            <a:off x="5500688" y="4633913"/>
            <a:ext cx="882650"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Dan, DB</a:t>
            </a:r>
            <a:endParaRPr lang="zh-CN" altLang="en-US"/>
          </a:p>
        </p:txBody>
      </p:sp>
      <p:sp>
        <p:nvSpPr>
          <p:cNvPr id="91174" name="TextBox 167"/>
          <p:cNvSpPr>
            <a:spLocks noChangeArrowheads="1"/>
          </p:cNvSpPr>
          <p:nvPr/>
        </p:nvSpPr>
        <p:spPr bwMode="auto">
          <a:xfrm>
            <a:off x="4860925" y="5210175"/>
            <a:ext cx="87947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Mat, Bio</a:t>
            </a:r>
            <a:endParaRPr lang="zh-CN" altLang="en-US"/>
          </a:p>
        </p:txBody>
      </p:sp>
      <p:sp>
        <p:nvSpPr>
          <p:cNvPr id="91175" name="TextBox 171"/>
          <p:cNvSpPr>
            <a:spLocks noChangeArrowheads="1"/>
          </p:cNvSpPr>
          <p:nvPr/>
        </p:nvSpPr>
        <p:spPr bwMode="auto">
          <a:xfrm>
            <a:off x="6054725" y="4200525"/>
            <a:ext cx="93662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Tom, Bio</a:t>
            </a:r>
            <a:endParaRPr lang="zh-CN" altLang="en-US"/>
          </a:p>
        </p:txBody>
      </p:sp>
      <p:cxnSp>
        <p:nvCxnSpPr>
          <p:cNvPr id="91176" name="直接箭头连接符 180"/>
          <p:cNvCxnSpPr>
            <a:cxnSpLocks noChangeShapeType="1"/>
          </p:cNvCxnSpPr>
          <p:nvPr/>
        </p:nvCxnSpPr>
        <p:spPr bwMode="auto">
          <a:xfrm>
            <a:off x="3995738" y="1773238"/>
            <a:ext cx="914400" cy="914400"/>
          </a:xfrm>
          <a:prstGeom prst="straightConnector1">
            <a:avLst/>
          </a:prstGeom>
          <a:noFill/>
          <a:ln w="9525">
            <a:noFill/>
            <a:round/>
            <a:headEnd/>
            <a:tailEnd/>
          </a:ln>
        </p:spPr>
      </p:cxnSp>
      <p:cxnSp>
        <p:nvCxnSpPr>
          <p:cNvPr id="91177" name="直接箭头连接符 182"/>
          <p:cNvCxnSpPr>
            <a:cxnSpLocks noChangeShapeType="1"/>
            <a:stCxn id="91172" idx="2"/>
            <a:endCxn id="91171" idx="0"/>
          </p:cNvCxnSpPr>
          <p:nvPr/>
        </p:nvCxnSpPr>
        <p:spPr bwMode="auto">
          <a:xfrm rot="5400000">
            <a:off x="5895975" y="2735263"/>
            <a:ext cx="268288" cy="214312"/>
          </a:xfrm>
          <a:prstGeom prst="straightConnector1">
            <a:avLst/>
          </a:prstGeom>
          <a:noFill/>
          <a:ln w="25400">
            <a:solidFill>
              <a:srgbClr val="FF0000"/>
            </a:solidFill>
            <a:round/>
            <a:headEnd/>
            <a:tailEnd type="arrow" w="med" len="med"/>
          </a:ln>
        </p:spPr>
      </p:cxnSp>
      <p:cxnSp>
        <p:nvCxnSpPr>
          <p:cNvPr id="91178" name="直接箭头连接符 185"/>
          <p:cNvCxnSpPr>
            <a:cxnSpLocks noChangeShapeType="1"/>
            <a:stCxn id="91171" idx="2"/>
            <a:endCxn id="91170" idx="0"/>
          </p:cNvCxnSpPr>
          <p:nvPr/>
        </p:nvCxnSpPr>
        <p:spPr bwMode="auto">
          <a:xfrm rot="16200000" flipH="1">
            <a:off x="6076156" y="3131345"/>
            <a:ext cx="288925" cy="595312"/>
          </a:xfrm>
          <a:prstGeom prst="straightConnector1">
            <a:avLst/>
          </a:prstGeom>
          <a:noFill/>
          <a:ln w="25400">
            <a:solidFill>
              <a:srgbClr val="FF0000"/>
            </a:solidFill>
            <a:round/>
            <a:headEnd/>
            <a:tailEnd type="arrow" w="med" len="med"/>
          </a:ln>
        </p:spPr>
      </p:cxnSp>
      <p:cxnSp>
        <p:nvCxnSpPr>
          <p:cNvPr id="45114" name="直接箭头连接符 192"/>
          <p:cNvCxnSpPr>
            <a:cxnSpLocks noChangeShapeType="1"/>
            <a:stCxn id="91170" idx="2"/>
            <a:endCxn id="91175" idx="0"/>
          </p:cNvCxnSpPr>
          <p:nvPr/>
        </p:nvCxnSpPr>
        <p:spPr bwMode="auto">
          <a:xfrm rot="16200000" flipH="1">
            <a:off x="6359525" y="4038600"/>
            <a:ext cx="320675" cy="3175"/>
          </a:xfrm>
          <a:prstGeom prst="straightConnector1">
            <a:avLst/>
          </a:prstGeom>
          <a:noFill/>
          <a:ln w="28575">
            <a:solidFill>
              <a:srgbClr val="BA2D2D"/>
            </a:solidFill>
            <a:prstDash val="sysDash"/>
            <a:round/>
            <a:headEnd/>
            <a:tailEnd type="arrow" w="med" len="med"/>
          </a:ln>
        </p:spPr>
      </p:cxnSp>
      <p:cxnSp>
        <p:nvCxnSpPr>
          <p:cNvPr id="91180" name="直接箭头连接符 195"/>
          <p:cNvCxnSpPr>
            <a:cxnSpLocks noChangeShapeType="1"/>
            <a:stCxn id="91175" idx="2"/>
            <a:endCxn id="91173" idx="0"/>
          </p:cNvCxnSpPr>
          <p:nvPr/>
        </p:nvCxnSpPr>
        <p:spPr bwMode="auto">
          <a:xfrm rot="5400000">
            <a:off x="6169819" y="4280694"/>
            <a:ext cx="125413" cy="581025"/>
          </a:xfrm>
          <a:prstGeom prst="straightConnector1">
            <a:avLst/>
          </a:prstGeom>
          <a:noFill/>
          <a:ln w="25400">
            <a:solidFill>
              <a:srgbClr val="FF0000"/>
            </a:solidFill>
            <a:round/>
            <a:headEnd/>
            <a:tailEnd type="arrow" w="med" len="med"/>
          </a:ln>
        </p:spPr>
      </p:cxnSp>
      <p:cxnSp>
        <p:nvCxnSpPr>
          <p:cNvPr id="91181" name="直接箭头连接符 198"/>
          <p:cNvCxnSpPr>
            <a:cxnSpLocks noChangeShapeType="1"/>
            <a:stCxn id="91182" idx="2"/>
            <a:endCxn id="91170" idx="0"/>
          </p:cNvCxnSpPr>
          <p:nvPr/>
        </p:nvCxnSpPr>
        <p:spPr bwMode="auto">
          <a:xfrm rot="5400000">
            <a:off x="6620669" y="3110706"/>
            <a:ext cx="358775" cy="563563"/>
          </a:xfrm>
          <a:prstGeom prst="straightConnector1">
            <a:avLst/>
          </a:prstGeom>
          <a:noFill/>
          <a:ln w="25400">
            <a:solidFill>
              <a:srgbClr val="FF0000"/>
            </a:solidFill>
            <a:round/>
            <a:headEnd/>
            <a:tailEnd type="arrow" w="med" len="med"/>
          </a:ln>
        </p:spPr>
      </p:cxnSp>
      <p:sp>
        <p:nvSpPr>
          <p:cNvPr id="91182" name="TextBox 199"/>
          <p:cNvSpPr>
            <a:spLocks noChangeArrowheads="1"/>
          </p:cNvSpPr>
          <p:nvPr/>
        </p:nvSpPr>
        <p:spPr bwMode="auto">
          <a:xfrm>
            <a:off x="6784975" y="2628900"/>
            <a:ext cx="595313" cy="584200"/>
          </a:xfrm>
          <a:prstGeom prst="rect">
            <a:avLst/>
          </a:prstGeom>
          <a:noFill/>
          <a:ln w="9525">
            <a:noFill/>
            <a:miter lim="800000"/>
            <a:headEnd/>
            <a:tailEnd/>
          </a:ln>
        </p:spPr>
        <p:txBody>
          <a:bodyPr wrap="none">
            <a:spAutoFit/>
          </a:bodyPr>
          <a:lstStyle/>
          <a:p>
            <a:r>
              <a:rPr lang="en-US" altLang="en-US" sz="3200" b="1">
                <a:solidFill>
                  <a:srgbClr val="402000"/>
                </a:solidFill>
                <a:sym typeface="Arial" pitchFamily="34" charset="0"/>
              </a:rPr>
              <a:t>…</a:t>
            </a:r>
            <a:endParaRPr lang="zh-CN" altLang="en-US"/>
          </a:p>
        </p:txBody>
      </p:sp>
      <p:cxnSp>
        <p:nvCxnSpPr>
          <p:cNvPr id="91183" name="直接箭头连接符 202"/>
          <p:cNvCxnSpPr>
            <a:cxnSpLocks noChangeShapeType="1"/>
            <a:stCxn id="91173" idx="2"/>
            <a:endCxn id="91174" idx="0"/>
          </p:cNvCxnSpPr>
          <p:nvPr/>
        </p:nvCxnSpPr>
        <p:spPr bwMode="auto">
          <a:xfrm rot="5400000">
            <a:off x="5486400" y="4752975"/>
            <a:ext cx="268288" cy="642938"/>
          </a:xfrm>
          <a:prstGeom prst="straightConnector1">
            <a:avLst/>
          </a:prstGeom>
          <a:noFill/>
          <a:ln w="25400">
            <a:solidFill>
              <a:srgbClr val="FF0000"/>
            </a:solidFill>
            <a:round/>
            <a:headEnd/>
            <a:tailEnd type="arrow" w="med" len="med"/>
          </a:ln>
        </p:spPr>
      </p:cxnSp>
      <p:cxnSp>
        <p:nvCxnSpPr>
          <p:cNvPr id="91184" name="直接箭头连接符 205"/>
          <p:cNvCxnSpPr>
            <a:cxnSpLocks noChangeShapeType="1"/>
            <a:stCxn id="91173" idx="3"/>
            <a:endCxn id="91186" idx="0"/>
          </p:cNvCxnSpPr>
          <p:nvPr/>
        </p:nvCxnSpPr>
        <p:spPr bwMode="auto">
          <a:xfrm>
            <a:off x="6383338" y="4787900"/>
            <a:ext cx="636587" cy="196850"/>
          </a:xfrm>
          <a:prstGeom prst="straightConnector1">
            <a:avLst/>
          </a:prstGeom>
          <a:noFill/>
          <a:ln w="25400">
            <a:solidFill>
              <a:srgbClr val="FF0000"/>
            </a:solidFill>
            <a:round/>
            <a:headEnd/>
            <a:tailEnd type="arrow" w="med" len="med"/>
          </a:ln>
        </p:spPr>
      </p:cxnSp>
      <p:sp>
        <p:nvSpPr>
          <p:cNvPr id="91185" name="TextBox 211"/>
          <p:cNvSpPr>
            <a:spLocks noChangeArrowheads="1"/>
          </p:cNvSpPr>
          <p:nvPr/>
        </p:nvSpPr>
        <p:spPr bwMode="auto">
          <a:xfrm>
            <a:off x="6267450" y="5426075"/>
            <a:ext cx="822325" cy="307975"/>
          </a:xfrm>
          <a:prstGeom prst="rect">
            <a:avLst/>
          </a:prstGeom>
          <a:noFill/>
          <a:ln w="9525">
            <a:noFill/>
            <a:miter lim="800000"/>
            <a:headEnd/>
            <a:tailEnd/>
          </a:ln>
        </p:spPr>
        <p:txBody>
          <a:bodyPr wrap="none">
            <a:spAutoFit/>
          </a:bodyPr>
          <a:lstStyle/>
          <a:p>
            <a:r>
              <a:rPr lang="en-US" altLang="en-US" sz="1400" b="1">
                <a:solidFill>
                  <a:srgbClr val="402000"/>
                </a:solidFill>
                <a:sym typeface="Arial" pitchFamily="34" charset="0"/>
              </a:rPr>
              <a:t>Pat, DB</a:t>
            </a:r>
            <a:endParaRPr lang="zh-CN" altLang="en-US"/>
          </a:p>
        </p:txBody>
      </p:sp>
      <p:sp>
        <p:nvSpPr>
          <p:cNvPr id="91186" name="TextBox 212"/>
          <p:cNvSpPr>
            <a:spLocks noChangeArrowheads="1"/>
          </p:cNvSpPr>
          <p:nvPr/>
        </p:nvSpPr>
        <p:spPr bwMode="auto">
          <a:xfrm>
            <a:off x="6443663" y="4984750"/>
            <a:ext cx="1152525" cy="315913"/>
          </a:xfrm>
          <a:prstGeom prst="rect">
            <a:avLst/>
          </a:prstGeom>
          <a:noFill/>
          <a:ln w="9525">
            <a:noFill/>
            <a:miter lim="800000"/>
            <a:headEnd/>
            <a:tailEnd/>
          </a:ln>
        </p:spPr>
        <p:txBody>
          <a:bodyPr>
            <a:spAutoFit/>
          </a:bodyPr>
          <a:lstStyle/>
          <a:p>
            <a:r>
              <a:rPr lang="en-US" altLang="en-US" sz="1400" b="1">
                <a:solidFill>
                  <a:srgbClr val="402000"/>
                </a:solidFill>
                <a:sym typeface="Arial" pitchFamily="34" charset="0"/>
              </a:rPr>
              <a:t>Ann, CTO</a:t>
            </a:r>
            <a:endParaRPr lang="zh-CN" altLang="en-US"/>
          </a:p>
        </p:txBody>
      </p:sp>
      <p:cxnSp>
        <p:nvCxnSpPr>
          <p:cNvPr id="91187" name="直接箭头连接符 213"/>
          <p:cNvCxnSpPr>
            <a:cxnSpLocks noChangeShapeType="1"/>
            <a:stCxn id="91186" idx="2"/>
            <a:endCxn id="91185" idx="0"/>
          </p:cNvCxnSpPr>
          <p:nvPr/>
        </p:nvCxnSpPr>
        <p:spPr bwMode="auto">
          <a:xfrm rot="5400000">
            <a:off x="6785769" y="5191919"/>
            <a:ext cx="125412" cy="342900"/>
          </a:xfrm>
          <a:prstGeom prst="straightConnector1">
            <a:avLst/>
          </a:prstGeom>
          <a:noFill/>
          <a:ln w="25400">
            <a:solidFill>
              <a:srgbClr val="FF0000"/>
            </a:solidFill>
            <a:round/>
            <a:headEnd/>
            <a:tailEnd type="arrow" w="med" len="med"/>
          </a:ln>
        </p:spPr>
      </p:cxnSp>
      <p:sp>
        <p:nvSpPr>
          <p:cNvPr id="91188" name="TextBox 223"/>
          <p:cNvSpPr>
            <a:spLocks noChangeArrowheads="1"/>
          </p:cNvSpPr>
          <p:nvPr/>
        </p:nvSpPr>
        <p:spPr bwMode="auto">
          <a:xfrm>
            <a:off x="5076825" y="2060575"/>
            <a:ext cx="593725" cy="584200"/>
          </a:xfrm>
          <a:prstGeom prst="rect">
            <a:avLst/>
          </a:prstGeom>
          <a:noFill/>
          <a:ln w="9525">
            <a:noFill/>
            <a:miter lim="800000"/>
            <a:headEnd/>
            <a:tailEnd/>
          </a:ln>
        </p:spPr>
        <p:txBody>
          <a:bodyPr wrap="none">
            <a:spAutoFit/>
          </a:bodyPr>
          <a:lstStyle/>
          <a:p>
            <a:r>
              <a:rPr lang="en-US" altLang="en-US" sz="3200" b="1">
                <a:solidFill>
                  <a:srgbClr val="402000"/>
                </a:solidFill>
                <a:sym typeface="Arial" pitchFamily="34" charset="0"/>
              </a:rPr>
              <a:t>…</a:t>
            </a:r>
            <a:endParaRPr lang="zh-CN" altLang="en-US"/>
          </a:p>
        </p:txBody>
      </p:sp>
      <p:sp>
        <p:nvSpPr>
          <p:cNvPr id="91189" name="TextBox 225"/>
          <p:cNvSpPr>
            <a:spLocks noChangeArrowheads="1"/>
          </p:cNvSpPr>
          <p:nvPr/>
        </p:nvSpPr>
        <p:spPr bwMode="auto">
          <a:xfrm>
            <a:off x="4716463" y="4508500"/>
            <a:ext cx="595312" cy="585788"/>
          </a:xfrm>
          <a:prstGeom prst="rect">
            <a:avLst/>
          </a:prstGeom>
          <a:noFill/>
          <a:ln w="9525">
            <a:noFill/>
            <a:miter lim="800000"/>
            <a:headEnd/>
            <a:tailEnd/>
          </a:ln>
        </p:spPr>
        <p:txBody>
          <a:bodyPr wrap="none">
            <a:spAutoFit/>
          </a:bodyPr>
          <a:lstStyle/>
          <a:p>
            <a:r>
              <a:rPr lang="en-US" altLang="en-US" sz="3200" b="1">
                <a:solidFill>
                  <a:srgbClr val="402000"/>
                </a:solidFill>
                <a:sym typeface="Arial" pitchFamily="34" charset="0"/>
              </a:rPr>
              <a:t>…</a:t>
            </a:r>
            <a:endParaRPr lang="zh-CN" altLang="en-US"/>
          </a:p>
        </p:txBody>
      </p:sp>
      <p:sp>
        <p:nvSpPr>
          <p:cNvPr id="45125" name="矩形标注 226"/>
          <p:cNvSpPr>
            <a:spLocks/>
          </p:cNvSpPr>
          <p:nvPr/>
        </p:nvSpPr>
        <p:spPr bwMode="auto">
          <a:xfrm>
            <a:off x="3995738" y="1773238"/>
            <a:ext cx="4537075" cy="503237"/>
          </a:xfrm>
          <a:prstGeom prst="wedgeRectCallout">
            <a:avLst>
              <a:gd name="adj1" fmla="val 14488"/>
              <a:gd name="adj2" fmla="val 129827"/>
            </a:avLst>
          </a:prstGeom>
          <a:solidFill>
            <a:srgbClr val="FFFFFF"/>
          </a:solidFill>
          <a:ln w="25400">
            <a:solidFill>
              <a:schemeClr val="accent2"/>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sz="1400">
                <a:sym typeface="Arial" pitchFamily="34" charset="0"/>
              </a:rPr>
              <a:t>Step 1: identify </a:t>
            </a:r>
            <a:r>
              <a:rPr lang="en-US" sz="1400">
                <a:sym typeface="Arial" pitchFamily="34" charset="0"/>
              </a:rPr>
              <a:t>node</a:t>
            </a:r>
            <a:r>
              <a:rPr lang="en-US" altLang="en-US" sz="1400">
                <a:sym typeface="Arial" pitchFamily="34" charset="0"/>
              </a:rPr>
              <a:t> pairs</a:t>
            </a:r>
            <a:r>
              <a:rPr lang="en-US" sz="1400">
                <a:sym typeface="Arial" pitchFamily="34" charset="0"/>
              </a:rPr>
              <a:t> with changed distance</a:t>
            </a:r>
            <a:endParaRPr lang="zh-CN" altLang="en-US" sz="1400"/>
          </a:p>
        </p:txBody>
      </p:sp>
      <p:cxnSp>
        <p:nvCxnSpPr>
          <p:cNvPr id="45126" name="曲线连接符 229"/>
          <p:cNvCxnSpPr>
            <a:cxnSpLocks noChangeShapeType="1"/>
            <a:stCxn id="91170" idx="1"/>
            <a:endCxn id="91160" idx="0"/>
          </p:cNvCxnSpPr>
          <p:nvPr/>
        </p:nvCxnSpPr>
        <p:spPr bwMode="auto">
          <a:xfrm rot="10800000" flipV="1">
            <a:off x="3348038" y="3727450"/>
            <a:ext cx="2667000" cy="133350"/>
          </a:xfrm>
          <a:prstGeom prst="curvedConnector2">
            <a:avLst/>
          </a:prstGeom>
          <a:noFill/>
          <a:ln w="38100">
            <a:solidFill>
              <a:srgbClr val="00B0F0"/>
            </a:solidFill>
            <a:prstDash val="dash"/>
            <a:round/>
            <a:headEnd/>
            <a:tailEnd type="arrow" w="med" len="med"/>
          </a:ln>
        </p:spPr>
      </p:cxnSp>
      <p:cxnSp>
        <p:nvCxnSpPr>
          <p:cNvPr id="45127" name="曲线连接符 229"/>
          <p:cNvCxnSpPr>
            <a:cxnSpLocks noChangeShapeType="1"/>
            <a:stCxn id="91173" idx="1"/>
            <a:endCxn id="91151" idx="3"/>
          </p:cNvCxnSpPr>
          <p:nvPr/>
        </p:nvCxnSpPr>
        <p:spPr bwMode="auto">
          <a:xfrm rot="10800000">
            <a:off x="4157663" y="4735513"/>
            <a:ext cx="1344612" cy="52387"/>
          </a:xfrm>
          <a:prstGeom prst="curvedConnector3">
            <a:avLst>
              <a:gd name="adj1" fmla="val 50000"/>
            </a:avLst>
          </a:prstGeom>
          <a:noFill/>
          <a:ln w="38100">
            <a:solidFill>
              <a:srgbClr val="00B0F0"/>
            </a:solidFill>
            <a:prstDash val="dash"/>
            <a:round/>
            <a:headEnd/>
            <a:tailEnd type="arrow" w="med" len="med"/>
          </a:ln>
        </p:spPr>
      </p:cxnSp>
      <p:cxnSp>
        <p:nvCxnSpPr>
          <p:cNvPr id="45128" name="曲线连接符 229"/>
          <p:cNvCxnSpPr>
            <a:cxnSpLocks noChangeShapeType="1"/>
            <a:stCxn id="91185" idx="1"/>
            <a:endCxn id="91150" idx="3"/>
          </p:cNvCxnSpPr>
          <p:nvPr/>
        </p:nvCxnSpPr>
        <p:spPr bwMode="auto">
          <a:xfrm rot="10800000">
            <a:off x="1651000" y="4735513"/>
            <a:ext cx="4616450" cy="844550"/>
          </a:xfrm>
          <a:prstGeom prst="curvedConnector3">
            <a:avLst>
              <a:gd name="adj1" fmla="val 50824"/>
            </a:avLst>
          </a:prstGeom>
          <a:noFill/>
          <a:ln w="38100">
            <a:solidFill>
              <a:srgbClr val="00B0F0"/>
            </a:solidFill>
            <a:prstDash val="dash"/>
            <a:round/>
            <a:headEnd/>
            <a:tailEnd type="arrow" w="med" len="med"/>
          </a:ln>
        </p:spPr>
      </p:cxnSp>
      <p:sp>
        <p:nvSpPr>
          <p:cNvPr id="45129" name="矩形标注 242"/>
          <p:cNvSpPr>
            <a:spLocks/>
          </p:cNvSpPr>
          <p:nvPr/>
        </p:nvSpPr>
        <p:spPr bwMode="auto">
          <a:xfrm>
            <a:off x="2051050" y="2565400"/>
            <a:ext cx="4535488" cy="574675"/>
          </a:xfrm>
          <a:prstGeom prst="wedgeRectCallout">
            <a:avLst>
              <a:gd name="adj1" fmla="val -32838"/>
              <a:gd name="adj2" fmla="val 132449"/>
            </a:avLst>
          </a:prstGeom>
          <a:solidFill>
            <a:srgbClr val="FFFFFF"/>
          </a:solidFill>
          <a:ln w="25400">
            <a:solidFill>
              <a:schemeClr val="accent2"/>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sz="1200">
                <a:sym typeface="Arial" pitchFamily="34" charset="0"/>
              </a:rPr>
              <a:t>Step 2: </a:t>
            </a:r>
            <a:r>
              <a:rPr lang="en-US" altLang="en-US" sz="1200" b="1">
                <a:sym typeface="Arial" pitchFamily="34" charset="0"/>
              </a:rPr>
              <a:t>find the changes to match by inserting edge (Don, Tom) in Gr and propagating changes</a:t>
            </a:r>
            <a:endParaRPr lang="zh-CN" altLang="en-US" sz="1200"/>
          </a:p>
        </p:txBody>
      </p:sp>
      <p:sp>
        <p:nvSpPr>
          <p:cNvPr id="45130" name="Rectangle 89"/>
          <p:cNvSpPr>
            <a:spLocks noChangeArrowheads="1"/>
          </p:cNvSpPr>
          <p:nvPr/>
        </p:nvSpPr>
        <p:spPr bwMode="auto">
          <a:xfrm>
            <a:off x="1042988" y="5949950"/>
            <a:ext cx="7243762" cy="360363"/>
          </a:xfrm>
          <a:prstGeom prst="rect">
            <a:avLst/>
          </a:prstGeom>
          <a:solidFill>
            <a:srgbClr val="EAEAEA"/>
          </a:solidFill>
          <a:ln w="9525">
            <a:noFill/>
            <a:miter lim="800000"/>
            <a:headEnd/>
            <a:tailEnd/>
          </a:ln>
        </p:spPr>
        <p:txBody>
          <a:bodyPr/>
          <a:lstStyle/>
          <a:p>
            <a:pPr marL="365125" indent="-365125" algn="ctr">
              <a:buSzPct val="90000"/>
            </a:pPr>
            <a:r>
              <a:rPr lang="en-US" altLang="en-US" sz="2000" i="1">
                <a:solidFill>
                  <a:srgbClr val="FF0000"/>
                </a:solidFill>
                <a:sym typeface="Arial" pitchFamily="34" charset="0"/>
              </a:rPr>
              <a:t>unit deletion is similarly processed as unit insertion</a:t>
            </a:r>
            <a:endParaRPr lang="en-US">
              <a:solidFill>
                <a:srgbClr val="FF0000"/>
              </a:solidFill>
            </a:endParaRPr>
          </a:p>
        </p:txBody>
      </p:sp>
      <p:sp>
        <p:nvSpPr>
          <p:cNvPr id="91196"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735DF43E-0B9A-4732-943F-0A0BDB1B81D1}" type="slidenum">
              <a:rPr lang="zh-CN" altLang="en-US" sz="1500">
                <a:solidFill>
                  <a:schemeClr val="bg2"/>
                </a:solidFill>
                <a:latin typeface="Times New Roman" pitchFamily="18" charset="0"/>
              </a:rPr>
              <a:pPr algn="r">
                <a:spcBef>
                  <a:spcPct val="50000"/>
                </a:spcBef>
              </a:pPr>
              <a:t>81</a:t>
            </a:fld>
            <a:endParaRPr lang="en-US" sz="1500">
              <a:solidFill>
                <a:schemeClr val="bg2"/>
              </a:solidFill>
              <a:latin typeface="Times New Roman" pitchFamily="18" charset="0"/>
            </a:endParaRPr>
          </a:p>
        </p:txBody>
      </p:sp>
      <p:pic>
        <p:nvPicPr>
          <p:cNvPr id="7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125"/>
                                        </p:tgtEl>
                                        <p:attrNameLst>
                                          <p:attrName>style.visibility</p:attrName>
                                        </p:attrNameLst>
                                      </p:cBhvr>
                                      <p:to>
                                        <p:strVal val="visible"/>
                                      </p:to>
                                    </p:set>
                                    <p:animEffect>
                                      <p:cBhvr>
                                        <p:cTn id="7" dur="500"/>
                                        <p:tgtEl>
                                          <p:spTgt spid="45125"/>
                                        </p:tgtEl>
                                      </p:cBhvr>
                                    </p:animEffect>
                                  </p:childTnLst>
                                </p:cTn>
                              </p:par>
                              <p:par>
                                <p:cTn id="8" presetID="10" presetClass="entr" presetSubtype="0" fill="hold" nodeType="withEffect">
                                  <p:stCondLst>
                                    <p:cond delay="0"/>
                                  </p:stCondLst>
                                  <p:childTnLst>
                                    <p:set>
                                      <p:cBhvr>
                                        <p:cTn id="9" dur="1" fill="hold">
                                          <p:stCondLst>
                                            <p:cond delay="0"/>
                                          </p:stCondLst>
                                        </p:cTn>
                                        <p:tgtEl>
                                          <p:spTgt spid="45114"/>
                                        </p:tgtEl>
                                        <p:attrNameLst>
                                          <p:attrName>style.visibility</p:attrName>
                                        </p:attrNameLst>
                                      </p:cBhvr>
                                      <p:to>
                                        <p:strVal val="visible"/>
                                      </p:to>
                                    </p:set>
                                    <p:animEffect>
                                      <p:cBhvr>
                                        <p:cTn id="10" dur="500"/>
                                        <p:tgtEl>
                                          <p:spTgt spid="45114"/>
                                        </p:tgtEl>
                                      </p:cBhvr>
                                    </p:animEffect>
                                  </p:childTnLst>
                                </p:cTn>
                              </p:par>
                              <p:par>
                                <p:cTn id="11" presetID="10" presetClass="entr" presetSubtype="0" fill="hold" nodeType="withEffect">
                                  <p:stCondLst>
                                    <p:cond delay="0"/>
                                  </p:stCondLst>
                                  <p:childTnLst>
                                    <p:set>
                                      <p:cBhvr>
                                        <p:cTn id="12" dur="1" fill="hold">
                                          <p:stCondLst>
                                            <p:cond delay="0"/>
                                          </p:stCondLst>
                                        </p:cTn>
                                        <p:tgtEl>
                                          <p:spTgt spid="45126"/>
                                        </p:tgtEl>
                                        <p:attrNameLst>
                                          <p:attrName>style.visibility</p:attrName>
                                        </p:attrNameLst>
                                      </p:cBhvr>
                                      <p:to>
                                        <p:strVal val="visible"/>
                                      </p:to>
                                    </p:set>
                                    <p:animEffect>
                                      <p:cBhvr>
                                        <p:cTn id="13" dur="500"/>
                                        <p:tgtEl>
                                          <p:spTgt spid="45126"/>
                                        </p:tgtEl>
                                      </p:cBhvr>
                                    </p:animEffect>
                                  </p:childTnLst>
                                </p:cTn>
                              </p:par>
                              <p:par>
                                <p:cTn id="14" presetID="10" presetClass="entr" presetSubtype="0" fill="hold" nodeType="withEffect">
                                  <p:stCondLst>
                                    <p:cond delay="0"/>
                                  </p:stCondLst>
                                  <p:childTnLst>
                                    <p:set>
                                      <p:cBhvr>
                                        <p:cTn id="15" dur="1" fill="hold">
                                          <p:stCondLst>
                                            <p:cond delay="0"/>
                                          </p:stCondLst>
                                        </p:cTn>
                                        <p:tgtEl>
                                          <p:spTgt spid="45127"/>
                                        </p:tgtEl>
                                        <p:attrNameLst>
                                          <p:attrName>style.visibility</p:attrName>
                                        </p:attrNameLst>
                                      </p:cBhvr>
                                      <p:to>
                                        <p:strVal val="visible"/>
                                      </p:to>
                                    </p:set>
                                    <p:animEffect>
                                      <p:cBhvr>
                                        <p:cTn id="16" dur="500"/>
                                        <p:tgtEl>
                                          <p:spTgt spid="451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p:cBhvr>
                                        <p:cTn id="20" dur="500"/>
                                        <p:tgtEl>
                                          <p:spTgt spid="45125"/>
                                        </p:tgtEl>
                                      </p:cBhvr>
                                    </p:animEffect>
                                    <p:set>
                                      <p:cBhvr>
                                        <p:cTn id="21" dur="1" fill="hold">
                                          <p:stCondLst>
                                            <p:cond delay="499"/>
                                          </p:stCondLst>
                                        </p:cTn>
                                        <p:tgtEl>
                                          <p:spTgt spid="4512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5129"/>
                                        </p:tgtEl>
                                        <p:attrNameLst>
                                          <p:attrName>style.visibility</p:attrName>
                                        </p:attrNameLst>
                                      </p:cBhvr>
                                      <p:to>
                                        <p:strVal val="visible"/>
                                      </p:to>
                                    </p:set>
                                    <p:animEffect>
                                      <p:cBhvr>
                                        <p:cTn id="24" dur="500"/>
                                        <p:tgtEl>
                                          <p:spTgt spid="45129"/>
                                        </p:tgtEl>
                                      </p:cBhvr>
                                    </p:animEffect>
                                  </p:childTnLst>
                                </p:cTn>
                              </p:par>
                              <p:par>
                                <p:cTn id="25" presetID="10" presetClass="entr" presetSubtype="0" fill="hold" nodeType="withEffect">
                                  <p:stCondLst>
                                    <p:cond delay="0"/>
                                  </p:stCondLst>
                                  <p:childTnLst>
                                    <p:set>
                                      <p:cBhvr>
                                        <p:cTn id="26" dur="1" fill="hold">
                                          <p:stCondLst>
                                            <p:cond delay="0"/>
                                          </p:stCondLst>
                                        </p:cTn>
                                        <p:tgtEl>
                                          <p:spTgt spid="45128"/>
                                        </p:tgtEl>
                                        <p:attrNameLst>
                                          <p:attrName>style.visibility</p:attrName>
                                        </p:attrNameLst>
                                      </p:cBhvr>
                                      <p:to>
                                        <p:strVal val="visible"/>
                                      </p:to>
                                    </p:set>
                                    <p:animEffect>
                                      <p:cBhvr>
                                        <p:cTn id="27" dur="500"/>
                                        <p:tgtEl>
                                          <p:spTgt spid="45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101"/>
                                        </p:tgtEl>
                                        <p:attrNameLst>
                                          <p:attrName>style.visibility</p:attrName>
                                        </p:attrNameLst>
                                      </p:cBhvr>
                                      <p:to>
                                        <p:strVal val="visible"/>
                                      </p:to>
                                    </p:set>
                                    <p:animEffect>
                                      <p:cBhvr>
                                        <p:cTn id="32" dur="500"/>
                                        <p:tgtEl>
                                          <p:spTgt spid="4510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102"/>
                                        </p:tgtEl>
                                        <p:attrNameLst>
                                          <p:attrName>style.visibility</p:attrName>
                                        </p:attrNameLst>
                                      </p:cBhvr>
                                      <p:to>
                                        <p:strVal val="visible"/>
                                      </p:to>
                                    </p:set>
                                    <p:animEffect>
                                      <p:cBhvr>
                                        <p:cTn id="35" dur="500"/>
                                        <p:tgtEl>
                                          <p:spTgt spid="4510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099"/>
                                        </p:tgtEl>
                                        <p:attrNameLst>
                                          <p:attrName>style.visibility</p:attrName>
                                        </p:attrNameLst>
                                      </p:cBhvr>
                                      <p:to>
                                        <p:strVal val="visible"/>
                                      </p:to>
                                    </p:set>
                                    <p:animEffect>
                                      <p:cBhvr>
                                        <p:cTn id="38" dur="500"/>
                                        <p:tgtEl>
                                          <p:spTgt spid="4509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098"/>
                                        </p:tgtEl>
                                        <p:attrNameLst>
                                          <p:attrName>style.visibility</p:attrName>
                                        </p:attrNameLst>
                                      </p:cBhvr>
                                      <p:to>
                                        <p:strVal val="visible"/>
                                      </p:to>
                                    </p:set>
                                    <p:animEffect>
                                      <p:cBhvr>
                                        <p:cTn id="41" dur="500"/>
                                        <p:tgtEl>
                                          <p:spTgt spid="4509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104"/>
                                        </p:tgtEl>
                                        <p:attrNameLst>
                                          <p:attrName>style.visibility</p:attrName>
                                        </p:attrNameLst>
                                      </p:cBhvr>
                                      <p:to>
                                        <p:strVal val="visible"/>
                                      </p:to>
                                    </p:set>
                                    <p:animEffect>
                                      <p:cBhvr>
                                        <p:cTn id="44" dur="500"/>
                                        <p:tgtEl>
                                          <p:spTgt spid="4510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130"/>
                                        </p:tgtEl>
                                        <p:attrNameLst>
                                          <p:attrName>style.visibility</p:attrName>
                                        </p:attrNameLst>
                                      </p:cBhvr>
                                      <p:to>
                                        <p:strVal val="visible"/>
                                      </p:to>
                                    </p:set>
                                    <p:animEffect>
                                      <p:cBhvr>
                                        <p:cTn id="47" dur="500"/>
                                        <p:tgtEl>
                                          <p:spTgt spid="4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8" grpId="0" animBg="1"/>
      <p:bldP spid="45099" grpId="0" animBg="1"/>
      <p:bldP spid="45101" grpId="0" animBg="1"/>
      <p:bldP spid="45102" grpId="0" animBg="1"/>
      <p:bldP spid="45104" grpId="0" animBg="1"/>
      <p:bldP spid="45125" grpId="0" bldLvl="0" animBg="1" autoUpdateAnimBg="0"/>
      <p:bldP spid="45125" grpId="1" bldLvl="0" animBg="1" autoUpdateAnimBg="0"/>
      <p:bldP spid="45129" grpId="0" bldLvl="0" animBg="1" autoUpdateAnimBg="0"/>
      <p:bldP spid="45130" grpId="0" bldLvl="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3400" y="0"/>
            <a:ext cx="7772400" cy="828675"/>
          </a:xfrm>
        </p:spPr>
        <p:txBody>
          <a:bodyPr/>
          <a:lstStyle/>
          <a:p>
            <a:pPr eaLnBrk="1" hangingPunct="1"/>
            <a:r>
              <a:rPr lang="en-US" dirty="0" smtClean="0"/>
              <a:t>C</a:t>
            </a:r>
            <a:r>
              <a:rPr lang="en-GB" altLang="en-US" dirty="0" err="1" smtClean="0"/>
              <a:t>omplexity</a:t>
            </a:r>
            <a:r>
              <a:rPr lang="en-GB" altLang="en-US" dirty="0" smtClean="0"/>
              <a:t> Result</a:t>
            </a:r>
          </a:p>
        </p:txBody>
      </p:sp>
      <p:graphicFrame>
        <p:nvGraphicFramePr>
          <p:cNvPr id="46083" name="Group 3"/>
          <p:cNvGraphicFramePr>
            <a:graphicFrameLocks noGrp="1"/>
          </p:cNvGraphicFramePr>
          <p:nvPr>
            <p:ph sz="half" idx="2"/>
          </p:nvPr>
        </p:nvGraphicFramePr>
        <p:xfrm>
          <a:off x="989013" y="1449388"/>
          <a:ext cx="7419975" cy="3856038"/>
        </p:xfrm>
        <a:graphic>
          <a:graphicData uri="http://schemas.openxmlformats.org/drawingml/2006/table">
            <a:tbl>
              <a:tblPr/>
              <a:tblGrid>
                <a:gridCol w="1943100"/>
                <a:gridCol w="3038475"/>
                <a:gridCol w="2438400"/>
              </a:tblGrid>
              <a:tr h="820738">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1" i="0" u="none" strike="noStrike" cap="none" normalizeH="0" baseline="0" smtClean="0">
                          <a:ln>
                            <a:noFill/>
                          </a:ln>
                          <a:solidFill>
                            <a:srgbClr val="FFFFFF"/>
                          </a:solidFill>
                          <a:effectLst/>
                          <a:latin typeface="Calibri" pitchFamily="34" charset="0"/>
                          <a:ea typeface="宋体" pitchFamily="2" charset="-122"/>
                          <a:sym typeface="Arial" pitchFamily="34" charset="0"/>
                        </a:rPr>
                        <a:t>Problem</a:t>
                      </a: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800" b="1" i="0" u="none" strike="noStrike" cap="none" normalizeH="0" baseline="0" smtClean="0">
                          <a:ln>
                            <a:noFill/>
                          </a:ln>
                          <a:solidFill>
                            <a:srgbClr val="FFFFFF"/>
                          </a:solidFill>
                          <a:effectLst/>
                          <a:latin typeface="Calibri" pitchFamily="34" charset="0"/>
                          <a:ea typeface="宋体" pitchFamily="2" charset="-122"/>
                          <a:sym typeface="Arial" pitchFamily="34" charset="0"/>
                        </a:rPr>
                        <a:t>Complexity</a:t>
                      </a: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sz="1800" b="1" i="0" u="none" strike="noStrike" cap="none" normalizeH="0" baseline="0" smtClean="0">
                          <a:ln>
                            <a:noFill/>
                          </a:ln>
                          <a:solidFill>
                            <a:srgbClr val="FFFFFF"/>
                          </a:solidFill>
                          <a:effectLst/>
                          <a:latin typeface="Calibri" pitchFamily="34" charset="0"/>
                          <a:ea typeface="宋体" pitchFamily="2" charset="-122"/>
                          <a:sym typeface="Arial" pitchFamily="34" charset="0"/>
                        </a:rPr>
                        <a:t>Solution</a:t>
                      </a: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498600">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400" b="0" i="0" u="none" strike="noStrike" cap="none" normalizeH="0" baseline="0" smtClean="0">
                          <a:ln>
                            <a:noFill/>
                          </a:ln>
                          <a:effectLst/>
                          <a:latin typeface="Calibri" pitchFamily="34" charset="0"/>
                          <a:ea typeface="宋体" pitchFamily="2" charset="-122"/>
                          <a:sym typeface="Arial" pitchFamily="34" charset="0"/>
                        </a:rPr>
                        <a:t>IncSim</a:t>
                      </a: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en-US" sz="1400" b="0" i="0" u="none" strike="noStrike" cap="none" normalizeH="0" baseline="0" smtClean="0">
                          <a:ln>
                            <a:noFill/>
                          </a:ln>
                          <a:effectLst/>
                          <a:latin typeface="Calibri" pitchFamily="34" charset="0"/>
                          <a:ea typeface="宋体" pitchFamily="2" charset="-122"/>
                          <a:sym typeface="Arial" pitchFamily="34" charset="0"/>
                        </a:rPr>
                        <a:t>Unbounded</a:t>
                      </a:r>
                      <a:r>
                        <a:rPr kumimoji="0" lang="en-US" sz="1400" b="0" i="0" u="none" strike="noStrike" cap="none" normalizeH="0" baseline="0" smtClean="0">
                          <a:ln>
                            <a:noFill/>
                          </a:ln>
                          <a:effectLst/>
                          <a:latin typeface="Calibri" pitchFamily="34" charset="0"/>
                          <a:ea typeface="宋体" pitchFamily="2" charset="-122"/>
                          <a:sym typeface="Arial" pitchFamily="34" charset="0"/>
                        </a:rPr>
                        <a:t>,</a:t>
                      </a:r>
                    </a:p>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en-US" sz="1400" b="0" i="0" u="none" strike="noStrike" cap="none" normalizeH="0" baseline="0" smtClean="0">
                          <a:ln>
                            <a:noFill/>
                          </a:ln>
                          <a:effectLst/>
                          <a:latin typeface="Calibri" pitchFamily="34" charset="0"/>
                          <a:ea typeface="宋体" pitchFamily="2" charset="-122"/>
                          <a:sym typeface="Arial" pitchFamily="34" charset="0"/>
                        </a:rPr>
                        <a:t>Bounded for unit deletion/ unit insertion and DAG queries</a:t>
                      </a: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0" rtl="0" eaLnBrk="1" fontAlgn="base" latinLnBrk="0" hangingPunct="1">
                        <a:lnSpc>
                          <a:spcPct val="110000"/>
                        </a:lnSpc>
                        <a:spcBef>
                          <a:spcPts val="600"/>
                        </a:spcBef>
                        <a:spcAft>
                          <a:spcPct val="0"/>
                        </a:spcAft>
                        <a:buClr>
                          <a:schemeClr val="accent1"/>
                        </a:buClr>
                        <a:buSzPct val="70000"/>
                        <a:buFont typeface="Wingdings" pitchFamily="2" charset="2"/>
                        <a:buNone/>
                        <a:tabLst/>
                      </a:pPr>
                      <a:r>
                        <a:rPr kumimoji="0" lang="en-GB" altLang="en-US" sz="1800" b="0" i="0" u="none" strike="noStrike" cap="none" normalizeH="0" baseline="0" smtClean="0">
                          <a:ln>
                            <a:noFill/>
                          </a:ln>
                          <a:effectLst/>
                          <a:latin typeface="Calibri" pitchFamily="34" charset="0"/>
                          <a:ea typeface="宋体" pitchFamily="2" charset="-122"/>
                          <a:sym typeface="Century Schoolbook" pitchFamily="18" charset="0"/>
                        </a:rPr>
                        <a:t>O(|∆G|(|Q||AFF| + |AFF|</a:t>
                      </a:r>
                      <a:r>
                        <a:rPr kumimoji="0" lang="en-GB" altLang="en-US" sz="1800" b="0" i="0" u="none" strike="noStrike" cap="none" normalizeH="0" baseline="30000" smtClean="0">
                          <a:ln>
                            <a:noFill/>
                          </a:ln>
                          <a:effectLst/>
                          <a:latin typeface="Calibri" pitchFamily="34" charset="0"/>
                          <a:ea typeface="宋体" pitchFamily="2" charset="-122"/>
                          <a:sym typeface="Century Schoolbook" pitchFamily="18" charset="0"/>
                        </a:rPr>
                        <a:t>2</a:t>
                      </a:r>
                      <a:r>
                        <a:rPr kumimoji="0" lang="en-GB" altLang="en-US" sz="1800" b="0" i="0" u="none" strike="noStrike" cap="none" normalizeH="0" baseline="0" smtClean="0">
                          <a:ln>
                            <a:noFill/>
                          </a:ln>
                          <a:effectLst/>
                          <a:latin typeface="Calibri" pitchFamily="34" charset="0"/>
                          <a:ea typeface="宋体" pitchFamily="2" charset="-122"/>
                          <a:sym typeface="Century Schoolbook" pitchFamily="18" charset="0"/>
                        </a:rPr>
                        <a:t>)) </a:t>
                      </a:r>
                    </a:p>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endParaRPr kumimoji="0" lang="en-GB" altLang="en-US" sz="1800" b="0" i="0" u="none" strike="noStrike" cap="none" normalizeH="0" baseline="0" smtClean="0">
                        <a:ln>
                          <a:noFill/>
                        </a:ln>
                        <a:effectLst/>
                        <a:latin typeface="Calibri" pitchFamily="34" charset="0"/>
                        <a:ea typeface="宋体" pitchFamily="2" charset="-122"/>
                        <a:sym typeface="Century Schoolbook" pitchFamily="18" charset="0"/>
                      </a:endParaRP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536700">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400" b="0" i="0" u="none" strike="noStrike" cap="none" normalizeH="0" baseline="0" smtClean="0">
                          <a:ln>
                            <a:noFill/>
                          </a:ln>
                          <a:effectLst/>
                          <a:latin typeface="Calibri" pitchFamily="34" charset="0"/>
                          <a:ea typeface="宋体" pitchFamily="2" charset="-122"/>
                          <a:sym typeface="Arial" pitchFamily="34" charset="0"/>
                        </a:rPr>
                        <a:t>IncBSim</a:t>
                      </a: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r>
                        <a:rPr kumimoji="0" lang="en-US" altLang="zh-CN" sz="1400" b="0" i="0" u="none" strike="noStrike" cap="none" normalizeH="0" baseline="0" smtClean="0">
                          <a:ln>
                            <a:noFill/>
                          </a:ln>
                          <a:effectLst/>
                          <a:latin typeface="Calibri" pitchFamily="34" charset="0"/>
                          <a:ea typeface="宋体" pitchFamily="2" charset="-122"/>
                          <a:sym typeface="Arial" pitchFamily="34" charset="0"/>
                        </a:rPr>
                        <a:t>Unbounded</a:t>
                      </a:r>
                    </a:p>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endParaRPr kumimoji="0" lang="en-US" altLang="zh-CN" sz="1400" b="0" i="0" u="none" strike="noStrike" cap="none" normalizeH="0" baseline="0" smtClean="0">
                        <a:ln>
                          <a:noFill/>
                        </a:ln>
                        <a:effectLst/>
                        <a:latin typeface="Calibri" pitchFamily="34" charset="0"/>
                        <a:ea typeface="宋体" pitchFamily="2" charset="-122"/>
                        <a:sym typeface="Arial" pitchFamily="34" charset="0"/>
                      </a:endParaRP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10000"/>
                        </a:lnSpc>
                        <a:spcBef>
                          <a:spcPts val="600"/>
                        </a:spcBef>
                        <a:spcAft>
                          <a:spcPct val="0"/>
                        </a:spcAft>
                        <a:buClr>
                          <a:schemeClr val="accent1"/>
                        </a:buClr>
                        <a:buSzPct val="70000"/>
                        <a:buFont typeface="Wingdings" pitchFamily="2" charset="2"/>
                        <a:buNone/>
                        <a:tabLst/>
                      </a:pPr>
                      <a:r>
                        <a:rPr kumimoji="0" lang="en-GB" altLang="en-US" sz="1800" b="0" i="0" u="none" strike="noStrike" cap="none" normalizeH="0" baseline="0" smtClean="0">
                          <a:ln>
                            <a:noFill/>
                          </a:ln>
                          <a:effectLst/>
                          <a:latin typeface="Calibri" pitchFamily="34" charset="0"/>
                          <a:ea typeface="宋体" pitchFamily="2" charset="-122"/>
                          <a:sym typeface="Century Schoolbook" pitchFamily="18" charset="0"/>
                        </a:rPr>
                        <a:t>O(|∆G|(|Q||AFF| + |AFF|</a:t>
                      </a:r>
                      <a:r>
                        <a:rPr kumimoji="0" lang="en-GB" altLang="en-US" sz="1800" b="0" i="0" u="none" strike="noStrike" cap="none" normalizeH="0" baseline="30000" smtClean="0">
                          <a:ln>
                            <a:noFill/>
                          </a:ln>
                          <a:effectLst/>
                          <a:latin typeface="Calibri" pitchFamily="34" charset="0"/>
                          <a:ea typeface="宋体" pitchFamily="2" charset="-122"/>
                          <a:sym typeface="Century Schoolbook" pitchFamily="18" charset="0"/>
                        </a:rPr>
                        <a:t>2</a:t>
                      </a:r>
                      <a:r>
                        <a:rPr kumimoji="0" lang="en-GB" altLang="en-US" sz="1800" b="0" i="0" u="none" strike="noStrike" cap="none" normalizeH="0" baseline="0" smtClean="0">
                          <a:ln>
                            <a:noFill/>
                          </a:ln>
                          <a:effectLst/>
                          <a:latin typeface="Calibri" pitchFamily="34" charset="0"/>
                          <a:ea typeface="宋体" pitchFamily="2" charset="-122"/>
                          <a:sym typeface="Century Schoolbook" pitchFamily="18" charset="0"/>
                        </a:rPr>
                        <a:t>)) time</a:t>
                      </a:r>
                    </a:p>
                    <a:p>
                      <a:pPr marL="0" marR="0" lvl="0" indent="0" algn="ctr" defTabSz="0" rtl="0" eaLnBrk="1" fontAlgn="base" latinLnBrk="0" hangingPunct="1">
                        <a:lnSpc>
                          <a:spcPct val="100000"/>
                        </a:lnSpc>
                        <a:spcBef>
                          <a:spcPct val="0"/>
                        </a:spcBef>
                        <a:spcAft>
                          <a:spcPct val="0"/>
                        </a:spcAft>
                        <a:buClrTx/>
                        <a:buSzPct val="70000"/>
                        <a:buFont typeface="Arial" pitchFamily="34" charset="0"/>
                        <a:buNone/>
                        <a:tabLst/>
                      </a:pPr>
                      <a:endParaRPr kumimoji="0" lang="en-GB" altLang="en-US" sz="1800" b="0" i="0" u="none" strike="noStrike" cap="none" normalizeH="0" baseline="0" smtClean="0">
                        <a:ln>
                          <a:noFill/>
                        </a:ln>
                        <a:effectLst/>
                        <a:latin typeface="Calibri" pitchFamily="34" charset="0"/>
                        <a:ea typeface="宋体" pitchFamily="2" charset="-122"/>
                        <a:sym typeface="Century Schoolbook" pitchFamily="18" charset="0"/>
                      </a:endParaRPr>
                    </a:p>
                  </a:txBody>
                  <a:tcPr anchor="ctr" anchorCtr="1"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46117" name="圆角矩形标注 6"/>
          <p:cNvSpPr>
            <a:spLocks/>
          </p:cNvSpPr>
          <p:nvPr/>
        </p:nvSpPr>
        <p:spPr bwMode="auto">
          <a:xfrm>
            <a:off x="5940425" y="836613"/>
            <a:ext cx="2663825" cy="720725"/>
          </a:xfrm>
          <a:prstGeom prst="wedgeRoundRectCallout">
            <a:avLst>
              <a:gd name="adj1" fmla="val -40773"/>
              <a:gd name="adj2" fmla="val 171500"/>
              <a:gd name="adj3" fmla="val 16667"/>
            </a:avLst>
          </a:prstGeom>
          <a:solidFill>
            <a:srgbClr val="E3CAB8"/>
          </a:solidFill>
          <a:ln w="25400">
            <a:solidFill>
              <a:srgbClr val="A69386"/>
            </a:solidFill>
            <a:miter lim="800000"/>
            <a:headEnd/>
            <a:tailEnd/>
          </a:ln>
        </p:spPr>
        <p:txBody>
          <a:bodyPr lIns="97182" tIns="48591" rIns="97182" bIns="48591"/>
          <a:lstStyle/>
          <a:p>
            <a:pPr marL="365125" indent="-365125" eaLnBrk="0" hangingPunct="0">
              <a:lnSpc>
                <a:spcPct val="120000"/>
              </a:lnSpc>
              <a:spcBef>
                <a:spcPct val="10000"/>
              </a:spcBef>
              <a:buClr>
                <a:schemeClr val="accent1"/>
              </a:buClr>
              <a:buSzPct val="90000"/>
            </a:pPr>
            <a:r>
              <a:rPr lang="en-US" altLang="en-US" sz="1400" b="1">
                <a:solidFill>
                  <a:srgbClr val="FF0000"/>
                </a:solidFill>
                <a:sym typeface="Arial" pitchFamily="34" charset="0"/>
              </a:rPr>
              <a:t>Measur</a:t>
            </a:r>
            <a:r>
              <a:rPr lang="en-US" sz="1400" b="1">
                <a:solidFill>
                  <a:srgbClr val="FF0000"/>
                </a:solidFill>
                <a:sym typeface="Arial" pitchFamily="34" charset="0"/>
              </a:rPr>
              <a:t>ing</a:t>
            </a:r>
            <a:r>
              <a:rPr lang="en-US" altLang="en-US" sz="1400" b="1">
                <a:solidFill>
                  <a:srgbClr val="FF0000"/>
                </a:solidFill>
                <a:sym typeface="Arial" pitchFamily="34" charset="0"/>
              </a:rPr>
              <a:t> complexity with </a:t>
            </a:r>
            <a:r>
              <a:rPr lang="en-US" sz="1400" b="1">
                <a:solidFill>
                  <a:srgbClr val="FF0000"/>
                </a:solidFill>
                <a:sym typeface="Arial" pitchFamily="34" charset="0"/>
              </a:rPr>
              <a:t>the </a:t>
            </a:r>
            <a:r>
              <a:rPr lang="en-US" altLang="en-US" sz="1400" b="1">
                <a:solidFill>
                  <a:srgbClr val="FF0000"/>
                </a:solidFill>
                <a:sym typeface="Arial" pitchFamily="34" charset="0"/>
              </a:rPr>
              <a:t>size of changes</a:t>
            </a:r>
            <a:endParaRPr lang="en-US" altLang="en-US"/>
          </a:p>
        </p:txBody>
      </p:sp>
      <p:sp>
        <p:nvSpPr>
          <p:cNvPr id="92182" name="灯片编号占位符 3"/>
          <p:cNvSpPr txBox="1">
            <a:spLocks noGrp="1" noChangeArrowheads="1"/>
          </p:cNvSpPr>
          <p:nvPr/>
        </p:nvSpPr>
        <p:spPr bwMode="auto">
          <a:xfrm>
            <a:off x="6707188" y="5868988"/>
            <a:ext cx="1905000" cy="457200"/>
          </a:xfrm>
          <a:prstGeom prst="rect">
            <a:avLst/>
          </a:prstGeom>
          <a:noFill/>
          <a:ln w="9525">
            <a:noFill/>
            <a:miter lim="800000"/>
            <a:headEnd/>
            <a:tailEnd/>
          </a:ln>
        </p:spPr>
        <p:txBody>
          <a:bodyPr lIns="97182" tIns="48591" rIns="97182" bIns="48591"/>
          <a:lstStyle/>
          <a:p>
            <a:pPr algn="r">
              <a:spcBef>
                <a:spcPct val="50000"/>
              </a:spcBef>
            </a:pPr>
            <a:fld id="{749FE087-EB4E-4438-B06D-BA54698A321B}" type="slidenum">
              <a:rPr lang="zh-CN" altLang="en-US" sz="1500">
                <a:solidFill>
                  <a:schemeClr val="bg2"/>
                </a:solidFill>
                <a:latin typeface="Times New Roman" pitchFamily="18" charset="0"/>
              </a:rPr>
              <a:pPr algn="r">
                <a:spcBef>
                  <a:spcPct val="50000"/>
                </a:spcBef>
              </a:pPr>
              <a:t>82</a:t>
            </a:fld>
            <a:endParaRPr lang="en-US" sz="1500">
              <a:solidFill>
                <a:schemeClr val="bg2"/>
              </a:solidFill>
              <a:latin typeface="Times New Roman" pitchFamily="18" charset="0"/>
            </a:endParaRPr>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7" grpId="0" bldLvl="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0"/>
          </p:nvPr>
        </p:nvSpPr>
        <p:spPr>
          <a:noFill/>
        </p:spPr>
        <p:txBody>
          <a:bodyPr/>
          <a:lstStyle/>
          <a:p>
            <a:fld id="{3BA5EBF9-CAD2-4F02-ACBD-0953692AD26D}" type="slidenum">
              <a:rPr lang="en-US" altLang="en-US" smtClean="0"/>
              <a:pPr/>
              <a:t>83</a:t>
            </a:fld>
            <a:endParaRPr lang="en-US" sz="1800" b="0" smtClean="0">
              <a:solidFill>
                <a:schemeClr val="tx1"/>
              </a:solidFill>
            </a:endParaRPr>
          </a:p>
        </p:txBody>
      </p:sp>
      <p:sp>
        <p:nvSpPr>
          <p:cNvPr id="62468" name="标题 1"/>
          <p:cNvSpPr>
            <a:spLocks noGrp="1" noChangeArrowheads="1"/>
          </p:cNvSpPr>
          <p:nvPr>
            <p:ph type="title" idx="4294967295"/>
          </p:nvPr>
        </p:nvSpPr>
        <p:spPr>
          <a:xfrm>
            <a:off x="457200" y="0"/>
            <a:ext cx="7467600" cy="868362"/>
          </a:xfrm>
        </p:spPr>
        <p:txBody>
          <a:bodyPr/>
          <a:lstStyle/>
          <a:p>
            <a:pPr algn="ctr" eaLnBrk="1" hangingPunct="1"/>
            <a:r>
              <a:rPr lang="en-US" altLang="en-US" sz="2300" b="1" dirty="0" smtClean="0"/>
              <a:t>Outline </a:t>
            </a:r>
            <a:br>
              <a:rPr lang="en-US" altLang="en-US" sz="2300" b="1" dirty="0" smtClean="0"/>
            </a:br>
            <a:r>
              <a:rPr lang="en-US" altLang="en-US" sz="2300" b="1" dirty="0" smtClean="0"/>
              <a:t>(Graph Pattern Matching)</a:t>
            </a:r>
            <a:endParaRPr lang="zh-CN" altLang="en-US" sz="2200" dirty="0" smtClean="0">
              <a:ea typeface="宋体" pitchFamily="2" charset="-122"/>
            </a:endParaRPr>
          </a:p>
        </p:txBody>
      </p:sp>
      <p:sp>
        <p:nvSpPr>
          <p:cNvPr id="62469" name="内容占位符 2"/>
          <p:cNvSpPr>
            <a:spLocks noGrp="1" noChangeArrowheads="1"/>
          </p:cNvSpPr>
          <p:nvPr>
            <p:ph idx="1"/>
          </p:nvPr>
        </p:nvSpPr>
        <p:spPr>
          <a:xfrm>
            <a:off x="457200" y="1219200"/>
            <a:ext cx="7467600" cy="4873625"/>
          </a:xfrm>
        </p:spPr>
        <p:txBody>
          <a:bodyPr/>
          <a:lstStyle/>
          <a:p>
            <a:pPr marL="274638" indent="-274638" algn="l" eaLnBrk="1" hangingPunct="1">
              <a:buFont typeface="Wingdings" pitchFamily="2" charset="2"/>
              <a:buChar char="v"/>
            </a:pPr>
            <a:r>
              <a:rPr lang="en-GB" altLang="en-US" b="1" dirty="0" smtClean="0"/>
              <a:t> </a:t>
            </a:r>
            <a:r>
              <a:rPr lang="en-GB" altLang="en-US" dirty="0" smtClean="0"/>
              <a:t>Extended homomorphism/isomorphism</a:t>
            </a:r>
            <a:endParaRPr lang="en-US" altLang="en-US"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GB" altLang="en-US" dirty="0" smtClean="0"/>
              <a:t> Extended simulation</a:t>
            </a:r>
            <a:endParaRPr lang="en-US" altLang="en-US" dirty="0" smtClean="0"/>
          </a:p>
          <a:p>
            <a:pPr marL="274638" indent="-274638" algn="l" eaLnBrk="1" hangingPunct="1">
              <a:buFont typeface="Wingdings" pitchFamily="2" charset="2"/>
              <a:buChar char="v"/>
            </a:pPr>
            <a:endParaRPr lang="en-US" altLang="en-US" dirty="0" smtClean="0"/>
          </a:p>
          <a:p>
            <a:pPr marL="274638" indent="-274638" algn="l" eaLnBrk="1" hangingPunct="1">
              <a:buFont typeface="Wingdings" pitchFamily="2" charset="2"/>
              <a:buChar char="v"/>
            </a:pPr>
            <a:r>
              <a:rPr lang="en-US" altLang="en-US" dirty="0" smtClean="0"/>
              <a:t> Graph Queries</a:t>
            </a:r>
          </a:p>
          <a:p>
            <a:pPr marL="274638" indent="-274638" algn="l" eaLnBrk="1" hangingPunct="1">
              <a:buFont typeface="Wingdings" pitchFamily="2" charset="2"/>
              <a:buChar char="v"/>
            </a:pPr>
            <a:endParaRPr lang="en-US" altLang="en-US" b="1" dirty="0" smtClean="0"/>
          </a:p>
          <a:p>
            <a:pPr marL="274638" indent="-274638" algn="l" eaLnBrk="1" hangingPunct="1">
              <a:buFont typeface="Wingdings" pitchFamily="2" charset="2"/>
              <a:buChar char="v"/>
            </a:pPr>
            <a:r>
              <a:rPr lang="en-US" dirty="0" smtClean="0"/>
              <a:t> Incremental Graph Pattern Matching</a:t>
            </a:r>
          </a:p>
          <a:p>
            <a:pPr marL="274638" indent="-274638" algn="l" eaLnBrk="1" hangingPunct="1">
              <a:buFont typeface="Wingdings" pitchFamily="2" charset="2"/>
              <a:buChar char="v"/>
            </a:pPr>
            <a:endParaRPr lang="en-US" dirty="0" smtClean="0"/>
          </a:p>
          <a:p>
            <a:pPr marL="274638" indent="-274638" algn="l" eaLnBrk="1" hangingPunct="1">
              <a:buFont typeface="Wingdings" pitchFamily="2" charset="2"/>
              <a:buChar char="v"/>
            </a:pPr>
            <a:r>
              <a:rPr lang="en-US" altLang="en-US" b="1" dirty="0" smtClean="0"/>
              <a:t> Conclusion</a:t>
            </a:r>
            <a:endParaRPr lang="zh-CN" altLang="en-US" b="1"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0"/>
          </p:nvPr>
        </p:nvSpPr>
        <p:spPr>
          <a:noFill/>
        </p:spPr>
        <p:txBody>
          <a:bodyPr/>
          <a:lstStyle/>
          <a:p>
            <a:fld id="{A02EA4D4-9F72-4D54-B5B0-D727D0D3B1BD}" type="slidenum">
              <a:rPr lang="en-US" altLang="en-US" smtClean="0"/>
              <a:pPr/>
              <a:t>84</a:t>
            </a:fld>
            <a:endParaRPr lang="en-US" sz="1800" b="0" smtClean="0">
              <a:solidFill>
                <a:schemeClr val="tx1"/>
              </a:solidFill>
            </a:endParaRPr>
          </a:p>
        </p:txBody>
      </p:sp>
      <p:sp>
        <p:nvSpPr>
          <p:cNvPr id="94212" name="标题 1"/>
          <p:cNvSpPr>
            <a:spLocks noGrp="1" noChangeArrowheads="1"/>
          </p:cNvSpPr>
          <p:nvPr>
            <p:ph type="title" idx="4294967295"/>
          </p:nvPr>
        </p:nvSpPr>
        <p:spPr>
          <a:xfrm>
            <a:off x="457200" y="0"/>
            <a:ext cx="7467600" cy="715963"/>
          </a:xfrm>
        </p:spPr>
        <p:txBody>
          <a:bodyPr/>
          <a:lstStyle/>
          <a:p>
            <a:pPr algn="ctr" eaLnBrk="1" hangingPunct="1"/>
            <a:r>
              <a:rPr lang="en-US" altLang="en-US" b="1" dirty="0" smtClean="0"/>
              <a:t>Take </a:t>
            </a:r>
            <a:r>
              <a:rPr lang="en-US" altLang="en-US" b="1" smtClean="0"/>
              <a:t>away messages</a:t>
            </a:r>
            <a:endParaRPr lang="zh-CN" altLang="en-US" dirty="0" smtClean="0">
              <a:ea typeface="宋体" pitchFamily="2" charset="-122"/>
            </a:endParaRPr>
          </a:p>
        </p:txBody>
      </p:sp>
      <p:sp>
        <p:nvSpPr>
          <p:cNvPr id="94213" name="内容占位符 2"/>
          <p:cNvSpPr>
            <a:spLocks noGrp="1" noChangeArrowheads="1"/>
          </p:cNvSpPr>
          <p:nvPr>
            <p:ph idx="1"/>
          </p:nvPr>
        </p:nvSpPr>
        <p:spPr>
          <a:xfrm>
            <a:off x="685800" y="1371600"/>
            <a:ext cx="7467600" cy="4878388"/>
          </a:xfrm>
        </p:spPr>
        <p:txBody>
          <a:bodyPr/>
          <a:lstStyle/>
          <a:p>
            <a:pPr marL="274638" indent="-274638" algn="just" eaLnBrk="1" hangingPunct="1">
              <a:buFont typeface="Wingdings" pitchFamily="2" charset="2"/>
              <a:buChar char="v"/>
            </a:pPr>
            <a:r>
              <a:rPr lang="en-US" altLang="zh-CN" sz="1800" dirty="0" smtClean="0"/>
              <a:t>Traditional homomorphism and simulation are too restrictive for real life graph pattern matching</a:t>
            </a:r>
          </a:p>
          <a:p>
            <a:pPr marL="274638" indent="-274638" algn="just" eaLnBrk="1" hangingPunct="1">
              <a:buFont typeface="Wingdings" pitchFamily="2" charset="2"/>
              <a:buChar char="v"/>
            </a:pPr>
            <a:endParaRPr lang="en-US" altLang="zh-CN" sz="1800" dirty="0" smtClean="0"/>
          </a:p>
          <a:p>
            <a:pPr marL="274638" indent="-274638" algn="just" eaLnBrk="1" hangingPunct="1">
              <a:buFont typeface="Wingdings" pitchFamily="2" charset="2"/>
              <a:buChar char="v"/>
            </a:pPr>
            <a:r>
              <a:rPr lang="en-US" altLang="zh-CN" sz="1800" dirty="0" smtClean="0"/>
              <a:t>Extended subgraph homomorphism/isomorphism:  (1-1) P-homomorphism, edge to path matching, provable guarantees on match quality.</a:t>
            </a:r>
          </a:p>
          <a:p>
            <a:pPr marL="274638" indent="-274638" algn="just" eaLnBrk="1" hangingPunct="1">
              <a:buFont typeface="Wingdings" pitchFamily="2" charset="2"/>
              <a:buChar char="v"/>
            </a:pPr>
            <a:endParaRPr lang="en-US" altLang="zh-CN" sz="1800" dirty="0" smtClean="0"/>
          </a:p>
          <a:p>
            <a:pPr marL="274638" indent="-274638" algn="just" eaLnBrk="1" hangingPunct="1">
              <a:buFont typeface="Wingdings" pitchFamily="2" charset="2"/>
              <a:buChar char="v"/>
            </a:pPr>
            <a:r>
              <a:rPr lang="en-US" altLang="zh-CN" sz="1800" dirty="0" smtClean="0"/>
              <a:t>Extended simulation: bounded simulation, bounded connectivity, PTIME</a:t>
            </a:r>
          </a:p>
          <a:p>
            <a:pPr marL="274638" indent="-274638" algn="just" eaLnBrk="1" hangingPunct="1">
              <a:buFont typeface="Wingdings" pitchFamily="2" charset="2"/>
              <a:buChar char="v"/>
            </a:pPr>
            <a:endParaRPr lang="en-GB" altLang="zh-CN" sz="1800" dirty="0" smtClean="0"/>
          </a:p>
          <a:p>
            <a:pPr marL="274638" indent="-274638" algn="just" eaLnBrk="1" hangingPunct="1">
              <a:buFont typeface="Wingdings" pitchFamily="2" charset="2"/>
              <a:buChar char="v"/>
            </a:pPr>
            <a:r>
              <a:rPr lang="en-GB" altLang="zh-CN" sz="1800" dirty="0" smtClean="0"/>
              <a:t>Adding regular expressions to query edges:  </a:t>
            </a:r>
            <a:r>
              <a:rPr lang="en-GB" altLang="zh-CN" sz="1800" dirty="0" err="1" smtClean="0"/>
              <a:t>reachability</a:t>
            </a:r>
            <a:r>
              <a:rPr lang="en-GB" altLang="zh-CN" sz="1800" dirty="0" smtClean="0"/>
              <a:t>/graph queries</a:t>
            </a:r>
            <a:endParaRPr lang="en-US" altLang="zh-CN" sz="1800" dirty="0" smtClean="0"/>
          </a:p>
          <a:p>
            <a:pPr marL="274638" indent="-274638" algn="just" eaLnBrk="1" hangingPunct="1">
              <a:buFont typeface="Wingdings" pitchFamily="2" charset="2"/>
              <a:buChar char="v"/>
            </a:pPr>
            <a:endParaRPr lang="en-US" altLang="zh-CN" sz="1800" dirty="0" smtClean="0"/>
          </a:p>
          <a:p>
            <a:pPr marL="274638" indent="-274638" algn="just" eaLnBrk="1" hangingPunct="1">
              <a:buFont typeface="Wingdings" pitchFamily="2" charset="2"/>
              <a:buChar char="v"/>
            </a:pPr>
            <a:r>
              <a:rPr lang="en-US" altLang="zh-CN" sz="1800" dirty="0" smtClean="0"/>
              <a:t>Incremental bounded simulation, solvable in time bounded by the affected area and the size of the query. </a:t>
            </a:r>
          </a:p>
          <a:p>
            <a:pPr marL="274638" indent="-274638" algn="just" eaLnBrk="1" hangingPunct="1"/>
            <a:endParaRPr lang="en-US" altLang="zh-CN" sz="1800" dirty="0" smtClean="0"/>
          </a:p>
          <a:p>
            <a:pPr marL="274638" indent="-274638" algn="just" eaLnBrk="1" hangingPunct="1">
              <a:buFont typeface="Wingdings" pitchFamily="2" charset="2"/>
              <a:buChar char="v"/>
            </a:pPr>
            <a:endParaRPr lang="en-US" altLang="zh-CN" sz="1400" dirty="0" smtClean="0"/>
          </a:p>
        </p:txBody>
      </p:sp>
      <p:pic>
        <p:nvPicPr>
          <p:cNvPr id="6"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0"/>
          </p:nvPr>
        </p:nvSpPr>
        <p:spPr>
          <a:noFill/>
        </p:spPr>
        <p:txBody>
          <a:bodyPr/>
          <a:lstStyle/>
          <a:p>
            <a:fld id="{D84B44E4-8F2D-4A5A-B81A-523593F5D89A}" type="slidenum">
              <a:rPr lang="en-US" altLang="en-US" smtClean="0"/>
              <a:pPr/>
              <a:t>85</a:t>
            </a:fld>
            <a:endParaRPr lang="en-US" sz="1800" b="0" smtClean="0">
              <a:solidFill>
                <a:schemeClr val="tx1"/>
              </a:solidFill>
            </a:endParaRPr>
          </a:p>
        </p:txBody>
      </p:sp>
      <p:sp>
        <p:nvSpPr>
          <p:cNvPr id="49154" name="AutoShape 2"/>
          <p:cNvSpPr>
            <a:spLocks noChangeArrowheads="1"/>
          </p:cNvSpPr>
          <p:nvPr/>
        </p:nvSpPr>
        <p:spPr bwMode="auto">
          <a:xfrm>
            <a:off x="4038600" y="1981200"/>
            <a:ext cx="2820988" cy="4495800"/>
          </a:xfrm>
          <a:prstGeom prst="roundRect">
            <a:avLst>
              <a:gd name="adj" fmla="val 16667"/>
            </a:avLst>
          </a:prstGeom>
          <a:solidFill>
            <a:schemeClr val="bg1"/>
          </a:solidFill>
          <a:ln w="25400" cap="flat" cmpd="sng">
            <a:solidFill>
              <a:srgbClr val="FF0000"/>
            </a:solidFill>
            <a:round/>
            <a:headEnd/>
            <a:tailEnd/>
          </a:ln>
          <a:effectLst>
            <a:outerShdw dist="107763" dir="2700000" algn="ctr" rotWithShape="0">
              <a:schemeClr val="bg2">
                <a:alpha val="50000"/>
              </a:schemeClr>
            </a:outerShdw>
          </a:effectLst>
        </p:spPr>
        <p:txBody>
          <a:bodyPr anchor="ctr"/>
          <a:lstStyle/>
          <a:p>
            <a:pPr>
              <a:defRPr/>
            </a:pPr>
            <a:endParaRPr lang="en-US"/>
          </a:p>
        </p:txBody>
      </p:sp>
      <p:sp>
        <p:nvSpPr>
          <p:cNvPr id="95237" name="Title 1"/>
          <p:cNvSpPr>
            <a:spLocks noGrp="1" noChangeArrowheads="1"/>
          </p:cNvSpPr>
          <p:nvPr>
            <p:ph type="title" idx="4294967295"/>
          </p:nvPr>
        </p:nvSpPr>
        <p:spPr>
          <a:xfrm>
            <a:off x="990600" y="-73025"/>
            <a:ext cx="7467600" cy="788988"/>
          </a:xfrm>
        </p:spPr>
        <p:txBody>
          <a:bodyPr/>
          <a:lstStyle/>
          <a:p>
            <a:pPr algn="ctr" eaLnBrk="1" hangingPunct="1"/>
            <a:r>
              <a:rPr lang="en-US" altLang="en-US" sz="3200" b="1" dirty="0" smtClean="0"/>
              <a:t>Graph </a:t>
            </a:r>
            <a:r>
              <a:rPr lang="en-US" sz="3200" b="1" dirty="0" smtClean="0"/>
              <a:t>Pattern Matching</a:t>
            </a:r>
          </a:p>
        </p:txBody>
      </p:sp>
      <p:sp>
        <p:nvSpPr>
          <p:cNvPr id="95239" name="Rectangle 9"/>
          <p:cNvSpPr>
            <a:spLocks noChangeArrowheads="1"/>
          </p:cNvSpPr>
          <p:nvPr/>
        </p:nvSpPr>
        <p:spPr bwMode="auto">
          <a:xfrm>
            <a:off x="2778125" y="1447800"/>
            <a:ext cx="3775075" cy="457200"/>
          </a:xfrm>
          <a:prstGeom prst="rect">
            <a:avLst/>
          </a:prstGeom>
          <a:solidFill>
            <a:srgbClr val="FFFFFF"/>
          </a:solidFill>
          <a:ln w="12700">
            <a:solidFill>
              <a:schemeClr val="accent1"/>
            </a:solidFill>
            <a:miter lim="800000"/>
            <a:headEnd/>
            <a:tailEnd/>
          </a:ln>
        </p:spPr>
        <p:txBody>
          <a:bodyPr anchor="ctr"/>
          <a:lstStyle/>
          <a:p>
            <a:pPr algn="ctr"/>
            <a:r>
              <a:rPr lang="en-US" sz="2200">
                <a:latin typeface="Century Schoolbook" pitchFamily="18" charset="0"/>
                <a:sym typeface="Century Schoolbook" pitchFamily="18" charset="0"/>
              </a:rPr>
              <a:t>Graph Pattern Matching </a:t>
            </a:r>
            <a:endParaRPr lang="en-US"/>
          </a:p>
        </p:txBody>
      </p:sp>
      <p:sp>
        <p:nvSpPr>
          <p:cNvPr id="49161" name="Rectangle 71"/>
          <p:cNvSpPr>
            <a:spLocks noChangeArrowheads="1"/>
          </p:cNvSpPr>
          <p:nvPr/>
        </p:nvSpPr>
        <p:spPr bwMode="auto">
          <a:xfrm>
            <a:off x="4329113" y="3124200"/>
            <a:ext cx="2379662" cy="761999"/>
          </a:xfrm>
          <a:prstGeom prst="rect">
            <a:avLst/>
          </a:prstGeom>
          <a:solidFill>
            <a:srgbClr val="FFED73"/>
          </a:solidFill>
          <a:ln w="12700">
            <a:solidFill>
              <a:schemeClr val="accent2"/>
            </a:solidFill>
            <a:miter lim="800000"/>
            <a:headEnd/>
            <a:tailEnd/>
          </a:ln>
        </p:spPr>
        <p:txBody>
          <a:bodyPr lIns="18288" rIns="18288" anchor="ctr"/>
          <a:lstStyle/>
          <a:p>
            <a:pPr algn="ctr"/>
            <a:r>
              <a:rPr lang="en-US" b="1" i="1" dirty="0">
                <a:latin typeface="Century Schoolbook" pitchFamily="18" charset="0"/>
                <a:sym typeface="Century Schoolbook" pitchFamily="18" charset="0"/>
              </a:rPr>
              <a:t> </a:t>
            </a:r>
            <a:r>
              <a:rPr lang="en-US" sz="1600" b="1" i="1" dirty="0">
                <a:latin typeface="Century Schoolbook" pitchFamily="18" charset="0"/>
                <a:sym typeface="Century Schoolbook" pitchFamily="18" charset="0"/>
              </a:rPr>
              <a:t>bounded </a:t>
            </a:r>
            <a:r>
              <a:rPr lang="en-US" sz="1600" b="1" i="1" dirty="0" smtClean="0">
                <a:latin typeface="Century Schoolbook" pitchFamily="18" charset="0"/>
                <a:sym typeface="Century Schoolbook" pitchFamily="18" charset="0"/>
              </a:rPr>
              <a:t>simulation[Fan et.al., VLDB ’10]</a:t>
            </a:r>
            <a:endParaRPr lang="en-US" altLang="en-US" sz="1600" dirty="0"/>
          </a:p>
        </p:txBody>
      </p:sp>
      <p:sp>
        <p:nvSpPr>
          <p:cNvPr id="49162" name="Rectangle 76"/>
          <p:cNvSpPr>
            <a:spLocks noChangeArrowheads="1"/>
          </p:cNvSpPr>
          <p:nvPr/>
        </p:nvSpPr>
        <p:spPr bwMode="auto">
          <a:xfrm>
            <a:off x="4633913" y="4114800"/>
            <a:ext cx="1768475" cy="762000"/>
          </a:xfrm>
          <a:prstGeom prst="rect">
            <a:avLst/>
          </a:prstGeom>
          <a:solidFill>
            <a:srgbClr val="FFED73"/>
          </a:solidFill>
          <a:ln w="12700">
            <a:solidFill>
              <a:schemeClr val="accent2"/>
            </a:solidFill>
            <a:miter lim="800000"/>
            <a:headEnd/>
            <a:tailEnd/>
          </a:ln>
        </p:spPr>
        <p:txBody>
          <a:bodyPr lIns="18288" rIns="18288" anchor="ctr"/>
          <a:lstStyle/>
          <a:p>
            <a:pPr algn="ctr"/>
            <a:r>
              <a:rPr lang="en-US" sz="1600" b="1" i="1" dirty="0">
                <a:latin typeface="Century Schoolbook" pitchFamily="18" charset="0"/>
                <a:sym typeface="Century Schoolbook" pitchFamily="18" charset="0"/>
              </a:rPr>
              <a:t>graph pattern </a:t>
            </a:r>
            <a:r>
              <a:rPr lang="en-US" sz="1600" b="1" i="1" dirty="0" smtClean="0">
                <a:latin typeface="Century Schoolbook" pitchFamily="18" charset="0"/>
                <a:sym typeface="Century Schoolbook" pitchFamily="18" charset="0"/>
              </a:rPr>
              <a:t>queries[Fan et.al., ICDE ’11]</a:t>
            </a:r>
            <a:endParaRPr lang="en-US" altLang="en-US" dirty="0"/>
          </a:p>
        </p:txBody>
      </p:sp>
      <p:cxnSp>
        <p:nvCxnSpPr>
          <p:cNvPr id="49163" name="AutoShape 11"/>
          <p:cNvCxnSpPr>
            <a:cxnSpLocks noChangeShapeType="1"/>
            <a:stCxn id="49161" idx="2"/>
            <a:endCxn id="49162" idx="0"/>
          </p:cNvCxnSpPr>
          <p:nvPr/>
        </p:nvCxnSpPr>
        <p:spPr bwMode="auto">
          <a:xfrm rot="5400000">
            <a:off x="5404248" y="4000103"/>
            <a:ext cx="228601" cy="793"/>
          </a:xfrm>
          <a:prstGeom prst="bentConnector3">
            <a:avLst>
              <a:gd name="adj1" fmla="val 50000"/>
            </a:avLst>
          </a:prstGeom>
          <a:noFill/>
          <a:ln w="28575">
            <a:solidFill>
              <a:schemeClr val="tx1"/>
            </a:solidFill>
            <a:miter lim="800000"/>
            <a:headEnd/>
            <a:tailEnd type="arrow" w="med" len="med"/>
          </a:ln>
        </p:spPr>
      </p:cxnSp>
      <p:sp>
        <p:nvSpPr>
          <p:cNvPr id="49165" name="Rectangle 90"/>
          <p:cNvSpPr>
            <a:spLocks noChangeArrowheads="1"/>
          </p:cNvSpPr>
          <p:nvPr/>
        </p:nvSpPr>
        <p:spPr bwMode="auto">
          <a:xfrm>
            <a:off x="4495800" y="5105400"/>
            <a:ext cx="2057400" cy="1143000"/>
          </a:xfrm>
          <a:prstGeom prst="rect">
            <a:avLst/>
          </a:prstGeom>
          <a:solidFill>
            <a:srgbClr val="FFED73"/>
          </a:solidFill>
          <a:ln w="12700">
            <a:solidFill>
              <a:schemeClr val="accent2"/>
            </a:solidFill>
            <a:miter lim="800000"/>
            <a:headEnd/>
            <a:tailEnd/>
          </a:ln>
        </p:spPr>
        <p:txBody>
          <a:bodyPr lIns="18288" rIns="18288" anchor="ctr"/>
          <a:lstStyle/>
          <a:p>
            <a:pPr algn="ctr"/>
            <a:r>
              <a:rPr lang="en-US" sz="1600" b="1" i="1" dirty="0">
                <a:latin typeface="Century Schoolbook" pitchFamily="18" charset="0"/>
                <a:sym typeface="Century Schoolbook" pitchFamily="18" charset="0"/>
              </a:rPr>
              <a:t>incremental pattern </a:t>
            </a:r>
            <a:r>
              <a:rPr lang="en-US" sz="1600" b="1" i="1" dirty="0" smtClean="0">
                <a:latin typeface="Century Schoolbook" pitchFamily="18" charset="0"/>
                <a:sym typeface="Century Schoolbook" pitchFamily="18" charset="0"/>
              </a:rPr>
              <a:t>matching[Fan et.al., SIGMOD ’11]</a:t>
            </a:r>
            <a:endParaRPr lang="en-US" altLang="en-US" sz="1600" b="1" i="1" dirty="0">
              <a:latin typeface="Century Schoolbook" pitchFamily="18" charset="0"/>
              <a:sym typeface="Century Schoolbook" pitchFamily="18" charset="0"/>
            </a:endParaRPr>
          </a:p>
        </p:txBody>
      </p:sp>
      <p:cxnSp>
        <p:nvCxnSpPr>
          <p:cNvPr id="49166" name="Straight Arrow Connector 94"/>
          <p:cNvCxnSpPr>
            <a:cxnSpLocks noChangeShapeType="1"/>
            <a:stCxn id="49162" idx="2"/>
            <a:endCxn id="49165" idx="0"/>
          </p:cNvCxnSpPr>
          <p:nvPr/>
        </p:nvCxnSpPr>
        <p:spPr bwMode="auto">
          <a:xfrm>
            <a:off x="5518151" y="4876800"/>
            <a:ext cx="6349" cy="228600"/>
          </a:xfrm>
          <a:prstGeom prst="straightConnector1">
            <a:avLst/>
          </a:prstGeom>
          <a:noFill/>
          <a:ln w="22225">
            <a:solidFill>
              <a:schemeClr val="tx1"/>
            </a:solidFill>
            <a:round/>
            <a:headEnd/>
            <a:tailEnd type="arrow" w="med" len="med"/>
          </a:ln>
        </p:spPr>
      </p:cxnSp>
      <p:sp>
        <p:nvSpPr>
          <p:cNvPr id="95247" name="AutoShape 15"/>
          <p:cNvSpPr>
            <a:spLocks noChangeArrowheads="1"/>
          </p:cNvSpPr>
          <p:nvPr/>
        </p:nvSpPr>
        <p:spPr bwMode="auto">
          <a:xfrm>
            <a:off x="228600" y="914400"/>
            <a:ext cx="237172500" cy="18316575"/>
          </a:xfrm>
          <a:prstGeom prst="rect">
            <a:avLst/>
          </a:prstGeom>
          <a:noFill/>
          <a:ln w="9525">
            <a:noFill/>
            <a:miter lim="800000"/>
            <a:headEnd/>
            <a:tailEnd/>
          </a:ln>
        </p:spPr>
        <p:txBody>
          <a:bodyPr/>
          <a:lstStyle/>
          <a:p>
            <a:endParaRPr lang="en-US"/>
          </a:p>
        </p:txBody>
      </p:sp>
      <p:cxnSp>
        <p:nvCxnSpPr>
          <p:cNvPr id="95248" name="AutoShape 16"/>
          <p:cNvCxnSpPr>
            <a:cxnSpLocks noChangeShapeType="1"/>
            <a:stCxn id="95247" idx="1"/>
            <a:endCxn id="95247" idx="1"/>
          </p:cNvCxnSpPr>
          <p:nvPr/>
        </p:nvCxnSpPr>
        <p:spPr bwMode="auto">
          <a:xfrm rot="10800000">
            <a:off x="228600" y="10072688"/>
            <a:ext cx="3175" cy="3175"/>
          </a:xfrm>
          <a:prstGeom prst="bentConnector3">
            <a:avLst>
              <a:gd name="adj1" fmla="val 7500028"/>
            </a:avLst>
          </a:prstGeom>
          <a:noFill/>
          <a:ln w="28575">
            <a:solidFill>
              <a:schemeClr val="tx1"/>
            </a:solidFill>
            <a:miter lim="800000"/>
            <a:headEnd/>
            <a:tailEnd type="arrow" w="med" len="med"/>
          </a:ln>
        </p:spPr>
      </p:cxnSp>
      <p:sp>
        <p:nvSpPr>
          <p:cNvPr id="49176" name="Rectangle 10"/>
          <p:cNvSpPr>
            <a:spLocks noChangeArrowheads="1"/>
          </p:cNvSpPr>
          <p:nvPr/>
        </p:nvSpPr>
        <p:spPr bwMode="auto">
          <a:xfrm>
            <a:off x="4670425" y="2133600"/>
            <a:ext cx="1695450" cy="609600"/>
          </a:xfrm>
          <a:prstGeom prst="rect">
            <a:avLst/>
          </a:prstGeom>
          <a:solidFill>
            <a:schemeClr val="bg2"/>
          </a:solidFill>
          <a:ln w="12700">
            <a:solidFill>
              <a:srgbClr val="AEBAD5"/>
            </a:solidFill>
            <a:miter lim="800000"/>
            <a:headEnd/>
            <a:tailEnd/>
          </a:ln>
        </p:spPr>
        <p:txBody>
          <a:bodyPr anchor="ctr"/>
          <a:lstStyle/>
          <a:p>
            <a:pPr algn="ctr"/>
            <a:r>
              <a:rPr lang="en-US" sz="1400" b="1" i="1" dirty="0">
                <a:latin typeface="Century Schoolbook" pitchFamily="18" charset="0"/>
                <a:sym typeface="Century Schoolbook" pitchFamily="18" charset="0"/>
              </a:rPr>
              <a:t>P-</a:t>
            </a:r>
            <a:r>
              <a:rPr lang="en-US" sz="1400" b="1" i="1" dirty="0" err="1">
                <a:latin typeface="Century Schoolbook" pitchFamily="18" charset="0"/>
                <a:sym typeface="Century Schoolbook" pitchFamily="18" charset="0"/>
              </a:rPr>
              <a:t>hom</a:t>
            </a:r>
            <a:r>
              <a:rPr lang="en-US" sz="1400" b="1" i="1" dirty="0">
                <a:latin typeface="Century Schoolbook" pitchFamily="18" charset="0"/>
                <a:sym typeface="Century Schoolbook" pitchFamily="18" charset="0"/>
              </a:rPr>
              <a:t>/1-1 </a:t>
            </a:r>
            <a:r>
              <a:rPr lang="en-US" sz="1400" b="1" i="1" dirty="0" smtClean="0">
                <a:latin typeface="Century Schoolbook" pitchFamily="18" charset="0"/>
                <a:sym typeface="Century Schoolbook" pitchFamily="18" charset="0"/>
              </a:rPr>
              <a:t>P-</a:t>
            </a:r>
            <a:r>
              <a:rPr lang="en-US" sz="1400" b="1" i="1" dirty="0" err="1" smtClean="0">
                <a:latin typeface="Century Schoolbook" pitchFamily="18" charset="0"/>
                <a:sym typeface="Century Schoolbook" pitchFamily="18" charset="0"/>
              </a:rPr>
              <a:t>hom</a:t>
            </a:r>
            <a:r>
              <a:rPr lang="en-US" sz="1400" b="1" i="1" dirty="0" smtClean="0">
                <a:latin typeface="Century Schoolbook" pitchFamily="18" charset="0"/>
                <a:sym typeface="Century Schoolbook" pitchFamily="18" charset="0"/>
              </a:rPr>
              <a:t>[Fan et.al., VLDB ’08]</a:t>
            </a:r>
            <a:endParaRPr lang="en-US" sz="1400" b="1" i="1" dirty="0">
              <a:latin typeface="Century Schoolbook" pitchFamily="18" charset="0"/>
              <a:sym typeface="Century Schoolbook" pitchFamily="18" charset="0"/>
            </a:endParaRPr>
          </a:p>
        </p:txBody>
      </p:sp>
      <p:sp>
        <p:nvSpPr>
          <p:cNvPr id="95257" name="Rectangle 10"/>
          <p:cNvSpPr>
            <a:spLocks noChangeArrowheads="1"/>
          </p:cNvSpPr>
          <p:nvPr/>
        </p:nvSpPr>
        <p:spPr bwMode="auto">
          <a:xfrm>
            <a:off x="7069138" y="2209800"/>
            <a:ext cx="1695450" cy="457200"/>
          </a:xfrm>
          <a:prstGeom prst="rect">
            <a:avLst/>
          </a:prstGeom>
          <a:solidFill>
            <a:srgbClr val="FFFFFF"/>
          </a:solidFill>
          <a:ln w="12700">
            <a:solidFill>
              <a:srgbClr val="AEBAD5"/>
            </a:solidFill>
            <a:miter lim="800000"/>
            <a:headEnd/>
            <a:tailEnd/>
          </a:ln>
        </p:spPr>
        <p:txBody>
          <a:bodyPr anchor="ctr"/>
          <a:lstStyle/>
          <a:p>
            <a:pPr algn="ctr"/>
            <a:r>
              <a:rPr lang="en-US" sz="1600" dirty="0"/>
              <a:t>graph </a:t>
            </a:r>
            <a:r>
              <a:rPr lang="en-US" sz="1600" dirty="0" smtClean="0"/>
              <a:t>simulation</a:t>
            </a:r>
            <a:endParaRPr lang="en-US" dirty="0"/>
          </a:p>
        </p:txBody>
      </p:sp>
      <p:cxnSp>
        <p:nvCxnSpPr>
          <p:cNvPr id="95258" name="AutoShape 26"/>
          <p:cNvCxnSpPr>
            <a:cxnSpLocks noChangeShapeType="1"/>
            <a:stCxn id="95239" idx="3"/>
            <a:endCxn id="95257" idx="0"/>
          </p:cNvCxnSpPr>
          <p:nvPr/>
        </p:nvCxnSpPr>
        <p:spPr bwMode="auto">
          <a:xfrm>
            <a:off x="6553200" y="1676400"/>
            <a:ext cx="1363663" cy="533400"/>
          </a:xfrm>
          <a:prstGeom prst="bentConnector2">
            <a:avLst/>
          </a:prstGeom>
          <a:noFill/>
          <a:ln w="28575">
            <a:solidFill>
              <a:schemeClr val="tx1"/>
            </a:solidFill>
            <a:miter lim="800000"/>
            <a:headEnd/>
            <a:tailEnd type="arrow" w="med" len="med"/>
          </a:ln>
        </p:spPr>
      </p:cxnSp>
      <p:cxnSp>
        <p:nvCxnSpPr>
          <p:cNvPr id="95259" name="AutoShape 27"/>
          <p:cNvCxnSpPr>
            <a:cxnSpLocks noChangeShapeType="1"/>
            <a:stCxn id="95257" idx="2"/>
            <a:endCxn id="49161" idx="3"/>
          </p:cNvCxnSpPr>
          <p:nvPr/>
        </p:nvCxnSpPr>
        <p:spPr bwMode="auto">
          <a:xfrm rot="5400000">
            <a:off x="6893719" y="2482056"/>
            <a:ext cx="838200" cy="1208088"/>
          </a:xfrm>
          <a:prstGeom prst="bentConnector2">
            <a:avLst/>
          </a:prstGeom>
          <a:noFill/>
          <a:ln w="28575">
            <a:solidFill>
              <a:schemeClr val="tx1"/>
            </a:solidFill>
            <a:miter lim="800000"/>
            <a:headEnd/>
            <a:tailEnd type="arrow" w="med" len="med"/>
          </a:ln>
        </p:spPr>
      </p:cxnSp>
      <p:cxnSp>
        <p:nvCxnSpPr>
          <p:cNvPr id="49180" name="AutoShape 28"/>
          <p:cNvCxnSpPr>
            <a:cxnSpLocks noChangeShapeType="1"/>
            <a:stCxn id="49176" idx="2"/>
            <a:endCxn id="49161" idx="0"/>
          </p:cNvCxnSpPr>
          <p:nvPr/>
        </p:nvCxnSpPr>
        <p:spPr bwMode="auto">
          <a:xfrm rot="16200000" flipH="1">
            <a:off x="5328047" y="2933303"/>
            <a:ext cx="381000" cy="794"/>
          </a:xfrm>
          <a:prstGeom prst="bentConnector3">
            <a:avLst>
              <a:gd name="adj1" fmla="val 50000"/>
            </a:avLst>
          </a:prstGeom>
          <a:noFill/>
          <a:ln w="28575">
            <a:solidFill>
              <a:schemeClr val="tx1"/>
            </a:solidFill>
            <a:miter lim="800000"/>
            <a:headEnd/>
            <a:tailEnd type="arrow" w="med" len="med"/>
          </a:ln>
        </p:spPr>
      </p:cxnSp>
      <p:sp>
        <p:nvSpPr>
          <p:cNvPr id="49181" name="Line 29"/>
          <p:cNvSpPr>
            <a:spLocks noChangeShapeType="1"/>
          </p:cNvSpPr>
          <p:nvPr/>
        </p:nvSpPr>
        <p:spPr bwMode="auto">
          <a:xfrm>
            <a:off x="3200400" y="2438400"/>
            <a:ext cx="1447800" cy="0"/>
          </a:xfrm>
          <a:prstGeom prst="line">
            <a:avLst/>
          </a:prstGeom>
          <a:noFill/>
          <a:ln w="25400">
            <a:solidFill>
              <a:schemeClr val="tx1"/>
            </a:solidFill>
            <a:round/>
            <a:headEnd/>
            <a:tailEnd type="triangle" w="med" len="med"/>
          </a:ln>
        </p:spPr>
        <p:txBody>
          <a:bodyPr/>
          <a:lstStyle/>
          <a:p>
            <a:endParaRPr lang="en-US"/>
          </a:p>
        </p:txBody>
      </p:sp>
      <p:pic>
        <p:nvPicPr>
          <p:cNvPr id="30"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29" name="Rectangle 10"/>
          <p:cNvSpPr>
            <a:spLocks noChangeArrowheads="1"/>
          </p:cNvSpPr>
          <p:nvPr/>
        </p:nvSpPr>
        <p:spPr bwMode="auto">
          <a:xfrm>
            <a:off x="1524000" y="2019300"/>
            <a:ext cx="1695450" cy="685800"/>
          </a:xfrm>
          <a:prstGeom prst="rect">
            <a:avLst/>
          </a:prstGeom>
          <a:solidFill>
            <a:srgbClr val="FFFFFF"/>
          </a:solidFill>
          <a:ln w="12700">
            <a:solidFill>
              <a:srgbClr val="AEBAD5"/>
            </a:solidFill>
            <a:miter lim="800000"/>
            <a:headEnd/>
            <a:tailEnd/>
          </a:ln>
        </p:spPr>
        <p:txBody>
          <a:bodyPr anchor="ctr"/>
          <a:lstStyle/>
          <a:p>
            <a:pPr algn="ctr"/>
            <a:r>
              <a:rPr lang="en-US" sz="1400" dirty="0"/>
              <a:t>Subgraph </a:t>
            </a:r>
            <a:r>
              <a:rPr lang="en-US" sz="1400" dirty="0" err="1"/>
              <a:t>hom</a:t>
            </a:r>
            <a:r>
              <a:rPr lang="en-US" sz="1400" dirty="0"/>
              <a:t>/isomorphism/edit </a:t>
            </a:r>
            <a:r>
              <a:rPr lang="en-US" sz="1400" dirty="0" smtClean="0"/>
              <a:t>distance</a:t>
            </a:r>
            <a:endParaRPr lang="en-US" sz="1400" dirty="0"/>
          </a:p>
        </p:txBody>
      </p:sp>
      <p:cxnSp>
        <p:nvCxnSpPr>
          <p:cNvPr id="31" name="AutoShape 7"/>
          <p:cNvCxnSpPr>
            <a:cxnSpLocks noChangeShapeType="1"/>
          </p:cNvCxnSpPr>
          <p:nvPr/>
        </p:nvCxnSpPr>
        <p:spPr bwMode="auto">
          <a:xfrm rot="10800000">
            <a:off x="1143000" y="1673225"/>
            <a:ext cx="1635125" cy="3175"/>
          </a:xfrm>
          <a:prstGeom prst="bentConnector3">
            <a:avLst>
              <a:gd name="adj1" fmla="val 49963"/>
            </a:avLst>
          </a:prstGeom>
          <a:noFill/>
          <a:ln w="28575">
            <a:solidFill>
              <a:schemeClr val="tx1"/>
            </a:solidFill>
            <a:miter lim="800000"/>
            <a:headEnd/>
            <a:tailEnd/>
          </a:ln>
        </p:spPr>
      </p:cxnSp>
      <p:sp>
        <p:nvSpPr>
          <p:cNvPr id="32" name="Rectangle 25"/>
          <p:cNvSpPr>
            <a:spLocks noChangeArrowheads="1"/>
          </p:cNvSpPr>
          <p:nvPr/>
        </p:nvSpPr>
        <p:spPr bwMode="auto">
          <a:xfrm>
            <a:off x="1447800" y="4343400"/>
            <a:ext cx="1828800" cy="685800"/>
          </a:xfrm>
          <a:prstGeom prst="rect">
            <a:avLst/>
          </a:prstGeom>
          <a:solidFill>
            <a:srgbClr val="FFFFFF"/>
          </a:solidFill>
          <a:ln w="12700">
            <a:solidFill>
              <a:srgbClr val="AEBAD5"/>
            </a:solidFill>
            <a:miter lim="800000"/>
            <a:headEnd/>
            <a:tailEnd/>
          </a:ln>
        </p:spPr>
        <p:txBody>
          <a:bodyPr anchor="ctr"/>
          <a:lstStyle/>
          <a:p>
            <a:pPr algn="ctr"/>
            <a:r>
              <a:rPr lang="en-US" sz="1400" dirty="0"/>
              <a:t>approximate queries/heuristic matching </a:t>
            </a:r>
          </a:p>
        </p:txBody>
      </p:sp>
      <p:cxnSp>
        <p:nvCxnSpPr>
          <p:cNvPr id="33" name="AutoShape 17"/>
          <p:cNvCxnSpPr>
            <a:cxnSpLocks noChangeShapeType="1"/>
          </p:cNvCxnSpPr>
          <p:nvPr/>
        </p:nvCxnSpPr>
        <p:spPr bwMode="auto">
          <a:xfrm rot="16200000" flipH="1">
            <a:off x="1027906" y="1789907"/>
            <a:ext cx="611187" cy="381000"/>
          </a:xfrm>
          <a:prstGeom prst="bentConnector2">
            <a:avLst/>
          </a:prstGeom>
          <a:noFill/>
          <a:ln w="28575">
            <a:solidFill>
              <a:schemeClr val="tx1"/>
            </a:solidFill>
            <a:miter lim="800000"/>
            <a:headEnd/>
            <a:tailEnd type="arrow" w="med" len="med"/>
          </a:ln>
        </p:spPr>
      </p:cxnSp>
      <p:cxnSp>
        <p:nvCxnSpPr>
          <p:cNvPr id="34" name="AutoShape 18"/>
          <p:cNvCxnSpPr>
            <a:cxnSpLocks noChangeShapeType="1"/>
            <a:endCxn id="38" idx="1"/>
          </p:cNvCxnSpPr>
          <p:nvPr/>
        </p:nvCxnSpPr>
        <p:spPr bwMode="auto">
          <a:xfrm rot="16200000" flipH="1">
            <a:off x="877093" y="3237707"/>
            <a:ext cx="912813" cy="381000"/>
          </a:xfrm>
          <a:prstGeom prst="bentConnector2">
            <a:avLst/>
          </a:prstGeom>
          <a:noFill/>
          <a:ln w="28575">
            <a:solidFill>
              <a:schemeClr val="tx1"/>
            </a:solidFill>
            <a:miter lim="800000"/>
            <a:headEnd/>
            <a:tailEnd type="arrow" w="med" len="med"/>
          </a:ln>
        </p:spPr>
      </p:cxnSp>
      <p:cxnSp>
        <p:nvCxnSpPr>
          <p:cNvPr id="35" name="AutoShape 19"/>
          <p:cNvCxnSpPr>
            <a:cxnSpLocks noChangeShapeType="1"/>
            <a:endCxn id="32" idx="1"/>
          </p:cNvCxnSpPr>
          <p:nvPr/>
        </p:nvCxnSpPr>
        <p:spPr bwMode="auto">
          <a:xfrm rot="16200000" flipH="1">
            <a:off x="780257" y="4094956"/>
            <a:ext cx="1028700" cy="306387"/>
          </a:xfrm>
          <a:prstGeom prst="bentConnector2">
            <a:avLst/>
          </a:prstGeom>
          <a:noFill/>
          <a:ln w="28575">
            <a:solidFill>
              <a:schemeClr val="tx1"/>
            </a:solidFill>
            <a:miter lim="800000"/>
            <a:headEnd/>
            <a:tailEnd type="arrow" w="med" len="med"/>
          </a:ln>
        </p:spPr>
      </p:cxnSp>
      <p:cxnSp>
        <p:nvCxnSpPr>
          <p:cNvPr id="36" name="AutoShape 20"/>
          <p:cNvCxnSpPr>
            <a:cxnSpLocks noChangeShapeType="1"/>
            <a:endCxn id="37" idx="1"/>
          </p:cNvCxnSpPr>
          <p:nvPr/>
        </p:nvCxnSpPr>
        <p:spPr bwMode="auto">
          <a:xfrm rot="16200000" flipH="1">
            <a:off x="838993" y="2515394"/>
            <a:ext cx="989013" cy="381000"/>
          </a:xfrm>
          <a:prstGeom prst="bentConnector2">
            <a:avLst/>
          </a:prstGeom>
          <a:noFill/>
          <a:ln w="28575">
            <a:solidFill>
              <a:schemeClr val="tx1"/>
            </a:solidFill>
            <a:miter lim="800000"/>
            <a:headEnd/>
            <a:tailEnd type="arrow" w="med" len="med"/>
          </a:ln>
        </p:spPr>
      </p:cxnSp>
      <p:sp>
        <p:nvSpPr>
          <p:cNvPr id="37" name="Rectangle 25"/>
          <p:cNvSpPr>
            <a:spLocks noChangeArrowheads="1"/>
          </p:cNvSpPr>
          <p:nvPr/>
        </p:nvSpPr>
        <p:spPr bwMode="auto">
          <a:xfrm>
            <a:off x="1524000" y="2971800"/>
            <a:ext cx="1676400" cy="458787"/>
          </a:xfrm>
          <a:prstGeom prst="rect">
            <a:avLst/>
          </a:prstGeom>
          <a:solidFill>
            <a:srgbClr val="FFFFFF"/>
          </a:solidFill>
          <a:ln w="12700">
            <a:solidFill>
              <a:srgbClr val="AEBAD5"/>
            </a:solidFill>
            <a:miter lim="800000"/>
            <a:headEnd/>
            <a:tailEnd/>
          </a:ln>
        </p:spPr>
        <p:txBody>
          <a:bodyPr anchor="ctr"/>
          <a:lstStyle/>
          <a:p>
            <a:pPr algn="ctr"/>
            <a:r>
              <a:rPr lang="en-US" sz="1600" dirty="0">
                <a:latin typeface="Century Schoolbook" pitchFamily="18" charset="0"/>
                <a:sym typeface="Century Schoolbook" pitchFamily="18" charset="0"/>
              </a:rPr>
              <a:t>regular </a:t>
            </a:r>
            <a:r>
              <a:rPr lang="en-US" sz="1600" dirty="0" smtClean="0">
                <a:latin typeface="Century Schoolbook" pitchFamily="18" charset="0"/>
                <a:sym typeface="Century Schoolbook" pitchFamily="18" charset="0"/>
              </a:rPr>
              <a:t>queries</a:t>
            </a:r>
            <a:endParaRPr lang="en-US" sz="1600" dirty="0">
              <a:latin typeface="Century Schoolbook" pitchFamily="18" charset="0"/>
              <a:sym typeface="Century Schoolbook" pitchFamily="18" charset="0"/>
            </a:endParaRPr>
          </a:p>
        </p:txBody>
      </p:sp>
      <p:sp>
        <p:nvSpPr>
          <p:cNvPr id="38" name="Rectangle 25"/>
          <p:cNvSpPr>
            <a:spLocks noChangeArrowheads="1"/>
          </p:cNvSpPr>
          <p:nvPr/>
        </p:nvSpPr>
        <p:spPr bwMode="auto">
          <a:xfrm>
            <a:off x="1524000" y="3656013"/>
            <a:ext cx="1676400" cy="458787"/>
          </a:xfrm>
          <a:prstGeom prst="rect">
            <a:avLst/>
          </a:prstGeom>
          <a:solidFill>
            <a:srgbClr val="FFFFFF"/>
          </a:solidFill>
          <a:ln w="12700">
            <a:solidFill>
              <a:srgbClr val="AEBAD5"/>
            </a:solidFill>
            <a:miter lim="800000"/>
            <a:headEnd/>
            <a:tailEnd/>
          </a:ln>
        </p:spPr>
        <p:txBody>
          <a:bodyPr anchor="ctr"/>
          <a:lstStyle/>
          <a:p>
            <a:pPr algn="ctr"/>
            <a:r>
              <a:rPr lang="en-US" sz="1400" dirty="0"/>
              <a:t>query </a:t>
            </a:r>
            <a:r>
              <a:rPr lang="en-US" sz="1400" dirty="0" smtClean="0"/>
              <a:t>languages</a:t>
            </a:r>
            <a:endParaRPr lang="en-US" sz="1400" dirty="0"/>
          </a:p>
        </p:txBody>
      </p:sp>
      <p:sp>
        <p:nvSpPr>
          <p:cNvPr id="39" name="Rectangle 25"/>
          <p:cNvSpPr>
            <a:spLocks noChangeArrowheads="1"/>
          </p:cNvSpPr>
          <p:nvPr/>
        </p:nvSpPr>
        <p:spPr bwMode="auto">
          <a:xfrm>
            <a:off x="1447800" y="5257800"/>
            <a:ext cx="1828800" cy="457200"/>
          </a:xfrm>
          <a:prstGeom prst="rect">
            <a:avLst/>
          </a:prstGeom>
          <a:solidFill>
            <a:srgbClr val="FFFFFF"/>
          </a:solidFill>
          <a:ln w="12700">
            <a:solidFill>
              <a:srgbClr val="AEBAD5"/>
            </a:solidFill>
            <a:miter lim="800000"/>
            <a:headEnd/>
            <a:tailEnd/>
          </a:ln>
        </p:spPr>
        <p:txBody>
          <a:bodyPr anchor="ctr"/>
          <a:lstStyle/>
          <a:p>
            <a:pPr algn="ctr"/>
            <a:r>
              <a:rPr lang="en-US" sz="1400" dirty="0" smtClean="0"/>
              <a:t>Feature based approaches</a:t>
            </a:r>
            <a:endParaRPr lang="en-US" sz="1400" dirty="0"/>
          </a:p>
        </p:txBody>
      </p:sp>
      <p:cxnSp>
        <p:nvCxnSpPr>
          <p:cNvPr id="40" name="AutoShape 19"/>
          <p:cNvCxnSpPr>
            <a:cxnSpLocks noChangeShapeType="1"/>
            <a:endCxn id="39" idx="1"/>
          </p:cNvCxnSpPr>
          <p:nvPr/>
        </p:nvCxnSpPr>
        <p:spPr bwMode="auto">
          <a:xfrm rot="16200000" flipH="1">
            <a:off x="875506" y="4914106"/>
            <a:ext cx="838200" cy="306388"/>
          </a:xfrm>
          <a:prstGeom prst="bentConnector2">
            <a:avLst/>
          </a:prstGeom>
          <a:noFill/>
          <a:ln w="28575">
            <a:solidFill>
              <a:schemeClr val="tx1"/>
            </a:solidFill>
            <a:miter lim="800000"/>
            <a:headEnd/>
            <a:tailEnd type="arrow" w="med" len="med"/>
          </a:ln>
        </p:spPr>
      </p:cxnSp>
      <p:sp>
        <p:nvSpPr>
          <p:cNvPr id="41" name="Rectangle 25"/>
          <p:cNvSpPr>
            <a:spLocks noChangeArrowheads="1"/>
          </p:cNvSpPr>
          <p:nvPr/>
        </p:nvSpPr>
        <p:spPr bwMode="auto">
          <a:xfrm>
            <a:off x="1447800" y="5943600"/>
            <a:ext cx="1828800" cy="457200"/>
          </a:xfrm>
          <a:prstGeom prst="rect">
            <a:avLst/>
          </a:prstGeom>
          <a:solidFill>
            <a:srgbClr val="FFFFFF"/>
          </a:solidFill>
          <a:ln w="12700">
            <a:solidFill>
              <a:srgbClr val="AEBAD5"/>
            </a:solidFill>
            <a:miter lim="800000"/>
            <a:headEnd/>
            <a:tailEnd/>
          </a:ln>
        </p:spPr>
        <p:txBody>
          <a:bodyPr anchor="ctr"/>
          <a:lstStyle/>
          <a:p>
            <a:pPr algn="ctr"/>
            <a:r>
              <a:rPr lang="en-US" sz="1400" dirty="0" smtClean="0"/>
              <a:t>Vertex similarity</a:t>
            </a:r>
            <a:endParaRPr lang="en-US" sz="1400" dirty="0"/>
          </a:p>
        </p:txBody>
      </p:sp>
      <p:cxnSp>
        <p:nvCxnSpPr>
          <p:cNvPr id="42" name="AutoShape 19"/>
          <p:cNvCxnSpPr>
            <a:cxnSpLocks noChangeShapeType="1"/>
            <a:endCxn id="41" idx="1"/>
          </p:cNvCxnSpPr>
          <p:nvPr/>
        </p:nvCxnSpPr>
        <p:spPr bwMode="auto">
          <a:xfrm rot="16200000" flipH="1">
            <a:off x="875506" y="5599906"/>
            <a:ext cx="838200" cy="306388"/>
          </a:xfrm>
          <a:prstGeom prst="bentConnector2">
            <a:avLst/>
          </a:prstGeom>
          <a:noFill/>
          <a:ln w="28575">
            <a:solidFill>
              <a:schemeClr val="tx1"/>
            </a:solidFill>
            <a:miter lim="800000"/>
            <a:headEnd/>
            <a:tailEnd type="arrow" w="med" len="med"/>
          </a:ln>
        </p:spPr>
      </p:cxnSp>
      <p:cxnSp>
        <p:nvCxnSpPr>
          <p:cNvPr id="43" name="直接连接符 42"/>
          <p:cNvCxnSpPr/>
          <p:nvPr/>
        </p:nvCxnSpPr>
        <p:spPr>
          <a:xfrm flipV="1">
            <a:off x="914400" y="2819400"/>
            <a:ext cx="7924800" cy="76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57200" y="4191000"/>
            <a:ext cx="32766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09600" y="5181600"/>
            <a:ext cx="32766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33400" y="5867400"/>
            <a:ext cx="32766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animEffect transition="in" filter="checkerboard(across)">
                                      <p:cBhvr>
                                        <p:cTn id="7" dur="500"/>
                                        <p:tgtEl>
                                          <p:spTgt spid="4918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checkerboard(across)">
                                      <p:cBhvr>
                                        <p:cTn id="10" dur="500"/>
                                        <p:tgtEl>
                                          <p:spTgt spid="4915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9176"/>
                                        </p:tgtEl>
                                        <p:attrNameLst>
                                          <p:attrName>style.visibility</p:attrName>
                                        </p:attrNameLst>
                                      </p:cBhvr>
                                      <p:to>
                                        <p:strVal val="visible"/>
                                      </p:to>
                                    </p:set>
                                    <p:animEffect transition="in" filter="checkerboard(across)">
                                      <p:cBhvr>
                                        <p:cTn id="13" dur="500"/>
                                        <p:tgtEl>
                                          <p:spTgt spid="49176"/>
                                        </p:tgtEl>
                                      </p:cBhvr>
                                    </p:animEffect>
                                  </p:childTnLst>
                                </p:cTn>
                              </p:par>
                              <p:par>
                                <p:cTn id="14" presetID="5" presetClass="entr" presetSubtype="10" fill="hold" nodeType="withEffect">
                                  <p:stCondLst>
                                    <p:cond delay="0"/>
                                  </p:stCondLst>
                                  <p:childTnLst>
                                    <p:set>
                                      <p:cBhvr>
                                        <p:cTn id="15" dur="1" fill="hold">
                                          <p:stCondLst>
                                            <p:cond delay="0"/>
                                          </p:stCondLst>
                                        </p:cTn>
                                        <p:tgtEl>
                                          <p:spTgt spid="49180"/>
                                        </p:tgtEl>
                                        <p:attrNameLst>
                                          <p:attrName>style.visibility</p:attrName>
                                        </p:attrNameLst>
                                      </p:cBhvr>
                                      <p:to>
                                        <p:strVal val="visible"/>
                                      </p:to>
                                    </p:set>
                                    <p:animEffect transition="in" filter="checkerboard(across)">
                                      <p:cBhvr>
                                        <p:cTn id="16" dur="500"/>
                                        <p:tgtEl>
                                          <p:spTgt spid="4918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9161"/>
                                        </p:tgtEl>
                                        <p:attrNameLst>
                                          <p:attrName>style.visibility</p:attrName>
                                        </p:attrNameLst>
                                      </p:cBhvr>
                                      <p:to>
                                        <p:strVal val="visible"/>
                                      </p:to>
                                    </p:set>
                                    <p:animEffect transition="in" filter="checkerboard(across)">
                                      <p:cBhvr>
                                        <p:cTn id="19" dur="500"/>
                                        <p:tgtEl>
                                          <p:spTgt spid="49161"/>
                                        </p:tgtEl>
                                      </p:cBhvr>
                                    </p:animEffect>
                                  </p:childTnLst>
                                </p:cTn>
                              </p:par>
                              <p:par>
                                <p:cTn id="20" presetID="5" presetClass="entr" presetSubtype="10" fill="hold" nodeType="with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checkerboard(across)">
                                      <p:cBhvr>
                                        <p:cTn id="22" dur="500"/>
                                        <p:tgtEl>
                                          <p:spTgt spid="4916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9162"/>
                                        </p:tgtEl>
                                        <p:attrNameLst>
                                          <p:attrName>style.visibility</p:attrName>
                                        </p:attrNameLst>
                                      </p:cBhvr>
                                      <p:to>
                                        <p:strVal val="visible"/>
                                      </p:to>
                                    </p:set>
                                    <p:animEffect transition="in" filter="checkerboard(across)">
                                      <p:cBhvr>
                                        <p:cTn id="25" dur="500"/>
                                        <p:tgtEl>
                                          <p:spTgt spid="49162"/>
                                        </p:tgtEl>
                                      </p:cBhvr>
                                    </p:animEffect>
                                  </p:childTnLst>
                                </p:cTn>
                              </p:par>
                              <p:par>
                                <p:cTn id="26" presetID="5" presetClass="entr" presetSubtype="10" fill="hold" nodeType="withEffect">
                                  <p:stCondLst>
                                    <p:cond delay="0"/>
                                  </p:stCondLst>
                                  <p:childTnLst>
                                    <p:set>
                                      <p:cBhvr>
                                        <p:cTn id="27" dur="1" fill="hold">
                                          <p:stCondLst>
                                            <p:cond delay="0"/>
                                          </p:stCondLst>
                                        </p:cTn>
                                        <p:tgtEl>
                                          <p:spTgt spid="49166"/>
                                        </p:tgtEl>
                                        <p:attrNameLst>
                                          <p:attrName>style.visibility</p:attrName>
                                        </p:attrNameLst>
                                      </p:cBhvr>
                                      <p:to>
                                        <p:strVal val="visible"/>
                                      </p:to>
                                    </p:set>
                                    <p:animEffect transition="in" filter="checkerboard(across)">
                                      <p:cBhvr>
                                        <p:cTn id="28" dur="500"/>
                                        <p:tgtEl>
                                          <p:spTgt spid="4916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9165"/>
                                        </p:tgtEl>
                                        <p:attrNameLst>
                                          <p:attrName>style.visibility</p:attrName>
                                        </p:attrNameLst>
                                      </p:cBhvr>
                                      <p:to>
                                        <p:strVal val="visible"/>
                                      </p:to>
                                    </p:set>
                                    <p:animEffect transition="in" filter="checkerboard(across)">
                                      <p:cBhvr>
                                        <p:cTn id="31" dur="5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61" grpId="0" bldLvl="0" animBg="1" autoUpdateAnimBg="0"/>
      <p:bldP spid="49162" grpId="0" bldLvl="0" animBg="1" autoUpdateAnimBg="0"/>
      <p:bldP spid="49165" grpId="0" bldLvl="0" animBg="1" autoUpdateAnimBg="0"/>
      <p:bldP spid="49176" grpId="0" bldLvl="0" animBg="1" autoUpdateAnimBg="0"/>
      <p:bldP spid="4918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0"/>
          </p:nvPr>
        </p:nvSpPr>
        <p:spPr>
          <a:noFill/>
        </p:spPr>
        <p:txBody>
          <a:bodyPr/>
          <a:lstStyle/>
          <a:p>
            <a:fld id="{76BC04FB-55DF-4F04-8F18-0FF953F9C4C1}" type="slidenum">
              <a:rPr lang="en-US" altLang="en-US" smtClean="0">
                <a:solidFill>
                  <a:schemeClr val="tx1"/>
                </a:solidFill>
              </a:rPr>
              <a:pPr/>
              <a:t>86</a:t>
            </a:fld>
            <a:endParaRPr lang="en-US" sz="1800" b="0" dirty="0" smtClean="0">
              <a:solidFill>
                <a:schemeClr val="tx1"/>
              </a:solidFill>
            </a:endParaRPr>
          </a:p>
        </p:txBody>
      </p:sp>
      <p:sp>
        <p:nvSpPr>
          <p:cNvPr id="117764" name="Title 1"/>
          <p:cNvSpPr>
            <a:spLocks noGrp="1" noChangeArrowheads="1"/>
          </p:cNvSpPr>
          <p:nvPr>
            <p:ph type="title" idx="4294967295"/>
          </p:nvPr>
        </p:nvSpPr>
        <p:spPr>
          <a:xfrm>
            <a:off x="-304800" y="76200"/>
            <a:ext cx="7467600" cy="685800"/>
          </a:xfrm>
        </p:spPr>
        <p:txBody>
          <a:bodyPr/>
          <a:lstStyle/>
          <a:p>
            <a:pPr eaLnBrk="1" hangingPunct="1"/>
            <a:r>
              <a:rPr lang="en-US" altLang="zh-CN" dirty="0" smtClean="0">
                <a:ea typeface="宋体" pitchFamily="2" charset="-122"/>
              </a:rPr>
              <a:t>                 </a:t>
            </a:r>
            <a:r>
              <a:rPr lang="en-US" altLang="zh-CN" b="1" dirty="0" smtClean="0">
                <a:ea typeface="宋体" pitchFamily="2" charset="-122"/>
              </a:rPr>
              <a:t>Presentation Sketch</a:t>
            </a:r>
            <a:endParaRPr lang="en-US" altLang="zh-CN" dirty="0" smtClean="0">
              <a:ea typeface="宋体" pitchFamily="2" charset="-122"/>
            </a:endParaRPr>
          </a:p>
        </p:txBody>
      </p:sp>
      <p:sp>
        <p:nvSpPr>
          <p:cNvPr id="117765" name="Content Placeholder 2"/>
          <p:cNvSpPr>
            <a:spLocks noGrp="1" noChangeArrowheads="1"/>
          </p:cNvSpPr>
          <p:nvPr>
            <p:ph sz="quarter" idx="1"/>
          </p:nvPr>
        </p:nvSpPr>
        <p:spPr>
          <a:xfrm>
            <a:off x="685800" y="1447800"/>
            <a:ext cx="7696200" cy="4038600"/>
          </a:xfrm>
        </p:spPr>
        <p:txBody>
          <a:bodyPr/>
          <a:lstStyle/>
          <a:p>
            <a:pPr marL="396875" lvl="0" indent="-396875" algn="just" defTabSz="914363">
              <a:lnSpc>
                <a:spcPct val="90000"/>
              </a:lnSpc>
              <a:buBlip>
                <a:blip r:embed="rId2"/>
              </a:buBlip>
            </a:pPr>
            <a:r>
              <a:rPr lang="en-US" altLang="zh-CN" sz="2300" dirty="0" smtClean="0"/>
              <a:t>KEYWORD SEARCH</a:t>
            </a:r>
          </a:p>
          <a:p>
            <a:pPr marL="396875" lvl="0" indent="-396875" algn="just" defTabSz="914363">
              <a:lnSpc>
                <a:spcPct val="90000"/>
              </a:lnSpc>
              <a:buBlip>
                <a:blip r:embed="rId2"/>
              </a:buBlip>
            </a:pPr>
            <a:endParaRPr lang="en-US" altLang="zh-CN" sz="2300" dirty="0" smtClean="0"/>
          </a:p>
          <a:p>
            <a:pPr marL="396875" lvl="0" indent="-396875" algn="just" defTabSz="914363">
              <a:lnSpc>
                <a:spcPct val="90000"/>
              </a:lnSpc>
              <a:buBlip>
                <a:blip r:embed="rId2"/>
              </a:buBlip>
            </a:pPr>
            <a:r>
              <a:rPr lang="en-US" altLang="zh-CN" sz="2200" dirty="0" smtClean="0"/>
              <a:t>GRAPH  SEARCH</a:t>
            </a:r>
          </a:p>
          <a:p>
            <a:pPr marL="396875" lvl="0" indent="-396875" algn="just" defTabSz="914363">
              <a:lnSpc>
                <a:spcPct val="90000"/>
              </a:lnSpc>
              <a:buBlip>
                <a:blip r:embed="rId2"/>
              </a:buBlip>
            </a:pPr>
            <a:endParaRPr lang="en-US" altLang="zh-CN" sz="2200" b="1" dirty="0" smtClean="0"/>
          </a:p>
          <a:p>
            <a:pPr marL="396875" lvl="0" indent="-396875" algn="just" defTabSz="914363">
              <a:lnSpc>
                <a:spcPct val="90000"/>
              </a:lnSpc>
              <a:buBlip>
                <a:blip r:embed="rId2"/>
              </a:buBlip>
            </a:pPr>
            <a:r>
              <a:rPr lang="en-US" altLang="zh-CN" sz="2200" dirty="0" smtClean="0"/>
              <a:t>GRAPH PATTERN MATCHING</a:t>
            </a:r>
          </a:p>
          <a:p>
            <a:pPr marL="396875" lvl="0" indent="-396875" algn="just" defTabSz="914363">
              <a:lnSpc>
                <a:spcPct val="90000"/>
              </a:lnSpc>
              <a:buBlip>
                <a:blip r:embed="rId2"/>
              </a:buBlip>
            </a:pPr>
            <a:endParaRPr lang="en-US" altLang="zh-CN" sz="2200" b="1" dirty="0" smtClean="0"/>
          </a:p>
          <a:p>
            <a:pPr marL="396875" lvl="0" indent="-396875" algn="just" defTabSz="914363">
              <a:lnSpc>
                <a:spcPct val="90000"/>
              </a:lnSpc>
              <a:buBlip>
                <a:blip r:embed="rId2"/>
              </a:buBlip>
            </a:pPr>
            <a:r>
              <a:rPr lang="en-US" altLang="zh-CN" sz="2200" b="1" dirty="0" smtClean="0"/>
              <a:t>GRAPH PATTERN MINING</a:t>
            </a:r>
          </a:p>
          <a:p>
            <a:pPr marL="396875" lvl="0" indent="-396875" algn="just" defTabSz="914363">
              <a:lnSpc>
                <a:spcPct val="90000"/>
              </a:lnSpc>
              <a:buBlip>
                <a:blip r:embed="rId2"/>
              </a:buBlip>
            </a:pPr>
            <a:endParaRPr lang="en-US" altLang="zh-CN" sz="2200" dirty="0" smtClean="0"/>
          </a:p>
          <a:p>
            <a:pPr marL="396875" lvl="0" indent="-396875" algn="just" defTabSz="914363">
              <a:lnSpc>
                <a:spcPct val="90000"/>
              </a:lnSpc>
              <a:buBlip>
                <a:blip r:embed="rId2"/>
              </a:buBlip>
            </a:pPr>
            <a:r>
              <a:rPr lang="en-US" altLang="zh-CN" sz="2200" dirty="0" smtClean="0"/>
              <a:t>CONCLUSION</a:t>
            </a:r>
          </a:p>
          <a:p>
            <a:pPr marL="274638" indent="-274638" algn="l" eaLnBrk="1" hangingPunct="1">
              <a:buFont typeface="Wingdings" pitchFamily="2" charset="2"/>
              <a:buChar char="v"/>
            </a:pPr>
            <a:endParaRPr lang="en-US" altLang="zh-CN" sz="1000" dirty="0" smtClean="0"/>
          </a:p>
          <a:p>
            <a:pPr marL="274638" indent="-274638" algn="l" eaLnBrk="1" hangingPunct="1"/>
            <a:endParaRPr lang="en-US" altLang="zh-CN" sz="2300" dirty="0" smtClean="0"/>
          </a:p>
          <a:p>
            <a:pPr marL="274638" indent="-274638" algn="l" eaLnBrk="1" hangingPunct="1">
              <a:buFont typeface="Wingdings" pitchFamily="2" charset="2"/>
              <a:buChar char=""/>
            </a:pPr>
            <a:endParaRPr lang="en-US" altLang="zh-CN" dirty="0" smtClean="0"/>
          </a:p>
          <a:p>
            <a:pPr marL="274638" indent="-274638" algn="l" eaLnBrk="1" hangingPunct="1">
              <a:buFont typeface="Wingdings" pitchFamily="2" charset="2"/>
              <a:buChar char=""/>
            </a:pPr>
            <a:endParaRPr lang="en-US" altLang="zh-CN" dirty="0" smtClean="0"/>
          </a:p>
          <a:p>
            <a:pPr marL="274638" indent="-274638" algn="l" eaLnBrk="1" hangingPunct="1">
              <a:buFont typeface="Wingdings" pitchFamily="2" charset="2"/>
              <a:buChar char=""/>
            </a:pPr>
            <a:endParaRPr lang="en-US" altLang="zh-CN" dirty="0" smtClean="0"/>
          </a:p>
        </p:txBody>
      </p:sp>
      <p:pic>
        <p:nvPicPr>
          <p:cNvPr id="7"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763588" y="-30163"/>
            <a:ext cx="7467600" cy="790576"/>
          </a:xfrm>
        </p:spPr>
        <p:txBody>
          <a:bodyPr/>
          <a:lstStyle/>
          <a:p>
            <a:pPr algn="ctr"/>
            <a:r>
              <a:rPr lang="en-US" b="1" smtClean="0"/>
              <a:t>What are Graph Patterns?</a:t>
            </a:r>
          </a:p>
        </p:txBody>
      </p:sp>
      <p:grpSp>
        <p:nvGrpSpPr>
          <p:cNvPr id="2" name="Group 5"/>
          <p:cNvGrpSpPr>
            <a:grpSpLocks/>
          </p:cNvGrpSpPr>
          <p:nvPr/>
        </p:nvGrpSpPr>
        <p:grpSpPr bwMode="auto">
          <a:xfrm>
            <a:off x="685800" y="3352800"/>
            <a:ext cx="8001000" cy="1527175"/>
            <a:chOff x="0" y="3733800"/>
            <a:chExt cx="8839200" cy="2099467"/>
          </a:xfrm>
        </p:grpSpPr>
        <p:sp>
          <p:nvSpPr>
            <p:cNvPr id="7" name="Oval 6"/>
            <p:cNvSpPr/>
            <p:nvPr/>
          </p:nvSpPr>
          <p:spPr>
            <a:xfrm>
              <a:off x="533158" y="4222657"/>
              <a:ext cx="380577" cy="3819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8" name="Oval 7"/>
            <p:cNvSpPr/>
            <p:nvPr/>
          </p:nvSpPr>
          <p:spPr>
            <a:xfrm>
              <a:off x="1829224" y="4678778"/>
              <a:ext cx="380576" cy="3819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9" name="Oval 8"/>
            <p:cNvSpPr/>
            <p:nvPr/>
          </p:nvSpPr>
          <p:spPr>
            <a:xfrm>
              <a:off x="1829224" y="3840737"/>
              <a:ext cx="380576" cy="3819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sp>
          <p:nvSpPr>
            <p:cNvPr id="10" name="Oval 9"/>
            <p:cNvSpPr/>
            <p:nvPr/>
          </p:nvSpPr>
          <p:spPr>
            <a:xfrm>
              <a:off x="1143484" y="4222657"/>
              <a:ext cx="380577" cy="3819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11" name="Straight Connector 10"/>
            <p:cNvCxnSpPr>
              <a:stCxn id="7" idx="6"/>
              <a:endCxn id="10" idx="2"/>
            </p:cNvCxnSpPr>
            <p:nvPr/>
          </p:nvCxnSpPr>
          <p:spPr>
            <a:xfrm>
              <a:off x="913735" y="4412525"/>
              <a:ext cx="229748" cy="2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5"/>
              <a:endCxn id="8" idx="1"/>
            </p:cNvCxnSpPr>
            <p:nvPr/>
          </p:nvCxnSpPr>
          <p:spPr>
            <a:xfrm rot="16200000" flipH="1">
              <a:off x="1582799" y="4432974"/>
              <a:ext cx="187686" cy="417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7"/>
              <a:endCxn id="9" idx="3"/>
            </p:cNvCxnSpPr>
            <p:nvPr/>
          </p:nvCxnSpPr>
          <p:spPr>
            <a:xfrm rot="5400000" flipH="1" flipV="1">
              <a:off x="1619901" y="4013953"/>
              <a:ext cx="113485" cy="417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590377" y="4115719"/>
              <a:ext cx="380576"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15" name="Oval 14"/>
            <p:cNvSpPr/>
            <p:nvPr/>
          </p:nvSpPr>
          <p:spPr>
            <a:xfrm>
              <a:off x="3886442" y="4571841"/>
              <a:ext cx="380577" cy="3819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16" name="Oval 15"/>
            <p:cNvSpPr/>
            <p:nvPr/>
          </p:nvSpPr>
          <p:spPr>
            <a:xfrm>
              <a:off x="3886442" y="3733800"/>
              <a:ext cx="380577" cy="3819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sp>
          <p:nvSpPr>
            <p:cNvPr id="17" name="Oval 16"/>
            <p:cNvSpPr/>
            <p:nvPr/>
          </p:nvSpPr>
          <p:spPr>
            <a:xfrm>
              <a:off x="3200703" y="4115719"/>
              <a:ext cx="380576"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18" name="Straight Connector 17"/>
            <p:cNvCxnSpPr>
              <a:stCxn id="14" idx="6"/>
              <a:endCxn id="17" idx="2"/>
            </p:cNvCxnSpPr>
            <p:nvPr/>
          </p:nvCxnSpPr>
          <p:spPr>
            <a:xfrm>
              <a:off x="2970953" y="4305588"/>
              <a:ext cx="229750" cy="21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7"/>
              <a:endCxn id="16" idx="3"/>
            </p:cNvCxnSpPr>
            <p:nvPr/>
          </p:nvCxnSpPr>
          <p:spPr>
            <a:xfrm rot="5400000" flipH="1" flipV="1">
              <a:off x="3678209" y="3905925"/>
              <a:ext cx="111303" cy="417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00177" y="4571841"/>
              <a:ext cx="380576" cy="3819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21" name="Oval 20"/>
            <p:cNvSpPr/>
            <p:nvPr/>
          </p:nvSpPr>
          <p:spPr>
            <a:xfrm>
              <a:off x="6096242" y="5030144"/>
              <a:ext cx="380577"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22" name="Oval 21"/>
            <p:cNvSpPr/>
            <p:nvPr/>
          </p:nvSpPr>
          <p:spPr>
            <a:xfrm>
              <a:off x="6096242" y="4189921"/>
              <a:ext cx="380577" cy="3819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sp>
          <p:nvSpPr>
            <p:cNvPr id="23" name="Oval 22"/>
            <p:cNvSpPr/>
            <p:nvPr/>
          </p:nvSpPr>
          <p:spPr>
            <a:xfrm>
              <a:off x="5410503" y="4571841"/>
              <a:ext cx="380576" cy="3819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24" name="Straight Connector 23"/>
            <p:cNvCxnSpPr>
              <a:stCxn id="20" idx="6"/>
              <a:endCxn id="23" idx="2"/>
            </p:cNvCxnSpPr>
            <p:nvPr/>
          </p:nvCxnSpPr>
          <p:spPr>
            <a:xfrm>
              <a:off x="5180753" y="4761709"/>
              <a:ext cx="229750" cy="2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7"/>
              <a:endCxn id="22" idx="3"/>
            </p:cNvCxnSpPr>
            <p:nvPr/>
          </p:nvCxnSpPr>
          <p:spPr>
            <a:xfrm rot="5400000" flipH="1" flipV="1">
              <a:off x="5888009" y="4364228"/>
              <a:ext cx="111303" cy="417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3" idx="5"/>
              <a:endCxn id="21" idx="1"/>
            </p:cNvCxnSpPr>
            <p:nvPr/>
          </p:nvCxnSpPr>
          <p:spPr>
            <a:xfrm rot="16200000" flipH="1">
              <a:off x="5849817" y="4782157"/>
              <a:ext cx="187686" cy="417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5"/>
            </p:cNvCxnSpPr>
            <p:nvPr/>
          </p:nvCxnSpPr>
          <p:spPr>
            <a:xfrm rot="16200000" flipH="1">
              <a:off x="3639336" y="4326718"/>
              <a:ext cx="176774" cy="4051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629400" y="3962951"/>
              <a:ext cx="380577"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e</a:t>
              </a:r>
            </a:p>
          </p:txBody>
        </p:sp>
        <p:sp>
          <p:nvSpPr>
            <p:cNvPr id="29" name="Oval 28"/>
            <p:cNvSpPr/>
            <p:nvPr/>
          </p:nvSpPr>
          <p:spPr>
            <a:xfrm>
              <a:off x="6781982" y="4800992"/>
              <a:ext cx="380576"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a:t>
              </a:r>
            </a:p>
          </p:txBody>
        </p:sp>
        <p:sp>
          <p:nvSpPr>
            <p:cNvPr id="30" name="Oval 29"/>
            <p:cNvSpPr/>
            <p:nvPr/>
          </p:nvSpPr>
          <p:spPr>
            <a:xfrm>
              <a:off x="0" y="4678778"/>
              <a:ext cx="380577" cy="3819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e</a:t>
              </a:r>
            </a:p>
          </p:txBody>
        </p:sp>
        <p:sp>
          <p:nvSpPr>
            <p:cNvPr id="31" name="Oval 30"/>
            <p:cNvSpPr/>
            <p:nvPr/>
          </p:nvSpPr>
          <p:spPr>
            <a:xfrm>
              <a:off x="4191605" y="5180729"/>
              <a:ext cx="380577" cy="3819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a:t>
              </a:r>
            </a:p>
          </p:txBody>
        </p:sp>
        <p:cxnSp>
          <p:nvCxnSpPr>
            <p:cNvPr id="32" name="Straight Connector 31"/>
            <p:cNvCxnSpPr>
              <a:stCxn id="7" idx="3"/>
              <a:endCxn id="30" idx="7"/>
            </p:cNvCxnSpPr>
            <p:nvPr/>
          </p:nvCxnSpPr>
          <p:spPr>
            <a:xfrm rot="5400000">
              <a:off x="363024" y="4509265"/>
              <a:ext cx="187686" cy="264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5"/>
              <a:endCxn id="29" idx="0"/>
            </p:cNvCxnSpPr>
            <p:nvPr/>
          </p:nvCxnSpPr>
          <p:spPr>
            <a:xfrm rot="16200000" flipH="1">
              <a:off x="6555066" y="4382912"/>
              <a:ext cx="283712" cy="5524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5"/>
              <a:endCxn id="31" idx="0"/>
            </p:cNvCxnSpPr>
            <p:nvPr/>
          </p:nvCxnSpPr>
          <p:spPr>
            <a:xfrm rot="16200000" flipH="1">
              <a:off x="4154101" y="4953814"/>
              <a:ext cx="283712" cy="170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2" idx="7"/>
              <a:endCxn id="28" idx="2"/>
            </p:cNvCxnSpPr>
            <p:nvPr/>
          </p:nvCxnSpPr>
          <p:spPr>
            <a:xfrm rot="5400000" flipH="1" flipV="1">
              <a:off x="6478127" y="4095390"/>
              <a:ext cx="93842" cy="20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8078047" y="4039336"/>
              <a:ext cx="380577"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37" name="Oval 36"/>
            <p:cNvSpPr/>
            <p:nvPr/>
          </p:nvSpPr>
          <p:spPr>
            <a:xfrm>
              <a:off x="7620303" y="4724609"/>
              <a:ext cx="380576"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38" name="Oval 37"/>
            <p:cNvSpPr/>
            <p:nvPr/>
          </p:nvSpPr>
          <p:spPr>
            <a:xfrm>
              <a:off x="8458624" y="4724609"/>
              <a:ext cx="380576" cy="37973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a:t>
              </a:r>
            </a:p>
          </p:txBody>
        </p:sp>
        <p:cxnSp>
          <p:nvCxnSpPr>
            <p:cNvPr id="39" name="Straight Connector 38"/>
            <p:cNvCxnSpPr>
              <a:stCxn id="36" idx="3"/>
              <a:endCxn id="37" idx="7"/>
            </p:cNvCxnSpPr>
            <p:nvPr/>
          </p:nvCxnSpPr>
          <p:spPr>
            <a:xfrm rot="5400000">
              <a:off x="7831258" y="4478011"/>
              <a:ext cx="414656" cy="187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5"/>
              <a:endCxn id="38" idx="0"/>
            </p:cNvCxnSpPr>
            <p:nvPr/>
          </p:nvCxnSpPr>
          <p:spPr>
            <a:xfrm rot="16200000" flipH="1">
              <a:off x="8345220" y="4421794"/>
              <a:ext cx="360096" cy="245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3"/>
            </p:cNvCxnSpPr>
            <p:nvPr/>
          </p:nvCxnSpPr>
          <p:spPr>
            <a:xfrm rot="16200000" flipH="1">
              <a:off x="8230629" y="4765668"/>
              <a:ext cx="0" cy="5682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859" name="TextBox 41"/>
            <p:cNvSpPr txBox="1">
              <a:spLocks noChangeArrowheads="1"/>
            </p:cNvSpPr>
            <p:nvPr/>
          </p:nvSpPr>
          <p:spPr bwMode="auto">
            <a:xfrm>
              <a:off x="457200" y="5410200"/>
              <a:ext cx="914400" cy="423067"/>
            </a:xfrm>
            <a:prstGeom prst="rect">
              <a:avLst/>
            </a:prstGeom>
            <a:noFill/>
            <a:ln w="9525">
              <a:noFill/>
              <a:miter lim="800000"/>
              <a:headEnd/>
              <a:tailEnd/>
            </a:ln>
          </p:spPr>
          <p:txBody>
            <a:bodyPr>
              <a:spAutoFit/>
            </a:bodyPr>
            <a:lstStyle/>
            <a:p>
              <a:r>
                <a:rPr lang="en-US" sz="1400"/>
                <a:t>G</a:t>
              </a:r>
              <a:r>
                <a:rPr lang="en-US" sz="1400" baseline="-25000"/>
                <a:t>1</a:t>
              </a:r>
            </a:p>
          </p:txBody>
        </p:sp>
        <p:sp>
          <p:nvSpPr>
            <p:cNvPr id="118860" name="TextBox 42"/>
            <p:cNvSpPr txBox="1">
              <a:spLocks noChangeArrowheads="1"/>
            </p:cNvSpPr>
            <p:nvPr/>
          </p:nvSpPr>
          <p:spPr bwMode="auto">
            <a:xfrm>
              <a:off x="5257801" y="5410200"/>
              <a:ext cx="914400" cy="423067"/>
            </a:xfrm>
            <a:prstGeom prst="rect">
              <a:avLst/>
            </a:prstGeom>
            <a:noFill/>
            <a:ln w="9525">
              <a:noFill/>
              <a:miter lim="800000"/>
              <a:headEnd/>
              <a:tailEnd/>
            </a:ln>
          </p:spPr>
          <p:txBody>
            <a:bodyPr>
              <a:spAutoFit/>
            </a:bodyPr>
            <a:lstStyle/>
            <a:p>
              <a:r>
                <a:rPr lang="en-US" sz="1400"/>
                <a:t>G</a:t>
              </a:r>
              <a:r>
                <a:rPr lang="en-US" sz="1400" baseline="-25000"/>
                <a:t>3</a:t>
              </a:r>
            </a:p>
          </p:txBody>
        </p:sp>
        <p:sp>
          <p:nvSpPr>
            <p:cNvPr id="118861" name="TextBox 43"/>
            <p:cNvSpPr txBox="1">
              <a:spLocks noChangeArrowheads="1"/>
            </p:cNvSpPr>
            <p:nvPr/>
          </p:nvSpPr>
          <p:spPr bwMode="auto">
            <a:xfrm>
              <a:off x="3276600" y="5410200"/>
              <a:ext cx="914400" cy="423067"/>
            </a:xfrm>
            <a:prstGeom prst="rect">
              <a:avLst/>
            </a:prstGeom>
            <a:noFill/>
            <a:ln w="9525">
              <a:noFill/>
              <a:miter lim="800000"/>
              <a:headEnd/>
              <a:tailEnd/>
            </a:ln>
          </p:spPr>
          <p:txBody>
            <a:bodyPr>
              <a:spAutoFit/>
            </a:bodyPr>
            <a:lstStyle/>
            <a:p>
              <a:r>
                <a:rPr lang="en-US" sz="1400"/>
                <a:t>G</a:t>
              </a:r>
              <a:r>
                <a:rPr lang="en-US" sz="1400" baseline="-25000"/>
                <a:t>2</a:t>
              </a:r>
            </a:p>
          </p:txBody>
        </p:sp>
        <p:sp>
          <p:nvSpPr>
            <p:cNvPr id="118862" name="TextBox 44"/>
            <p:cNvSpPr txBox="1">
              <a:spLocks noChangeArrowheads="1"/>
            </p:cNvSpPr>
            <p:nvPr/>
          </p:nvSpPr>
          <p:spPr bwMode="auto">
            <a:xfrm>
              <a:off x="7772400" y="5410200"/>
              <a:ext cx="914400" cy="423067"/>
            </a:xfrm>
            <a:prstGeom prst="rect">
              <a:avLst/>
            </a:prstGeom>
            <a:noFill/>
            <a:ln w="9525">
              <a:noFill/>
              <a:miter lim="800000"/>
              <a:headEnd/>
              <a:tailEnd/>
            </a:ln>
          </p:spPr>
          <p:txBody>
            <a:bodyPr>
              <a:spAutoFit/>
            </a:bodyPr>
            <a:lstStyle/>
            <a:p>
              <a:r>
                <a:rPr lang="en-US" sz="1400"/>
                <a:t>G</a:t>
              </a:r>
              <a:r>
                <a:rPr lang="en-US" sz="1400" baseline="-25000"/>
                <a:t>4</a:t>
              </a:r>
            </a:p>
          </p:txBody>
        </p:sp>
      </p:grpSp>
      <p:sp>
        <p:nvSpPr>
          <p:cNvPr id="118789" name="Slide Number Placeholder 56"/>
          <p:cNvSpPr>
            <a:spLocks noGrp="1"/>
          </p:cNvSpPr>
          <p:nvPr>
            <p:ph type="sldNum" sz="quarter" idx="12"/>
          </p:nvPr>
        </p:nvSpPr>
        <p:spPr>
          <a:noFill/>
        </p:spPr>
        <p:txBody>
          <a:bodyPr/>
          <a:lstStyle/>
          <a:p>
            <a:fld id="{DC2BB41B-476F-49CA-8BC1-A3287C82DF2D}" type="slidenum">
              <a:rPr lang="en-US" altLang="en-US" smtClean="0">
                <a:solidFill>
                  <a:schemeClr val="tx1"/>
                </a:solidFill>
              </a:rPr>
              <a:pPr/>
              <a:t>87</a:t>
            </a:fld>
            <a:endParaRPr lang="en-US" sz="1800" b="0" dirty="0" smtClean="0">
              <a:solidFill>
                <a:schemeClr val="tx1"/>
              </a:solidFill>
            </a:endParaRPr>
          </a:p>
        </p:txBody>
      </p:sp>
      <p:sp>
        <p:nvSpPr>
          <p:cNvPr id="57" name="Rounded Rectangular Callout 56"/>
          <p:cNvSpPr/>
          <p:nvPr/>
        </p:nvSpPr>
        <p:spPr>
          <a:xfrm>
            <a:off x="606425" y="990600"/>
            <a:ext cx="7927975" cy="2211388"/>
          </a:xfrm>
          <a:prstGeom prst="wedgeRoundRectCallout">
            <a:avLst>
              <a:gd name="adj1" fmla="val -49458"/>
              <a:gd name="adj2" fmla="val -2485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 Given a graph dataset </a:t>
            </a:r>
            <a:r>
              <a:rPr lang="en-US" sz="2000" i="1" dirty="0">
                <a:solidFill>
                  <a:schemeClr val="tx1"/>
                </a:solidFill>
              </a:rPr>
              <a:t>D</a:t>
            </a:r>
            <a:r>
              <a:rPr lang="en-US" sz="2000" dirty="0">
                <a:solidFill>
                  <a:schemeClr val="tx1"/>
                </a:solidFill>
              </a:rPr>
              <a:t>, find all subgraphs </a:t>
            </a:r>
            <a:r>
              <a:rPr lang="en-US" sz="2000" i="1" dirty="0">
                <a:solidFill>
                  <a:schemeClr val="tx1"/>
                </a:solidFill>
              </a:rPr>
              <a:t>g</a:t>
            </a:r>
            <a:r>
              <a:rPr lang="en-US" sz="2000" dirty="0">
                <a:solidFill>
                  <a:schemeClr val="tx1"/>
                </a:solidFill>
              </a:rPr>
              <a:t>, </a:t>
            </a:r>
            <a:r>
              <a:rPr lang="en-US" sz="2000" dirty="0" err="1">
                <a:solidFill>
                  <a:schemeClr val="tx1"/>
                </a:solidFill>
              </a:rPr>
              <a:t>s.t</a:t>
            </a:r>
            <a:r>
              <a:rPr lang="en-US" sz="2000" dirty="0">
                <a:solidFill>
                  <a:schemeClr val="tx1"/>
                </a:solidFill>
              </a:rPr>
              <a:t>.</a:t>
            </a:r>
          </a:p>
          <a:p>
            <a:pPr>
              <a:defRPr/>
            </a:pPr>
            <a:endParaRPr lang="en-US" sz="500" dirty="0">
              <a:solidFill>
                <a:schemeClr val="tx1"/>
              </a:solidFill>
            </a:endParaRPr>
          </a:p>
          <a:p>
            <a:pPr algn="ctr">
              <a:defRPr/>
            </a:pPr>
            <a:r>
              <a:rPr lang="en-US" sz="2000" i="1" dirty="0">
                <a:solidFill>
                  <a:schemeClr val="tx1"/>
                </a:solidFill>
              </a:rPr>
              <a:t>freq</a:t>
            </a:r>
            <a:r>
              <a:rPr lang="en-US" sz="2000" dirty="0">
                <a:solidFill>
                  <a:schemeClr val="tx1"/>
                </a:solidFill>
              </a:rPr>
              <a:t>(</a:t>
            </a:r>
            <a:r>
              <a:rPr lang="en-US" sz="2000" i="1" dirty="0">
                <a:solidFill>
                  <a:schemeClr val="tx1"/>
                </a:solidFill>
              </a:rPr>
              <a:t>g</a:t>
            </a:r>
            <a:r>
              <a:rPr lang="en-US" sz="2000" dirty="0">
                <a:solidFill>
                  <a:schemeClr val="tx1"/>
                </a:solidFill>
              </a:rPr>
              <a:t>) ≥ </a:t>
            </a:r>
            <a:r>
              <a:rPr lang="el-GR" sz="2000" i="1" dirty="0">
                <a:solidFill>
                  <a:schemeClr val="tx1"/>
                </a:solidFill>
                <a:latin typeface="Times New Roman" pitchFamily="18" charset="0"/>
                <a:cs typeface="Times New Roman" pitchFamily="18" charset="0"/>
              </a:rPr>
              <a:t>θ</a:t>
            </a:r>
            <a:endParaRPr lang="en-US" sz="2000" i="1" dirty="0">
              <a:solidFill>
                <a:schemeClr val="tx1"/>
              </a:solidFill>
              <a:latin typeface="Times New Roman" pitchFamily="18" charset="0"/>
              <a:cs typeface="Times New Roman" pitchFamily="18" charset="0"/>
            </a:endParaRPr>
          </a:p>
          <a:p>
            <a:pPr algn="ctr">
              <a:defRPr/>
            </a:pPr>
            <a:endParaRPr lang="en-US" sz="500" i="1" dirty="0">
              <a:solidFill>
                <a:schemeClr val="tx1"/>
              </a:solidFill>
            </a:endParaRPr>
          </a:p>
          <a:p>
            <a:pPr algn="just">
              <a:defRPr/>
            </a:pPr>
            <a:r>
              <a:rPr lang="en-US" sz="2000" dirty="0">
                <a:solidFill>
                  <a:schemeClr val="tx1"/>
                </a:solidFill>
              </a:rPr>
              <a:t>Where </a:t>
            </a:r>
            <a:r>
              <a:rPr lang="en-US" sz="2000" i="1" dirty="0">
                <a:solidFill>
                  <a:schemeClr val="tx1"/>
                </a:solidFill>
              </a:rPr>
              <a:t>freq</a:t>
            </a:r>
            <a:r>
              <a:rPr lang="en-US" sz="2000" dirty="0">
                <a:solidFill>
                  <a:schemeClr val="tx1"/>
                </a:solidFill>
              </a:rPr>
              <a:t>(</a:t>
            </a:r>
            <a:r>
              <a:rPr lang="en-US" sz="2000" i="1" dirty="0">
                <a:solidFill>
                  <a:schemeClr val="tx1"/>
                </a:solidFill>
              </a:rPr>
              <a:t>g</a:t>
            </a:r>
            <a:r>
              <a:rPr lang="en-US" sz="2000" dirty="0">
                <a:solidFill>
                  <a:schemeClr val="tx1"/>
                </a:solidFill>
              </a:rPr>
              <a:t>) is the number of graphs that contain g.</a:t>
            </a:r>
          </a:p>
        </p:txBody>
      </p:sp>
      <p:sp>
        <p:nvSpPr>
          <p:cNvPr id="91" name="TextBox 90"/>
          <p:cNvSpPr txBox="1">
            <a:spLocks noChangeArrowheads="1"/>
          </p:cNvSpPr>
          <p:nvPr/>
        </p:nvSpPr>
        <p:spPr bwMode="auto">
          <a:xfrm>
            <a:off x="804863" y="5659437"/>
            <a:ext cx="1752600" cy="307975"/>
          </a:xfrm>
          <a:prstGeom prst="rect">
            <a:avLst/>
          </a:prstGeom>
          <a:noFill/>
          <a:ln w="9525">
            <a:noFill/>
            <a:miter lim="800000"/>
            <a:headEnd/>
            <a:tailEnd/>
          </a:ln>
        </p:spPr>
        <p:txBody>
          <a:bodyPr>
            <a:spAutoFit/>
          </a:bodyPr>
          <a:lstStyle/>
          <a:p>
            <a:r>
              <a:rPr lang="el-GR" sz="1400"/>
              <a:t>Θ</a:t>
            </a:r>
            <a:r>
              <a:rPr lang="en-US" sz="1400"/>
              <a:t>=3</a:t>
            </a:r>
          </a:p>
        </p:txBody>
      </p:sp>
      <p:sp>
        <p:nvSpPr>
          <p:cNvPr id="92" name="Oval 91"/>
          <p:cNvSpPr/>
          <p:nvPr/>
        </p:nvSpPr>
        <p:spPr>
          <a:xfrm>
            <a:off x="6445250" y="575945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93" name="Oval 92"/>
          <p:cNvSpPr/>
          <p:nvPr/>
        </p:nvSpPr>
        <p:spPr>
          <a:xfrm>
            <a:off x="7740650" y="537845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sp>
        <p:nvSpPr>
          <p:cNvPr id="94" name="Oval 93"/>
          <p:cNvSpPr/>
          <p:nvPr/>
        </p:nvSpPr>
        <p:spPr>
          <a:xfrm>
            <a:off x="7054850" y="575945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95" name="Straight Connector 94"/>
          <p:cNvCxnSpPr>
            <a:stCxn id="92" idx="6"/>
            <a:endCxn id="94" idx="2"/>
          </p:cNvCxnSpPr>
          <p:nvPr/>
        </p:nvCxnSpPr>
        <p:spPr>
          <a:xfrm>
            <a:off x="6826250" y="5949950"/>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4" idx="5"/>
          </p:cNvCxnSpPr>
          <p:nvPr/>
        </p:nvCxnSpPr>
        <p:spPr>
          <a:xfrm rot="16200000" flipH="1">
            <a:off x="7494587" y="5970588"/>
            <a:ext cx="176213" cy="404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4" idx="7"/>
            <a:endCxn id="93" idx="3"/>
          </p:cNvCxnSpPr>
          <p:nvPr/>
        </p:nvCxnSpPr>
        <p:spPr>
          <a:xfrm rot="5400000" flipH="1" flipV="1">
            <a:off x="7532688" y="5551487"/>
            <a:ext cx="111125" cy="415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772400" y="60960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99" name="Oval 98"/>
          <p:cNvSpPr/>
          <p:nvPr/>
        </p:nvSpPr>
        <p:spPr>
          <a:xfrm>
            <a:off x="2024063" y="49530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100" name="Oval 99"/>
          <p:cNvSpPr/>
          <p:nvPr/>
        </p:nvSpPr>
        <p:spPr>
          <a:xfrm>
            <a:off x="2633663" y="49530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101" name="Straight Connector 100"/>
          <p:cNvCxnSpPr>
            <a:stCxn id="99" idx="6"/>
            <a:endCxn id="100" idx="2"/>
          </p:cNvCxnSpPr>
          <p:nvPr/>
        </p:nvCxnSpPr>
        <p:spPr>
          <a:xfrm>
            <a:off x="2405063" y="5143500"/>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2024063" y="54864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sp>
        <p:nvSpPr>
          <p:cNvPr id="103" name="Oval 102"/>
          <p:cNvSpPr/>
          <p:nvPr/>
        </p:nvSpPr>
        <p:spPr>
          <a:xfrm>
            <a:off x="2633663" y="54864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cxnSp>
        <p:nvCxnSpPr>
          <p:cNvPr id="104" name="Straight Connector 103"/>
          <p:cNvCxnSpPr>
            <a:stCxn id="102" idx="6"/>
            <a:endCxn id="103" idx="2"/>
          </p:cNvCxnSpPr>
          <p:nvPr/>
        </p:nvCxnSpPr>
        <p:spPr>
          <a:xfrm>
            <a:off x="2405063" y="5676900"/>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024063" y="60198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sp>
        <p:nvSpPr>
          <p:cNvPr id="106" name="Oval 105"/>
          <p:cNvSpPr/>
          <p:nvPr/>
        </p:nvSpPr>
        <p:spPr>
          <a:xfrm>
            <a:off x="2633663" y="60198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cxnSp>
        <p:nvCxnSpPr>
          <p:cNvPr id="107" name="Straight Connector 106"/>
          <p:cNvCxnSpPr>
            <a:stCxn id="105" idx="6"/>
            <a:endCxn id="106" idx="2"/>
          </p:cNvCxnSpPr>
          <p:nvPr/>
        </p:nvCxnSpPr>
        <p:spPr>
          <a:xfrm>
            <a:off x="2405063" y="6210300"/>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4113213" y="51054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109" name="Oval 108"/>
          <p:cNvSpPr/>
          <p:nvPr/>
        </p:nvSpPr>
        <p:spPr>
          <a:xfrm>
            <a:off x="5287963" y="5072062"/>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sp>
        <p:nvSpPr>
          <p:cNvPr id="110" name="Oval 109"/>
          <p:cNvSpPr/>
          <p:nvPr/>
        </p:nvSpPr>
        <p:spPr>
          <a:xfrm>
            <a:off x="4722813" y="510540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111" name="Straight Connector 110"/>
          <p:cNvCxnSpPr>
            <a:stCxn id="108" idx="6"/>
            <a:endCxn id="110" idx="2"/>
          </p:cNvCxnSpPr>
          <p:nvPr/>
        </p:nvCxnSpPr>
        <p:spPr>
          <a:xfrm>
            <a:off x="4494213" y="5295900"/>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10" idx="6"/>
            <a:endCxn id="109" idx="2"/>
          </p:cNvCxnSpPr>
          <p:nvPr/>
        </p:nvCxnSpPr>
        <p:spPr>
          <a:xfrm flipV="1">
            <a:off x="5103813" y="5262562"/>
            <a:ext cx="184150" cy="33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4113213" y="5681662"/>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sp>
        <p:nvSpPr>
          <p:cNvPr id="114" name="Oval 113"/>
          <p:cNvSpPr/>
          <p:nvPr/>
        </p:nvSpPr>
        <p:spPr>
          <a:xfrm>
            <a:off x="5287963" y="5649912"/>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115" name="Oval 114"/>
          <p:cNvSpPr/>
          <p:nvPr/>
        </p:nvSpPr>
        <p:spPr>
          <a:xfrm>
            <a:off x="4722813" y="5681662"/>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116" name="Straight Connector 115"/>
          <p:cNvCxnSpPr>
            <a:stCxn id="113" idx="6"/>
            <a:endCxn id="115" idx="2"/>
          </p:cNvCxnSpPr>
          <p:nvPr/>
        </p:nvCxnSpPr>
        <p:spPr>
          <a:xfrm>
            <a:off x="4494213" y="5872162"/>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5" idx="6"/>
            <a:endCxn id="114" idx="2"/>
          </p:cNvCxnSpPr>
          <p:nvPr/>
        </p:nvCxnSpPr>
        <p:spPr>
          <a:xfrm flipV="1">
            <a:off x="5103813" y="5840412"/>
            <a:ext cx="184150" cy="31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4113213" y="636905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sp>
        <p:nvSpPr>
          <p:cNvPr id="119" name="Oval 118"/>
          <p:cNvSpPr/>
          <p:nvPr/>
        </p:nvSpPr>
        <p:spPr>
          <a:xfrm>
            <a:off x="5287963" y="6335712"/>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a:t>
            </a:r>
          </a:p>
        </p:txBody>
      </p:sp>
      <p:sp>
        <p:nvSpPr>
          <p:cNvPr id="120" name="Oval 119"/>
          <p:cNvSpPr/>
          <p:nvPr/>
        </p:nvSpPr>
        <p:spPr>
          <a:xfrm>
            <a:off x="4722813" y="6369050"/>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cxnSp>
        <p:nvCxnSpPr>
          <p:cNvPr id="121" name="Straight Connector 120"/>
          <p:cNvCxnSpPr>
            <a:stCxn id="118" idx="6"/>
            <a:endCxn id="120" idx="2"/>
          </p:cNvCxnSpPr>
          <p:nvPr/>
        </p:nvCxnSpPr>
        <p:spPr>
          <a:xfrm>
            <a:off x="4494213" y="6559550"/>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20" idx="6"/>
            <a:endCxn id="119" idx="2"/>
          </p:cNvCxnSpPr>
          <p:nvPr/>
        </p:nvCxnSpPr>
        <p:spPr>
          <a:xfrm flipV="1">
            <a:off x="5103813" y="6526212"/>
            <a:ext cx="184150" cy="33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Picture 7"/>
          <p:cNvPicPr>
            <a:picLocks noChangeAspect="1" noChangeArrowheads="1"/>
          </p:cNvPicPr>
          <p:nvPr/>
        </p:nvPicPr>
        <p:blipFill>
          <a:blip r:embed="rId2"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609600" y="0"/>
            <a:ext cx="7467600" cy="838200"/>
          </a:xfrm>
        </p:spPr>
        <p:txBody>
          <a:bodyPr/>
          <a:lstStyle/>
          <a:p>
            <a:pPr algn="ctr"/>
            <a:r>
              <a:rPr lang="en-US" b="1" dirty="0" smtClean="0"/>
              <a:t>Why Mine Graph Patterns?</a:t>
            </a:r>
          </a:p>
        </p:txBody>
      </p:sp>
      <p:sp>
        <p:nvSpPr>
          <p:cNvPr id="119811" name="Content Placeholder 2"/>
          <p:cNvSpPr>
            <a:spLocks noGrp="1"/>
          </p:cNvSpPr>
          <p:nvPr>
            <p:ph idx="1"/>
          </p:nvPr>
        </p:nvSpPr>
        <p:spPr>
          <a:xfrm>
            <a:off x="685800" y="990600"/>
            <a:ext cx="7467600" cy="4873625"/>
          </a:xfrm>
        </p:spPr>
        <p:txBody>
          <a:bodyPr/>
          <a:lstStyle/>
          <a:p>
            <a:pPr marL="396875" lvl="0" indent="-396875" algn="just" defTabSz="914363">
              <a:lnSpc>
                <a:spcPct val="90000"/>
              </a:lnSpc>
              <a:buBlip>
                <a:blip r:embed="rId2"/>
              </a:buBlip>
            </a:pPr>
            <a:r>
              <a:rPr lang="en-US" dirty="0" smtClean="0"/>
              <a:t>Direct Use:</a:t>
            </a:r>
          </a:p>
          <a:p>
            <a:pPr marL="396875" lvl="0" indent="-396875" algn="just" defTabSz="914363">
              <a:lnSpc>
                <a:spcPct val="90000"/>
              </a:lnSpc>
              <a:buBlip>
                <a:blip r:embed="rId2"/>
              </a:buBlip>
            </a:pPr>
            <a:endParaRPr lang="en-US" sz="1000" dirty="0" smtClean="0"/>
          </a:p>
          <a:p>
            <a:pPr marL="914400" lvl="1" indent="-396875" defTabSz="914363">
              <a:lnSpc>
                <a:spcPct val="90000"/>
              </a:lnSpc>
              <a:buBlip>
                <a:blip r:embed="rId3"/>
              </a:buBlip>
            </a:pPr>
            <a:r>
              <a:rPr lang="en-US" sz="2000" dirty="0" smtClean="0"/>
              <a:t>Mining over-represented sub-structures in chemical databases.</a:t>
            </a:r>
          </a:p>
          <a:p>
            <a:pPr marL="914400" lvl="1" indent="-396875" defTabSz="914363">
              <a:lnSpc>
                <a:spcPct val="90000"/>
              </a:lnSpc>
              <a:buBlip>
                <a:blip r:embed="rId3"/>
              </a:buBlip>
            </a:pPr>
            <a:endParaRPr lang="en-US" sz="2000" dirty="0" smtClean="0"/>
          </a:p>
          <a:p>
            <a:pPr marL="914400" lvl="1" indent="-396875" defTabSz="914363">
              <a:lnSpc>
                <a:spcPct val="90000"/>
              </a:lnSpc>
              <a:buBlip>
                <a:blip r:embed="rId3"/>
              </a:buBlip>
            </a:pPr>
            <a:r>
              <a:rPr lang="en-US" sz="2000" dirty="0" smtClean="0"/>
              <a:t>Mining conserved sub-networks.</a:t>
            </a:r>
          </a:p>
          <a:p>
            <a:pPr marL="914400" lvl="1" indent="-396875" defTabSz="914363">
              <a:lnSpc>
                <a:spcPct val="90000"/>
              </a:lnSpc>
              <a:buBlip>
                <a:blip r:embed="rId3"/>
              </a:buBlip>
            </a:pPr>
            <a:endParaRPr lang="en-US" sz="2000" dirty="0" smtClean="0"/>
          </a:p>
          <a:p>
            <a:pPr marL="914400" lvl="1" indent="-396875" defTabSz="914363">
              <a:lnSpc>
                <a:spcPct val="90000"/>
              </a:lnSpc>
              <a:buBlip>
                <a:blip r:embed="rId3"/>
              </a:buBlip>
            </a:pPr>
            <a:r>
              <a:rPr lang="en-US" sz="2000" dirty="0" smtClean="0"/>
              <a:t>Program control flow analysis.</a:t>
            </a:r>
          </a:p>
          <a:p>
            <a:pPr lvl="1">
              <a:buNone/>
            </a:pPr>
            <a:endParaRPr lang="en-US" sz="2000" dirty="0" smtClean="0"/>
          </a:p>
          <a:p>
            <a:pPr marL="396875" lvl="0" indent="-396875" algn="just" defTabSz="914363">
              <a:lnSpc>
                <a:spcPct val="90000"/>
              </a:lnSpc>
              <a:buBlip>
                <a:blip r:embed="rId2"/>
              </a:buBlip>
            </a:pPr>
            <a:r>
              <a:rPr lang="en-US" dirty="0" smtClean="0"/>
              <a:t>Indirect Uses:</a:t>
            </a:r>
          </a:p>
          <a:p>
            <a:pPr marL="396875" lvl="0" indent="-396875" algn="just" defTabSz="914363">
              <a:lnSpc>
                <a:spcPct val="90000"/>
              </a:lnSpc>
              <a:buBlip>
                <a:blip r:embed="rId2"/>
              </a:buBlip>
            </a:pPr>
            <a:endParaRPr lang="en-US" sz="1000" dirty="0" smtClean="0"/>
          </a:p>
          <a:p>
            <a:pPr marL="914400" lvl="1" indent="-396875" defTabSz="914363">
              <a:lnSpc>
                <a:spcPct val="90000"/>
              </a:lnSpc>
              <a:buBlip>
                <a:blip r:embed="rId3"/>
              </a:buBlip>
            </a:pPr>
            <a:r>
              <a:rPr lang="en-US" sz="2000" kern="0" dirty="0" smtClean="0">
                <a:solidFill>
                  <a:prstClr val="black"/>
                </a:solidFill>
                <a:sym typeface="Century Schoolbook" pitchFamily="18" charset="0"/>
              </a:rPr>
              <a:t>Index the data graph and query graph using local features. </a:t>
            </a:r>
          </a:p>
          <a:p>
            <a:pPr marL="914400" lvl="1" indent="-396875" defTabSz="914363">
              <a:lnSpc>
                <a:spcPct val="90000"/>
              </a:lnSpc>
              <a:buBlip>
                <a:blip r:embed="rId3"/>
              </a:buBlip>
            </a:pPr>
            <a:endParaRPr lang="en-US" sz="2000" kern="0" dirty="0" smtClean="0">
              <a:solidFill>
                <a:prstClr val="black"/>
              </a:solidFill>
              <a:sym typeface="Century Schoolbook" pitchFamily="18" charset="0"/>
            </a:endParaRPr>
          </a:p>
          <a:p>
            <a:pPr marL="914400" lvl="1" indent="-396875" defTabSz="914363">
              <a:lnSpc>
                <a:spcPct val="90000"/>
              </a:lnSpc>
              <a:buBlip>
                <a:blip r:embed="rId3"/>
              </a:buBlip>
            </a:pPr>
            <a:r>
              <a:rPr lang="en-US" sz="2000" dirty="0" smtClean="0"/>
              <a:t>Building block of further analysis, i.e., Classification, Clustering, Similarity Searches, Indexing</a:t>
            </a:r>
          </a:p>
        </p:txBody>
      </p:sp>
      <p:sp>
        <p:nvSpPr>
          <p:cNvPr id="119813" name="Slide Number Placeholder 4"/>
          <p:cNvSpPr>
            <a:spLocks noGrp="1"/>
          </p:cNvSpPr>
          <p:nvPr>
            <p:ph type="sldNum" sz="quarter" idx="12"/>
          </p:nvPr>
        </p:nvSpPr>
        <p:spPr>
          <a:noFill/>
        </p:spPr>
        <p:txBody>
          <a:bodyPr/>
          <a:lstStyle/>
          <a:p>
            <a:fld id="{5DD2FB49-0224-4B17-BF11-5365D5D4BA99}" type="slidenum">
              <a:rPr lang="en-US" altLang="en-US" smtClean="0">
                <a:solidFill>
                  <a:schemeClr val="tx1"/>
                </a:solidFill>
              </a:rPr>
              <a:pPr/>
              <a:t>88</a:t>
            </a:fld>
            <a:endParaRPr lang="en-US" sz="1800" b="0" dirty="0" smtClean="0">
              <a:solidFill>
                <a:schemeClr val="tx1"/>
              </a:solidFill>
            </a:endParaRPr>
          </a:p>
        </p:txBody>
      </p:sp>
      <p:pic>
        <p:nvPicPr>
          <p:cNvPr id="7"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068388" y="-1588"/>
            <a:ext cx="7467600" cy="714376"/>
          </a:xfrm>
        </p:spPr>
        <p:txBody>
          <a:bodyPr/>
          <a:lstStyle/>
          <a:p>
            <a:pPr algn="ctr"/>
            <a:r>
              <a:rPr lang="en-US" b="1" smtClean="0"/>
              <a:t>Why is Graph Mining Hard?</a:t>
            </a:r>
          </a:p>
        </p:txBody>
      </p:sp>
      <p:sp>
        <p:nvSpPr>
          <p:cNvPr id="107523" name="Content Placeholder 2"/>
          <p:cNvSpPr>
            <a:spLocks noGrp="1"/>
          </p:cNvSpPr>
          <p:nvPr>
            <p:ph idx="1"/>
          </p:nvPr>
        </p:nvSpPr>
        <p:spPr>
          <a:xfrm>
            <a:off x="381000" y="919163"/>
            <a:ext cx="8458200" cy="1519237"/>
          </a:xfrm>
        </p:spPr>
        <p:txBody>
          <a:bodyPr/>
          <a:lstStyle/>
          <a:p>
            <a:pPr marL="396875" lvl="0" indent="-396875" algn="just" defTabSz="914363">
              <a:lnSpc>
                <a:spcPct val="90000"/>
              </a:lnSpc>
              <a:buBlip>
                <a:blip r:embed="rId2"/>
              </a:buBlip>
            </a:pPr>
            <a:r>
              <a:rPr lang="en-US" sz="2400" dirty="0" smtClean="0"/>
              <a:t>The search space is huge. </a:t>
            </a:r>
          </a:p>
          <a:p>
            <a:pPr marL="396875" lvl="0" indent="-396875" algn="just" defTabSz="914363">
              <a:lnSpc>
                <a:spcPct val="90000"/>
              </a:lnSpc>
              <a:buBlip>
                <a:blip r:embed="rId2"/>
              </a:buBlip>
            </a:pPr>
            <a:r>
              <a:rPr lang="en-US" sz="2400" dirty="0" smtClean="0"/>
              <a:t>A graph with </a:t>
            </a:r>
            <a:r>
              <a:rPr lang="en-US" sz="2400" i="1" dirty="0" smtClean="0">
                <a:latin typeface="Times New Roman" pitchFamily="18" charset="0"/>
                <a:cs typeface="Times New Roman" pitchFamily="18" charset="0"/>
              </a:rPr>
              <a:t>e</a:t>
            </a:r>
            <a:r>
              <a:rPr lang="en-US" sz="2400" dirty="0" smtClean="0"/>
              <a:t> edges has 2</a:t>
            </a:r>
            <a:r>
              <a:rPr lang="en-US" sz="2400" i="1" baseline="30000" dirty="0" smtClean="0"/>
              <a:t>e</a:t>
            </a:r>
            <a:r>
              <a:rPr lang="en-US" sz="2400" baseline="30000" dirty="0" smtClean="0"/>
              <a:t> </a:t>
            </a:r>
            <a:r>
              <a:rPr lang="en-US" sz="2400" dirty="0" smtClean="0"/>
              <a:t> subgraphs.</a:t>
            </a:r>
          </a:p>
          <a:p>
            <a:pPr marL="396875" lvl="0" indent="-396875" algn="just" defTabSz="914363">
              <a:lnSpc>
                <a:spcPct val="90000"/>
              </a:lnSpc>
              <a:buBlip>
                <a:blip r:embed="rId2"/>
              </a:buBlip>
            </a:pPr>
            <a:r>
              <a:rPr lang="en-US" sz="2400" dirty="0" smtClean="0"/>
              <a:t>Exponential search space + graph isomorphism + subgraph isomorphism.</a:t>
            </a:r>
            <a:r>
              <a:rPr lang="en-US" sz="2400" baseline="30000" dirty="0" smtClean="0"/>
              <a:t> </a:t>
            </a:r>
          </a:p>
          <a:p>
            <a:endParaRPr lang="en-US" baseline="30000" dirty="0" smtClean="0"/>
          </a:p>
          <a:p>
            <a:pPr>
              <a:buFont typeface="Wingdings" pitchFamily="2" charset="2"/>
              <a:buNone/>
            </a:pPr>
            <a:endParaRPr lang="en-US" baseline="30000" dirty="0" smtClean="0"/>
          </a:p>
        </p:txBody>
      </p:sp>
      <p:pic>
        <p:nvPicPr>
          <p:cNvPr id="5" name="Picture 2"/>
          <p:cNvPicPr>
            <a:picLocks noChangeAspect="1" noChangeArrowheads="1"/>
          </p:cNvPicPr>
          <p:nvPr/>
        </p:nvPicPr>
        <p:blipFill>
          <a:blip r:embed="rId3" cstate="print"/>
          <a:srcRect/>
          <a:stretch>
            <a:fillRect/>
          </a:stretch>
        </p:blipFill>
        <p:spPr bwMode="auto">
          <a:xfrm>
            <a:off x="763588" y="990600"/>
            <a:ext cx="7315200" cy="1263650"/>
          </a:xfrm>
          <a:prstGeom prst="rect">
            <a:avLst/>
          </a:prstGeom>
          <a:noFill/>
          <a:ln w="9525">
            <a:solidFill>
              <a:srgbClr val="FF0000"/>
            </a:solidFill>
            <a:miter lim="800000"/>
            <a:headEnd/>
            <a:tailEnd/>
          </a:ln>
        </p:spPr>
      </p:pic>
      <p:sp>
        <p:nvSpPr>
          <p:cNvPr id="120838" name="Slide Number Placeholder 5"/>
          <p:cNvSpPr>
            <a:spLocks noGrp="1"/>
          </p:cNvSpPr>
          <p:nvPr>
            <p:ph type="sldNum" sz="quarter" idx="12"/>
          </p:nvPr>
        </p:nvSpPr>
        <p:spPr>
          <a:noFill/>
        </p:spPr>
        <p:txBody>
          <a:bodyPr/>
          <a:lstStyle/>
          <a:p>
            <a:fld id="{34E34278-1378-4C3D-BBD2-AB79868BB246}" type="slidenum">
              <a:rPr lang="en-US" altLang="en-US" smtClean="0">
                <a:solidFill>
                  <a:schemeClr val="tx1"/>
                </a:solidFill>
              </a:rPr>
              <a:pPr/>
              <a:t>89</a:t>
            </a:fld>
            <a:endParaRPr lang="en-US" sz="1800" b="0" dirty="0" smtClean="0">
              <a:solidFill>
                <a:schemeClr val="tx1"/>
              </a:solidFill>
            </a:endParaRPr>
          </a:p>
        </p:txBody>
      </p:sp>
      <p:sp>
        <p:nvSpPr>
          <p:cNvPr id="8" name="Oval 7"/>
          <p:cNvSpPr/>
          <p:nvPr/>
        </p:nvSpPr>
        <p:spPr>
          <a:xfrm>
            <a:off x="4495800" y="23622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chemeClr val="tx1"/>
              </a:solidFill>
            </a:endParaRPr>
          </a:p>
        </p:txBody>
      </p:sp>
      <p:sp>
        <p:nvSpPr>
          <p:cNvPr id="9" name="Oval 8"/>
          <p:cNvSpPr/>
          <p:nvPr/>
        </p:nvSpPr>
        <p:spPr>
          <a:xfrm>
            <a:off x="3581400" y="2895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0" name="Oval 9"/>
          <p:cNvSpPr/>
          <p:nvPr/>
        </p:nvSpPr>
        <p:spPr>
          <a:xfrm>
            <a:off x="4495800" y="2895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1" name="Oval 10"/>
          <p:cNvSpPr/>
          <p:nvPr/>
        </p:nvSpPr>
        <p:spPr>
          <a:xfrm>
            <a:off x="5410200" y="2895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12" name="Oval 11"/>
          <p:cNvSpPr/>
          <p:nvPr/>
        </p:nvSpPr>
        <p:spPr>
          <a:xfrm>
            <a:off x="1370013"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3" name="Oval 12"/>
          <p:cNvSpPr/>
          <p:nvPr/>
        </p:nvSpPr>
        <p:spPr>
          <a:xfrm>
            <a:off x="1751013"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4" name="Oval 13"/>
          <p:cNvSpPr/>
          <p:nvPr/>
        </p:nvSpPr>
        <p:spPr>
          <a:xfrm>
            <a:off x="25146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5" name="Oval 14"/>
          <p:cNvSpPr/>
          <p:nvPr/>
        </p:nvSpPr>
        <p:spPr>
          <a:xfrm>
            <a:off x="37338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6" name="Oval 15"/>
          <p:cNvSpPr/>
          <p:nvPr/>
        </p:nvSpPr>
        <p:spPr>
          <a:xfrm>
            <a:off x="41148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17" name="Oval 16"/>
          <p:cNvSpPr/>
          <p:nvPr/>
        </p:nvSpPr>
        <p:spPr>
          <a:xfrm>
            <a:off x="28956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8" name="Oval 17"/>
          <p:cNvSpPr/>
          <p:nvPr/>
        </p:nvSpPr>
        <p:spPr>
          <a:xfrm>
            <a:off x="48768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9" name="Oval 18"/>
          <p:cNvSpPr/>
          <p:nvPr/>
        </p:nvSpPr>
        <p:spPr>
          <a:xfrm>
            <a:off x="52578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20" name="Oval 19"/>
          <p:cNvSpPr/>
          <p:nvPr/>
        </p:nvSpPr>
        <p:spPr>
          <a:xfrm>
            <a:off x="60198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21" name="Oval 20"/>
          <p:cNvSpPr/>
          <p:nvPr/>
        </p:nvSpPr>
        <p:spPr>
          <a:xfrm>
            <a:off x="7240588"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22" name="Oval 21"/>
          <p:cNvSpPr/>
          <p:nvPr/>
        </p:nvSpPr>
        <p:spPr>
          <a:xfrm>
            <a:off x="7621588"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23" name="Oval 22"/>
          <p:cNvSpPr/>
          <p:nvPr/>
        </p:nvSpPr>
        <p:spPr>
          <a:xfrm>
            <a:off x="6400800" y="3657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24" name="Oval 23"/>
          <p:cNvSpPr/>
          <p:nvPr/>
        </p:nvSpPr>
        <p:spPr>
          <a:xfrm>
            <a:off x="608013" y="4419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25" name="Oval 24"/>
          <p:cNvSpPr/>
          <p:nvPr/>
        </p:nvSpPr>
        <p:spPr>
          <a:xfrm>
            <a:off x="989013" y="4419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26" name="Oval 25"/>
          <p:cNvSpPr/>
          <p:nvPr/>
        </p:nvSpPr>
        <p:spPr>
          <a:xfrm>
            <a:off x="1370013" y="44196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27" name="Oval 26"/>
          <p:cNvSpPr/>
          <p:nvPr/>
        </p:nvSpPr>
        <p:spPr>
          <a:xfrm>
            <a:off x="836613" y="49530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28" name="Oval 27"/>
          <p:cNvSpPr/>
          <p:nvPr/>
        </p:nvSpPr>
        <p:spPr>
          <a:xfrm>
            <a:off x="1217613" y="49530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29" name="Oval 28"/>
          <p:cNvSpPr/>
          <p:nvPr/>
        </p:nvSpPr>
        <p:spPr>
          <a:xfrm>
            <a:off x="455613" y="49530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30" name="Oval 29"/>
          <p:cNvSpPr/>
          <p:nvPr/>
        </p:nvSpPr>
        <p:spPr>
          <a:xfrm>
            <a:off x="455613" y="5410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31" name="Oval 30"/>
          <p:cNvSpPr/>
          <p:nvPr/>
        </p:nvSpPr>
        <p:spPr>
          <a:xfrm>
            <a:off x="836613" y="5410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32" name="Oval 31"/>
          <p:cNvSpPr/>
          <p:nvPr/>
        </p:nvSpPr>
        <p:spPr>
          <a:xfrm>
            <a:off x="1217613" y="5410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42" name="Oval 41"/>
          <p:cNvSpPr/>
          <p:nvPr/>
        </p:nvSpPr>
        <p:spPr>
          <a:xfrm>
            <a:off x="2132013" y="4495800"/>
            <a:ext cx="306387"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43" name="Oval 42"/>
          <p:cNvSpPr/>
          <p:nvPr/>
        </p:nvSpPr>
        <p:spPr>
          <a:xfrm>
            <a:off x="25146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44" name="Oval 43"/>
          <p:cNvSpPr/>
          <p:nvPr/>
        </p:nvSpPr>
        <p:spPr>
          <a:xfrm>
            <a:off x="28956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45" name="Oval 44"/>
          <p:cNvSpPr/>
          <p:nvPr/>
        </p:nvSpPr>
        <p:spPr>
          <a:xfrm>
            <a:off x="2514600" y="49530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46" name="Oval 45"/>
          <p:cNvSpPr/>
          <p:nvPr/>
        </p:nvSpPr>
        <p:spPr>
          <a:xfrm>
            <a:off x="2895600" y="49530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47" name="Oval 46"/>
          <p:cNvSpPr/>
          <p:nvPr/>
        </p:nvSpPr>
        <p:spPr>
          <a:xfrm>
            <a:off x="2132013" y="4953000"/>
            <a:ext cx="306387"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48" name="Oval 47"/>
          <p:cNvSpPr/>
          <p:nvPr/>
        </p:nvSpPr>
        <p:spPr>
          <a:xfrm>
            <a:off x="2132013" y="5410200"/>
            <a:ext cx="306387"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49" name="Oval 48"/>
          <p:cNvSpPr/>
          <p:nvPr/>
        </p:nvSpPr>
        <p:spPr>
          <a:xfrm>
            <a:off x="2514600" y="5410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50" name="Oval 49"/>
          <p:cNvSpPr/>
          <p:nvPr/>
        </p:nvSpPr>
        <p:spPr>
          <a:xfrm>
            <a:off x="2895600" y="5410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60" name="Oval 59"/>
          <p:cNvSpPr/>
          <p:nvPr/>
        </p:nvSpPr>
        <p:spPr>
          <a:xfrm>
            <a:off x="47244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61" name="Oval 60"/>
          <p:cNvSpPr/>
          <p:nvPr/>
        </p:nvSpPr>
        <p:spPr>
          <a:xfrm>
            <a:off x="51054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62" name="Oval 61"/>
          <p:cNvSpPr/>
          <p:nvPr/>
        </p:nvSpPr>
        <p:spPr>
          <a:xfrm>
            <a:off x="54864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63" name="Oval 62"/>
          <p:cNvSpPr/>
          <p:nvPr/>
        </p:nvSpPr>
        <p:spPr>
          <a:xfrm>
            <a:off x="50292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64" name="Oval 63"/>
          <p:cNvSpPr/>
          <p:nvPr/>
        </p:nvSpPr>
        <p:spPr>
          <a:xfrm>
            <a:off x="54102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65" name="Oval 64"/>
          <p:cNvSpPr/>
          <p:nvPr/>
        </p:nvSpPr>
        <p:spPr>
          <a:xfrm>
            <a:off x="46482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66" name="Oval 65"/>
          <p:cNvSpPr/>
          <p:nvPr/>
        </p:nvSpPr>
        <p:spPr>
          <a:xfrm>
            <a:off x="46482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67" name="Oval 66"/>
          <p:cNvSpPr/>
          <p:nvPr/>
        </p:nvSpPr>
        <p:spPr>
          <a:xfrm>
            <a:off x="50292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68" name="Oval 67"/>
          <p:cNvSpPr/>
          <p:nvPr/>
        </p:nvSpPr>
        <p:spPr>
          <a:xfrm>
            <a:off x="54102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69" name="Oval 68"/>
          <p:cNvSpPr/>
          <p:nvPr/>
        </p:nvSpPr>
        <p:spPr>
          <a:xfrm>
            <a:off x="7240588"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70" name="Oval 69"/>
          <p:cNvSpPr/>
          <p:nvPr/>
        </p:nvSpPr>
        <p:spPr>
          <a:xfrm>
            <a:off x="7621588"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71" name="Oval 70"/>
          <p:cNvSpPr/>
          <p:nvPr/>
        </p:nvSpPr>
        <p:spPr>
          <a:xfrm>
            <a:off x="8002588"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72" name="Oval 71"/>
          <p:cNvSpPr/>
          <p:nvPr/>
        </p:nvSpPr>
        <p:spPr>
          <a:xfrm>
            <a:off x="7621588"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73" name="Oval 72"/>
          <p:cNvSpPr/>
          <p:nvPr/>
        </p:nvSpPr>
        <p:spPr>
          <a:xfrm>
            <a:off x="8002588"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74" name="Oval 73"/>
          <p:cNvSpPr/>
          <p:nvPr/>
        </p:nvSpPr>
        <p:spPr>
          <a:xfrm>
            <a:off x="7240588"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75" name="Oval 74"/>
          <p:cNvSpPr/>
          <p:nvPr/>
        </p:nvSpPr>
        <p:spPr>
          <a:xfrm>
            <a:off x="7240588"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76" name="Oval 75"/>
          <p:cNvSpPr/>
          <p:nvPr/>
        </p:nvSpPr>
        <p:spPr>
          <a:xfrm>
            <a:off x="7621588"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77" name="Oval 76"/>
          <p:cNvSpPr/>
          <p:nvPr/>
        </p:nvSpPr>
        <p:spPr>
          <a:xfrm>
            <a:off x="8002588"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78" name="Oval 77"/>
          <p:cNvSpPr/>
          <p:nvPr/>
        </p:nvSpPr>
        <p:spPr>
          <a:xfrm>
            <a:off x="59436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79" name="Oval 78"/>
          <p:cNvSpPr/>
          <p:nvPr/>
        </p:nvSpPr>
        <p:spPr>
          <a:xfrm>
            <a:off x="63246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80" name="Oval 79"/>
          <p:cNvSpPr/>
          <p:nvPr/>
        </p:nvSpPr>
        <p:spPr>
          <a:xfrm>
            <a:off x="6705600" y="4495800"/>
            <a:ext cx="306388"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81" name="Oval 80"/>
          <p:cNvSpPr/>
          <p:nvPr/>
        </p:nvSpPr>
        <p:spPr>
          <a:xfrm>
            <a:off x="63246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82" name="Oval 81"/>
          <p:cNvSpPr/>
          <p:nvPr/>
        </p:nvSpPr>
        <p:spPr>
          <a:xfrm>
            <a:off x="6705600" y="5029200"/>
            <a:ext cx="306388"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83" name="Oval 82"/>
          <p:cNvSpPr/>
          <p:nvPr/>
        </p:nvSpPr>
        <p:spPr>
          <a:xfrm>
            <a:off x="59436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84" name="Oval 83"/>
          <p:cNvSpPr/>
          <p:nvPr/>
        </p:nvSpPr>
        <p:spPr>
          <a:xfrm>
            <a:off x="59436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85" name="Oval 84"/>
          <p:cNvSpPr/>
          <p:nvPr/>
        </p:nvSpPr>
        <p:spPr>
          <a:xfrm>
            <a:off x="63246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86" name="Oval 85"/>
          <p:cNvSpPr/>
          <p:nvPr/>
        </p:nvSpPr>
        <p:spPr>
          <a:xfrm>
            <a:off x="6705600" y="5486400"/>
            <a:ext cx="306388"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cxnSp>
        <p:nvCxnSpPr>
          <p:cNvPr id="90" name="Shape 89"/>
          <p:cNvCxnSpPr>
            <a:endCxn id="30" idx="2"/>
          </p:cNvCxnSpPr>
          <p:nvPr/>
        </p:nvCxnSpPr>
        <p:spPr>
          <a:xfrm rot="16200000" flipH="1">
            <a:off x="-458787" y="4648200"/>
            <a:ext cx="1524000" cy="3048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hape 92"/>
          <p:cNvCxnSpPr>
            <a:endCxn id="29" idx="2"/>
          </p:cNvCxnSpPr>
          <p:nvPr/>
        </p:nvCxnSpPr>
        <p:spPr>
          <a:xfrm rot="16200000" flipH="1">
            <a:off x="-115887" y="4533900"/>
            <a:ext cx="990600" cy="1524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hape 96"/>
          <p:cNvCxnSpPr>
            <a:endCxn id="24" idx="2"/>
          </p:cNvCxnSpPr>
          <p:nvPr/>
        </p:nvCxnSpPr>
        <p:spPr>
          <a:xfrm rot="16200000" flipH="1">
            <a:off x="417513" y="4381500"/>
            <a:ext cx="228600" cy="1524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12" idx="2"/>
          </p:cNvCxnSpPr>
          <p:nvPr/>
        </p:nvCxnSpPr>
        <p:spPr>
          <a:xfrm rot="10800000" flipV="1">
            <a:off x="150813" y="3810000"/>
            <a:ext cx="1219200" cy="228600"/>
          </a:xfrm>
          <a:prstGeom prst="bentConnector3">
            <a:avLst>
              <a:gd name="adj1" fmla="val 9884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2" idx="2"/>
          </p:cNvCxnSpPr>
          <p:nvPr/>
        </p:nvCxnSpPr>
        <p:spPr>
          <a:xfrm flipV="1">
            <a:off x="303213" y="3810000"/>
            <a:ext cx="1066800" cy="304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2" idx="2"/>
          </p:cNvCxnSpPr>
          <p:nvPr/>
        </p:nvCxnSpPr>
        <p:spPr>
          <a:xfrm flipV="1">
            <a:off x="455613" y="3810000"/>
            <a:ext cx="914400"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4" idx="4"/>
          </p:cNvCxnSpPr>
          <p:nvPr/>
        </p:nvCxnSpPr>
        <p:spPr>
          <a:xfrm flipV="1">
            <a:off x="303213" y="3962400"/>
            <a:ext cx="2363787" cy="228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hape 125"/>
          <p:cNvCxnSpPr>
            <a:endCxn id="48" idx="2"/>
          </p:cNvCxnSpPr>
          <p:nvPr/>
        </p:nvCxnSpPr>
        <p:spPr>
          <a:xfrm rot="16200000" flipH="1">
            <a:off x="1331913" y="4762500"/>
            <a:ext cx="1219200" cy="3810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hape 129"/>
          <p:cNvCxnSpPr>
            <a:endCxn id="47" idx="2"/>
          </p:cNvCxnSpPr>
          <p:nvPr/>
        </p:nvCxnSpPr>
        <p:spPr>
          <a:xfrm rot="16200000" flipH="1">
            <a:off x="1674813" y="4648200"/>
            <a:ext cx="609600" cy="3048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hape 132"/>
          <p:cNvCxnSpPr>
            <a:endCxn id="42" idx="2"/>
          </p:cNvCxnSpPr>
          <p:nvPr/>
        </p:nvCxnSpPr>
        <p:spPr>
          <a:xfrm rot="16200000" flipH="1">
            <a:off x="1979613" y="4495800"/>
            <a:ext cx="152400" cy="1524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4" idx="4"/>
          </p:cNvCxnSpPr>
          <p:nvPr/>
        </p:nvCxnSpPr>
        <p:spPr>
          <a:xfrm flipH="1">
            <a:off x="1751013" y="3962400"/>
            <a:ext cx="915987"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 idx="4"/>
          </p:cNvCxnSpPr>
          <p:nvPr/>
        </p:nvCxnSpPr>
        <p:spPr>
          <a:xfrm flipH="1">
            <a:off x="1827213" y="3962400"/>
            <a:ext cx="839787"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 idx="4"/>
          </p:cNvCxnSpPr>
          <p:nvPr/>
        </p:nvCxnSpPr>
        <p:spPr>
          <a:xfrm flipH="1">
            <a:off x="1979613" y="3962400"/>
            <a:ext cx="687387"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35052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48" name="Oval 147"/>
          <p:cNvSpPr/>
          <p:nvPr/>
        </p:nvSpPr>
        <p:spPr>
          <a:xfrm>
            <a:off x="38862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49" name="Oval 148"/>
          <p:cNvSpPr/>
          <p:nvPr/>
        </p:nvSpPr>
        <p:spPr>
          <a:xfrm>
            <a:off x="4267200" y="44958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50" name="Oval 149"/>
          <p:cNvSpPr/>
          <p:nvPr/>
        </p:nvSpPr>
        <p:spPr>
          <a:xfrm>
            <a:off x="38100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51" name="Oval 150"/>
          <p:cNvSpPr/>
          <p:nvPr/>
        </p:nvSpPr>
        <p:spPr>
          <a:xfrm>
            <a:off x="41910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52" name="Oval 151"/>
          <p:cNvSpPr/>
          <p:nvPr/>
        </p:nvSpPr>
        <p:spPr>
          <a:xfrm>
            <a:off x="3429000" y="5029200"/>
            <a:ext cx="304800" cy="304800"/>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153" name="Oval 152"/>
          <p:cNvSpPr/>
          <p:nvPr/>
        </p:nvSpPr>
        <p:spPr>
          <a:xfrm>
            <a:off x="34290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154" name="Oval 153"/>
          <p:cNvSpPr/>
          <p:nvPr/>
        </p:nvSpPr>
        <p:spPr>
          <a:xfrm>
            <a:off x="38100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155" name="Oval 154"/>
          <p:cNvSpPr/>
          <p:nvPr/>
        </p:nvSpPr>
        <p:spPr>
          <a:xfrm>
            <a:off x="4191000" y="5486400"/>
            <a:ext cx="304800" cy="306388"/>
          </a:xfrm>
          <a:prstGeom prst="ellipse">
            <a:avLst/>
          </a:prstGeom>
          <a:solidFill>
            <a:schemeClr val="bg2">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cxnSp>
        <p:nvCxnSpPr>
          <p:cNvPr id="159" name="Shape 158"/>
          <p:cNvCxnSpPr>
            <a:endCxn id="152" idx="2"/>
          </p:cNvCxnSpPr>
          <p:nvPr/>
        </p:nvCxnSpPr>
        <p:spPr>
          <a:xfrm rot="16200000" flipH="1">
            <a:off x="2933700" y="4686300"/>
            <a:ext cx="838200" cy="1524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4" idx="5"/>
          </p:cNvCxnSpPr>
          <p:nvPr/>
        </p:nvCxnSpPr>
        <p:spPr>
          <a:xfrm>
            <a:off x="2773363" y="3917950"/>
            <a:ext cx="503237" cy="4254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hape 165"/>
          <p:cNvCxnSpPr>
            <a:endCxn id="147" idx="2"/>
          </p:cNvCxnSpPr>
          <p:nvPr/>
        </p:nvCxnSpPr>
        <p:spPr>
          <a:xfrm rot="16200000" flipH="1">
            <a:off x="3200400" y="4343400"/>
            <a:ext cx="457200" cy="1524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4" idx="5"/>
          </p:cNvCxnSpPr>
          <p:nvPr/>
        </p:nvCxnSpPr>
        <p:spPr>
          <a:xfrm>
            <a:off x="2773363" y="3917950"/>
            <a:ext cx="579437" cy="273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810000" y="4191000"/>
            <a:ext cx="3735388" cy="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2" idx="6"/>
            <a:endCxn id="13" idx="2"/>
          </p:cNvCxnSpPr>
          <p:nvPr/>
        </p:nvCxnSpPr>
        <p:spPr>
          <a:xfrm>
            <a:off x="1674813" y="3810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4" idx="6"/>
            <a:endCxn id="17" idx="2"/>
          </p:cNvCxnSpPr>
          <p:nvPr/>
        </p:nvCxnSpPr>
        <p:spPr>
          <a:xfrm>
            <a:off x="2819400" y="3810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 idx="6"/>
            <a:endCxn id="16" idx="2"/>
          </p:cNvCxnSpPr>
          <p:nvPr/>
        </p:nvCxnSpPr>
        <p:spPr>
          <a:xfrm>
            <a:off x="4038600" y="3810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8" idx="6"/>
            <a:endCxn id="19" idx="2"/>
          </p:cNvCxnSpPr>
          <p:nvPr/>
        </p:nvCxnSpPr>
        <p:spPr>
          <a:xfrm>
            <a:off x="5181600" y="3810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20" idx="6"/>
            <a:endCxn id="23" idx="2"/>
          </p:cNvCxnSpPr>
          <p:nvPr/>
        </p:nvCxnSpPr>
        <p:spPr>
          <a:xfrm>
            <a:off x="6324600" y="3810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21" idx="6"/>
            <a:endCxn id="22" idx="2"/>
          </p:cNvCxnSpPr>
          <p:nvPr/>
        </p:nvCxnSpPr>
        <p:spPr>
          <a:xfrm>
            <a:off x="7545388" y="3810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24" idx="6"/>
            <a:endCxn id="25" idx="2"/>
          </p:cNvCxnSpPr>
          <p:nvPr/>
        </p:nvCxnSpPr>
        <p:spPr>
          <a:xfrm>
            <a:off x="912813" y="4572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25" idx="6"/>
            <a:endCxn id="26" idx="2"/>
          </p:cNvCxnSpPr>
          <p:nvPr/>
        </p:nvCxnSpPr>
        <p:spPr>
          <a:xfrm>
            <a:off x="1293813" y="45720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29" idx="6"/>
            <a:endCxn id="27" idx="2"/>
          </p:cNvCxnSpPr>
          <p:nvPr/>
        </p:nvCxnSpPr>
        <p:spPr>
          <a:xfrm>
            <a:off x="760413" y="51054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27" idx="6"/>
            <a:endCxn id="28" idx="2"/>
          </p:cNvCxnSpPr>
          <p:nvPr/>
        </p:nvCxnSpPr>
        <p:spPr>
          <a:xfrm>
            <a:off x="1141413" y="51054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30" idx="6"/>
            <a:endCxn id="31" idx="2"/>
          </p:cNvCxnSpPr>
          <p:nvPr/>
        </p:nvCxnSpPr>
        <p:spPr>
          <a:xfrm>
            <a:off x="760413" y="5562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31" idx="6"/>
            <a:endCxn id="32" idx="2"/>
          </p:cNvCxnSpPr>
          <p:nvPr/>
        </p:nvCxnSpPr>
        <p:spPr>
          <a:xfrm>
            <a:off x="1141413" y="5562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42" idx="6"/>
            <a:endCxn id="43" idx="2"/>
          </p:cNvCxnSpPr>
          <p:nvPr/>
        </p:nvCxnSpPr>
        <p:spPr>
          <a:xfrm>
            <a:off x="24384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43" idx="6"/>
            <a:endCxn id="44" idx="2"/>
          </p:cNvCxnSpPr>
          <p:nvPr/>
        </p:nvCxnSpPr>
        <p:spPr>
          <a:xfrm>
            <a:off x="28194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47" idx="6"/>
            <a:endCxn id="45" idx="2"/>
          </p:cNvCxnSpPr>
          <p:nvPr/>
        </p:nvCxnSpPr>
        <p:spPr>
          <a:xfrm>
            <a:off x="2438400" y="51054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45" idx="6"/>
            <a:endCxn id="46" idx="2"/>
          </p:cNvCxnSpPr>
          <p:nvPr/>
        </p:nvCxnSpPr>
        <p:spPr>
          <a:xfrm>
            <a:off x="2819400" y="51054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48" idx="6"/>
            <a:endCxn id="49" idx="2"/>
          </p:cNvCxnSpPr>
          <p:nvPr/>
        </p:nvCxnSpPr>
        <p:spPr>
          <a:xfrm>
            <a:off x="2438400" y="5562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49" idx="6"/>
            <a:endCxn id="50" idx="2"/>
          </p:cNvCxnSpPr>
          <p:nvPr/>
        </p:nvCxnSpPr>
        <p:spPr>
          <a:xfrm>
            <a:off x="2819400" y="5562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152" idx="6"/>
            <a:endCxn id="150" idx="2"/>
          </p:cNvCxnSpPr>
          <p:nvPr/>
        </p:nvCxnSpPr>
        <p:spPr>
          <a:xfrm>
            <a:off x="3733800"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150" idx="6"/>
            <a:endCxn id="151" idx="2"/>
          </p:cNvCxnSpPr>
          <p:nvPr/>
        </p:nvCxnSpPr>
        <p:spPr>
          <a:xfrm>
            <a:off x="4114800"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53" idx="6"/>
            <a:endCxn id="154" idx="2"/>
          </p:cNvCxnSpPr>
          <p:nvPr/>
        </p:nvCxnSpPr>
        <p:spPr>
          <a:xfrm>
            <a:off x="3733800"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154" idx="6"/>
            <a:endCxn id="155" idx="2"/>
          </p:cNvCxnSpPr>
          <p:nvPr/>
        </p:nvCxnSpPr>
        <p:spPr>
          <a:xfrm>
            <a:off x="4114800"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47" idx="6"/>
            <a:endCxn id="148" idx="2"/>
          </p:cNvCxnSpPr>
          <p:nvPr/>
        </p:nvCxnSpPr>
        <p:spPr>
          <a:xfrm>
            <a:off x="38100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48" idx="6"/>
            <a:endCxn id="149" idx="2"/>
          </p:cNvCxnSpPr>
          <p:nvPr/>
        </p:nvCxnSpPr>
        <p:spPr>
          <a:xfrm>
            <a:off x="41910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60" idx="6"/>
            <a:endCxn id="61" idx="2"/>
          </p:cNvCxnSpPr>
          <p:nvPr/>
        </p:nvCxnSpPr>
        <p:spPr>
          <a:xfrm>
            <a:off x="50292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62" idx="2"/>
            <a:endCxn id="61" idx="6"/>
          </p:cNvCxnSpPr>
          <p:nvPr/>
        </p:nvCxnSpPr>
        <p:spPr>
          <a:xfrm flipH="1">
            <a:off x="54102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63" idx="2"/>
            <a:endCxn id="65" idx="6"/>
          </p:cNvCxnSpPr>
          <p:nvPr/>
        </p:nvCxnSpPr>
        <p:spPr>
          <a:xfrm flipH="1">
            <a:off x="4953000"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64" idx="2"/>
            <a:endCxn id="63" idx="6"/>
          </p:cNvCxnSpPr>
          <p:nvPr/>
        </p:nvCxnSpPr>
        <p:spPr>
          <a:xfrm flipH="1">
            <a:off x="5334000"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67" idx="2"/>
            <a:endCxn id="66" idx="6"/>
          </p:cNvCxnSpPr>
          <p:nvPr/>
        </p:nvCxnSpPr>
        <p:spPr>
          <a:xfrm flipH="1">
            <a:off x="4953000"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68" idx="2"/>
            <a:endCxn id="67" idx="6"/>
          </p:cNvCxnSpPr>
          <p:nvPr/>
        </p:nvCxnSpPr>
        <p:spPr>
          <a:xfrm flipH="1">
            <a:off x="5334000"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79" idx="2"/>
            <a:endCxn id="78" idx="6"/>
          </p:cNvCxnSpPr>
          <p:nvPr/>
        </p:nvCxnSpPr>
        <p:spPr>
          <a:xfrm flipH="1">
            <a:off x="62484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80" idx="2"/>
            <a:endCxn id="79" idx="6"/>
          </p:cNvCxnSpPr>
          <p:nvPr/>
        </p:nvCxnSpPr>
        <p:spPr>
          <a:xfrm flipH="1">
            <a:off x="6629400"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81" idx="2"/>
            <a:endCxn id="83" idx="6"/>
          </p:cNvCxnSpPr>
          <p:nvPr/>
        </p:nvCxnSpPr>
        <p:spPr>
          <a:xfrm flipH="1">
            <a:off x="6248400"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82" idx="2"/>
            <a:endCxn id="81" idx="6"/>
          </p:cNvCxnSpPr>
          <p:nvPr/>
        </p:nvCxnSpPr>
        <p:spPr>
          <a:xfrm flipH="1">
            <a:off x="6629400"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85" idx="2"/>
            <a:endCxn id="84" idx="6"/>
          </p:cNvCxnSpPr>
          <p:nvPr/>
        </p:nvCxnSpPr>
        <p:spPr>
          <a:xfrm flipH="1">
            <a:off x="6248400"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86" idx="2"/>
            <a:endCxn id="85" idx="6"/>
          </p:cNvCxnSpPr>
          <p:nvPr/>
        </p:nvCxnSpPr>
        <p:spPr>
          <a:xfrm flipH="1">
            <a:off x="6629400"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70" idx="2"/>
            <a:endCxn id="70" idx="2"/>
          </p:cNvCxnSpPr>
          <p:nvPr/>
        </p:nvCxnSpPr>
        <p:spPr>
          <a:xfrm>
            <a:off x="7621588" y="4648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71" idx="2"/>
            <a:endCxn id="70" idx="6"/>
          </p:cNvCxnSpPr>
          <p:nvPr/>
        </p:nvCxnSpPr>
        <p:spPr>
          <a:xfrm flipH="1">
            <a:off x="7926388"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72" idx="2"/>
            <a:endCxn id="74" idx="6"/>
          </p:cNvCxnSpPr>
          <p:nvPr/>
        </p:nvCxnSpPr>
        <p:spPr>
          <a:xfrm flipH="1">
            <a:off x="7545388"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73" idx="2"/>
            <a:endCxn id="72" idx="6"/>
          </p:cNvCxnSpPr>
          <p:nvPr/>
        </p:nvCxnSpPr>
        <p:spPr>
          <a:xfrm flipH="1">
            <a:off x="7926388" y="51816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76" idx="2"/>
            <a:endCxn id="75" idx="6"/>
          </p:cNvCxnSpPr>
          <p:nvPr/>
        </p:nvCxnSpPr>
        <p:spPr>
          <a:xfrm flipH="1">
            <a:off x="7545388"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77" idx="2"/>
            <a:endCxn id="76" idx="6"/>
          </p:cNvCxnSpPr>
          <p:nvPr/>
        </p:nvCxnSpPr>
        <p:spPr>
          <a:xfrm flipH="1">
            <a:off x="7926388" y="56388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8" idx="2"/>
            <a:endCxn id="9" idx="7"/>
          </p:cNvCxnSpPr>
          <p:nvPr/>
        </p:nvCxnSpPr>
        <p:spPr>
          <a:xfrm flipH="1">
            <a:off x="3841750" y="2514600"/>
            <a:ext cx="654050" cy="425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8" idx="4"/>
            <a:endCxn id="10" idx="0"/>
          </p:cNvCxnSpPr>
          <p:nvPr/>
        </p:nvCxnSpPr>
        <p:spPr>
          <a:xfrm>
            <a:off x="4648200" y="2667000"/>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8" idx="6"/>
            <a:endCxn id="11" idx="7"/>
          </p:cNvCxnSpPr>
          <p:nvPr/>
        </p:nvCxnSpPr>
        <p:spPr>
          <a:xfrm>
            <a:off x="4800600" y="2514600"/>
            <a:ext cx="869950" cy="425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9" idx="3"/>
            <a:endCxn id="12" idx="7"/>
          </p:cNvCxnSpPr>
          <p:nvPr/>
        </p:nvCxnSpPr>
        <p:spPr>
          <a:xfrm flipH="1">
            <a:off x="1630363" y="3155950"/>
            <a:ext cx="1995487" cy="546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9" idx="3"/>
            <a:endCxn id="17" idx="7"/>
          </p:cNvCxnSpPr>
          <p:nvPr/>
        </p:nvCxnSpPr>
        <p:spPr>
          <a:xfrm flipH="1">
            <a:off x="3155950" y="3155950"/>
            <a:ext cx="469900" cy="546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9" idx="3"/>
            <a:endCxn id="15" idx="0"/>
          </p:cNvCxnSpPr>
          <p:nvPr/>
        </p:nvCxnSpPr>
        <p:spPr>
          <a:xfrm>
            <a:off x="3625850" y="3155950"/>
            <a:ext cx="260350" cy="501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10" idx="4"/>
            <a:endCxn id="17" idx="6"/>
          </p:cNvCxnSpPr>
          <p:nvPr/>
        </p:nvCxnSpPr>
        <p:spPr>
          <a:xfrm flipH="1">
            <a:off x="3200400" y="3200400"/>
            <a:ext cx="14478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10" idx="4"/>
            <a:endCxn id="18" idx="1"/>
          </p:cNvCxnSpPr>
          <p:nvPr/>
        </p:nvCxnSpPr>
        <p:spPr>
          <a:xfrm>
            <a:off x="4648200" y="3200400"/>
            <a:ext cx="273050" cy="501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10" idx="6"/>
            <a:endCxn id="20" idx="1"/>
          </p:cNvCxnSpPr>
          <p:nvPr/>
        </p:nvCxnSpPr>
        <p:spPr>
          <a:xfrm>
            <a:off x="4800600" y="3048000"/>
            <a:ext cx="1263650" cy="654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a:stCxn id="11" idx="5"/>
            <a:endCxn id="16" idx="7"/>
          </p:cNvCxnSpPr>
          <p:nvPr/>
        </p:nvCxnSpPr>
        <p:spPr>
          <a:xfrm flipH="1">
            <a:off x="4375150" y="3155950"/>
            <a:ext cx="1295400" cy="546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11" idx="5"/>
            <a:endCxn id="23" idx="0"/>
          </p:cNvCxnSpPr>
          <p:nvPr/>
        </p:nvCxnSpPr>
        <p:spPr>
          <a:xfrm>
            <a:off x="5670550" y="3155950"/>
            <a:ext cx="882650" cy="501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11" idx="6"/>
            <a:endCxn id="21" idx="1"/>
          </p:cNvCxnSpPr>
          <p:nvPr/>
        </p:nvCxnSpPr>
        <p:spPr>
          <a:xfrm>
            <a:off x="5715000" y="3048000"/>
            <a:ext cx="1570038" cy="654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H="1">
            <a:off x="7545388" y="4648200"/>
            <a:ext cx="762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455613" y="4876800"/>
            <a:ext cx="1066800" cy="457200"/>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Rectangle 293"/>
          <p:cNvSpPr/>
          <p:nvPr/>
        </p:nvSpPr>
        <p:spPr>
          <a:xfrm>
            <a:off x="2132013" y="4876800"/>
            <a:ext cx="1068387" cy="457200"/>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Rectangle 294"/>
          <p:cNvSpPr/>
          <p:nvPr/>
        </p:nvSpPr>
        <p:spPr>
          <a:xfrm>
            <a:off x="2132013" y="4343400"/>
            <a:ext cx="1068387" cy="457200"/>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Rectangle 295"/>
          <p:cNvSpPr/>
          <p:nvPr/>
        </p:nvSpPr>
        <p:spPr>
          <a:xfrm>
            <a:off x="3505200" y="4419600"/>
            <a:ext cx="1066800" cy="457200"/>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Rectangle 296"/>
          <p:cNvSpPr/>
          <p:nvPr/>
        </p:nvSpPr>
        <p:spPr>
          <a:xfrm>
            <a:off x="2286000" y="3581400"/>
            <a:ext cx="1066800" cy="457200"/>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Rectangle 297"/>
          <p:cNvSpPr/>
          <p:nvPr/>
        </p:nvSpPr>
        <p:spPr>
          <a:xfrm>
            <a:off x="3429000" y="4953000"/>
            <a:ext cx="1066800" cy="457200"/>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Rectangle 298"/>
          <p:cNvSpPr/>
          <p:nvPr/>
        </p:nvSpPr>
        <p:spPr>
          <a:xfrm>
            <a:off x="2132013" y="5410200"/>
            <a:ext cx="1068387" cy="458788"/>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TextBox 299"/>
          <p:cNvSpPr txBox="1">
            <a:spLocks noChangeArrowheads="1"/>
          </p:cNvSpPr>
          <p:nvPr/>
        </p:nvSpPr>
        <p:spPr bwMode="auto">
          <a:xfrm>
            <a:off x="3962400" y="5945188"/>
            <a:ext cx="2249488" cy="368300"/>
          </a:xfrm>
          <a:prstGeom prst="rect">
            <a:avLst/>
          </a:prstGeom>
          <a:noFill/>
          <a:ln w="9525">
            <a:noFill/>
            <a:miter lim="800000"/>
            <a:headEnd/>
            <a:tailEnd/>
          </a:ln>
        </p:spPr>
        <p:txBody>
          <a:bodyPr wrap="none">
            <a:spAutoFit/>
          </a:bodyPr>
          <a:lstStyle/>
          <a:p>
            <a:r>
              <a:rPr lang="en-US"/>
              <a:t>Pattern Search Tree</a:t>
            </a:r>
          </a:p>
        </p:txBody>
      </p:sp>
      <p:cxnSp>
        <p:nvCxnSpPr>
          <p:cNvPr id="304" name="Curved Connector 303"/>
          <p:cNvCxnSpPr>
            <a:stCxn id="24" idx="0"/>
            <a:endCxn id="26" idx="0"/>
          </p:cNvCxnSpPr>
          <p:nvPr/>
        </p:nvCxnSpPr>
        <p:spPr>
          <a:xfrm rot="5400000" flipH="1" flipV="1">
            <a:off x="1141413" y="4038600"/>
            <a:ext cx="12700" cy="762000"/>
          </a:xfrm>
          <a:prstGeom prst="curvedConnector3">
            <a:avLst>
              <a:gd name="adj1" fmla="val 180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p:nvPr/>
        </p:nvCxnSpPr>
        <p:spPr>
          <a:xfrm rot="5400000" flipH="1" flipV="1">
            <a:off x="982663" y="45656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Curved Connector 306"/>
          <p:cNvCxnSpPr/>
          <p:nvPr/>
        </p:nvCxnSpPr>
        <p:spPr>
          <a:xfrm rot="5400000" flipH="1" flipV="1">
            <a:off x="982663" y="5340350"/>
            <a:ext cx="12700" cy="762000"/>
          </a:xfrm>
          <a:prstGeom prst="curvedConnector3">
            <a:avLst>
              <a:gd name="adj1" fmla="val -1036355"/>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Curved Connector 309"/>
          <p:cNvCxnSpPr/>
          <p:nvPr/>
        </p:nvCxnSpPr>
        <p:spPr>
          <a:xfrm rot="5400000" flipH="1" flipV="1">
            <a:off x="2660650" y="4108450"/>
            <a:ext cx="12700" cy="762000"/>
          </a:xfrm>
          <a:prstGeom prst="curvedConnector3">
            <a:avLst>
              <a:gd name="adj1" fmla="val 1254552"/>
            </a:avLst>
          </a:prstGeom>
        </p:spPr>
        <p:style>
          <a:lnRef idx="1">
            <a:schemeClr val="accent1"/>
          </a:lnRef>
          <a:fillRef idx="0">
            <a:schemeClr val="accent1"/>
          </a:fillRef>
          <a:effectRef idx="0">
            <a:schemeClr val="accent1"/>
          </a:effectRef>
          <a:fontRef idx="minor">
            <a:schemeClr val="tx1"/>
          </a:fontRef>
        </p:style>
      </p:cxnSp>
      <p:cxnSp>
        <p:nvCxnSpPr>
          <p:cNvPr id="311" name="Curved Connector 310"/>
          <p:cNvCxnSpPr/>
          <p:nvPr/>
        </p:nvCxnSpPr>
        <p:spPr>
          <a:xfrm rot="5400000" flipH="1" flipV="1">
            <a:off x="2660650" y="4578350"/>
            <a:ext cx="12700" cy="762000"/>
          </a:xfrm>
          <a:prstGeom prst="curvedConnector3">
            <a:avLst>
              <a:gd name="adj1" fmla="val 709095"/>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Curved Connector 312"/>
          <p:cNvCxnSpPr/>
          <p:nvPr/>
        </p:nvCxnSpPr>
        <p:spPr>
          <a:xfrm rot="5400000" flipH="1" flipV="1">
            <a:off x="2660650" y="5340350"/>
            <a:ext cx="12700" cy="762000"/>
          </a:xfrm>
          <a:prstGeom prst="curvedConnector3">
            <a:avLst>
              <a:gd name="adj1" fmla="val -136363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Curved Connector 314"/>
          <p:cNvCxnSpPr/>
          <p:nvPr/>
        </p:nvCxnSpPr>
        <p:spPr>
          <a:xfrm rot="5400000" flipH="1" flipV="1">
            <a:off x="4032250" y="41084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6" name="Curved Connector 315"/>
          <p:cNvCxnSpPr/>
          <p:nvPr/>
        </p:nvCxnSpPr>
        <p:spPr>
          <a:xfrm rot="5400000" flipH="1" flipV="1">
            <a:off x="3956050" y="46418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Curved Connector 316"/>
          <p:cNvCxnSpPr/>
          <p:nvPr/>
        </p:nvCxnSpPr>
        <p:spPr>
          <a:xfrm rot="5400000" flipH="1" flipV="1">
            <a:off x="5251450" y="41211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Curved Connector 317"/>
          <p:cNvCxnSpPr/>
          <p:nvPr/>
        </p:nvCxnSpPr>
        <p:spPr>
          <a:xfrm rot="5400000" flipH="1" flipV="1">
            <a:off x="5251450" y="46545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Curved Connector 318"/>
          <p:cNvCxnSpPr/>
          <p:nvPr/>
        </p:nvCxnSpPr>
        <p:spPr>
          <a:xfrm rot="5400000" flipH="1" flipV="1">
            <a:off x="5175250" y="5418138"/>
            <a:ext cx="12700" cy="762000"/>
          </a:xfrm>
          <a:prstGeom prst="curvedConnector3">
            <a:avLst>
              <a:gd name="adj1" fmla="val -1145449"/>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Curved Connector 321"/>
          <p:cNvCxnSpPr/>
          <p:nvPr/>
        </p:nvCxnSpPr>
        <p:spPr>
          <a:xfrm rot="5400000" flipH="1" flipV="1">
            <a:off x="6470650" y="41084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Curved Connector 322"/>
          <p:cNvCxnSpPr/>
          <p:nvPr/>
        </p:nvCxnSpPr>
        <p:spPr>
          <a:xfrm rot="5400000" flipH="1" flipV="1">
            <a:off x="6470650" y="4654550"/>
            <a:ext cx="12700" cy="762000"/>
          </a:xfrm>
          <a:prstGeom prst="curvedConnector3">
            <a:avLst>
              <a:gd name="adj1" fmla="val 927276"/>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Curved Connector 324"/>
          <p:cNvCxnSpPr/>
          <p:nvPr/>
        </p:nvCxnSpPr>
        <p:spPr>
          <a:xfrm rot="5400000" flipH="1" flipV="1">
            <a:off x="7767638" y="41084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Curved Connector 325"/>
          <p:cNvCxnSpPr/>
          <p:nvPr/>
        </p:nvCxnSpPr>
        <p:spPr>
          <a:xfrm rot="5400000" flipH="1" flipV="1">
            <a:off x="7767638" y="46545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Curved Connector 326"/>
          <p:cNvCxnSpPr/>
          <p:nvPr/>
        </p:nvCxnSpPr>
        <p:spPr>
          <a:xfrm rot="5400000" flipH="1" flipV="1">
            <a:off x="3956050" y="5418138"/>
            <a:ext cx="12700" cy="762000"/>
          </a:xfrm>
          <a:prstGeom prst="curvedConnector3">
            <a:avLst>
              <a:gd name="adj1" fmla="val -1145449"/>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Curved Connector 327"/>
          <p:cNvCxnSpPr/>
          <p:nvPr/>
        </p:nvCxnSpPr>
        <p:spPr>
          <a:xfrm rot="5400000" flipH="1" flipV="1">
            <a:off x="6470650" y="5418138"/>
            <a:ext cx="12700" cy="762000"/>
          </a:xfrm>
          <a:prstGeom prst="curvedConnector3">
            <a:avLst>
              <a:gd name="adj1" fmla="val -1145449"/>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Curved Connector 328"/>
          <p:cNvCxnSpPr/>
          <p:nvPr/>
        </p:nvCxnSpPr>
        <p:spPr>
          <a:xfrm rot="5400000" flipH="1" flipV="1">
            <a:off x="7767638" y="5418138"/>
            <a:ext cx="12700" cy="762000"/>
          </a:xfrm>
          <a:prstGeom prst="curvedConnector3">
            <a:avLst>
              <a:gd name="adj1" fmla="val -1145449"/>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Curved Connector 329"/>
          <p:cNvCxnSpPr/>
          <p:nvPr/>
        </p:nvCxnSpPr>
        <p:spPr>
          <a:xfrm rot="5400000" flipH="1" flipV="1">
            <a:off x="2660650" y="4108450"/>
            <a:ext cx="12700" cy="762000"/>
          </a:xfrm>
          <a:prstGeom prst="curvedConnector3">
            <a:avLst>
              <a:gd name="adj1" fmla="val 1254552"/>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9"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7523">
                                            <p:txEl>
                                              <p:pRg st="0" end="0"/>
                                            </p:txEl>
                                          </p:spTgt>
                                        </p:tgtEl>
                                      </p:cBhvr>
                                    </p:animEffect>
                                    <p:set>
                                      <p:cBhvr>
                                        <p:cTn id="7" dur="1" fill="hold">
                                          <p:stCondLst>
                                            <p:cond delay="499"/>
                                          </p:stCondLst>
                                        </p:cTn>
                                        <p:tgtEl>
                                          <p:spTgt spid="10752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07523">
                                            <p:txEl>
                                              <p:pRg st="1" end="1"/>
                                            </p:txEl>
                                          </p:spTgt>
                                        </p:tgtEl>
                                      </p:cBhvr>
                                    </p:animEffect>
                                    <p:set>
                                      <p:cBhvr>
                                        <p:cTn id="12" dur="1" fill="hold">
                                          <p:stCondLst>
                                            <p:cond delay="499"/>
                                          </p:stCondLst>
                                        </p:cTn>
                                        <p:tgtEl>
                                          <p:spTgt spid="10752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07523">
                                            <p:txEl>
                                              <p:pRg st="2" end="2"/>
                                            </p:txEl>
                                          </p:spTgt>
                                        </p:tgtEl>
                                      </p:cBhvr>
                                    </p:animEffect>
                                    <p:set>
                                      <p:cBhvr>
                                        <p:cTn id="17" dur="1" fill="hold">
                                          <p:stCondLst>
                                            <p:cond delay="499"/>
                                          </p:stCondLst>
                                        </p:cTn>
                                        <p:tgtEl>
                                          <p:spTgt spid="10752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blinds(horizontal)">
                                      <p:cBhvr>
                                        <p:cTn id="27" dur="500"/>
                                        <p:tgtEl>
                                          <p:spTgt spid="29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4"/>
                                        </p:tgtEl>
                                        <p:attrNameLst>
                                          <p:attrName>style.visibility</p:attrName>
                                        </p:attrNameLst>
                                      </p:cBhvr>
                                      <p:to>
                                        <p:strVal val="visible"/>
                                      </p:to>
                                    </p:set>
                                    <p:animEffect transition="in" filter="blinds(horizontal)">
                                      <p:cBhvr>
                                        <p:cTn id="30" dur="500"/>
                                        <p:tgtEl>
                                          <p:spTgt spid="29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95"/>
                                        </p:tgtEl>
                                        <p:attrNameLst>
                                          <p:attrName>style.visibility</p:attrName>
                                        </p:attrNameLst>
                                      </p:cBhvr>
                                      <p:to>
                                        <p:strVal val="visible"/>
                                      </p:to>
                                    </p:set>
                                    <p:animEffect transition="in" filter="blinds(horizontal)">
                                      <p:cBhvr>
                                        <p:cTn id="33" dur="500"/>
                                        <p:tgtEl>
                                          <p:spTgt spid="29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96"/>
                                        </p:tgtEl>
                                        <p:attrNameLst>
                                          <p:attrName>style.visibility</p:attrName>
                                        </p:attrNameLst>
                                      </p:cBhvr>
                                      <p:to>
                                        <p:strVal val="visible"/>
                                      </p:to>
                                    </p:set>
                                    <p:animEffect transition="in" filter="blinds(horizontal)">
                                      <p:cBhvr>
                                        <p:cTn id="36" dur="500"/>
                                        <p:tgtEl>
                                          <p:spTgt spid="29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7"/>
                                        </p:tgtEl>
                                        <p:attrNameLst>
                                          <p:attrName>style.visibility</p:attrName>
                                        </p:attrNameLst>
                                      </p:cBhvr>
                                      <p:to>
                                        <p:strVal val="visible"/>
                                      </p:to>
                                    </p:set>
                                    <p:animEffect transition="in" filter="blinds(horizontal)">
                                      <p:cBhvr>
                                        <p:cTn id="39" dur="500"/>
                                        <p:tgtEl>
                                          <p:spTgt spid="29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8"/>
                                        </p:tgtEl>
                                        <p:attrNameLst>
                                          <p:attrName>style.visibility</p:attrName>
                                        </p:attrNameLst>
                                      </p:cBhvr>
                                      <p:to>
                                        <p:strVal val="visible"/>
                                      </p:to>
                                    </p:set>
                                    <p:animEffect transition="in" filter="blinds(horizontal)">
                                      <p:cBhvr>
                                        <p:cTn id="42" dur="500"/>
                                        <p:tgtEl>
                                          <p:spTgt spid="29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9"/>
                                        </p:tgtEl>
                                        <p:attrNameLst>
                                          <p:attrName>style.visibility</p:attrName>
                                        </p:attrNameLst>
                                      </p:cBhvr>
                                      <p:to>
                                        <p:strVal val="visible"/>
                                      </p:to>
                                    </p:set>
                                    <p:animEffect transition="in" filter="blinds(horizontal)">
                                      <p:cBhvr>
                                        <p:cTn id="45"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P spid="293" grpId="0" animBg="1"/>
      <p:bldP spid="294" grpId="0" animBg="1"/>
      <p:bldP spid="295" grpId="0" animBg="1"/>
      <p:bldP spid="296" grpId="0" animBg="1"/>
      <p:bldP spid="297" grpId="0" animBg="1"/>
      <p:bldP spid="298" grpId="0" animBg="1"/>
      <p:bldP spid="2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5988" y="0"/>
            <a:ext cx="7467600" cy="685800"/>
          </a:xfrm>
        </p:spPr>
        <p:txBody>
          <a:bodyPr/>
          <a:lstStyle/>
          <a:p>
            <a:pPr algn="ctr"/>
            <a:r>
              <a:rPr lang="en-US" b="1" dirty="0" smtClean="0"/>
              <a:t>Keyword Search Queries</a:t>
            </a:r>
          </a:p>
        </p:txBody>
      </p:sp>
      <p:sp>
        <p:nvSpPr>
          <p:cNvPr id="24579" name="Slide Number Placeholder 3"/>
          <p:cNvSpPr>
            <a:spLocks noGrp="1"/>
          </p:cNvSpPr>
          <p:nvPr>
            <p:ph type="sldNum" sz="quarter" idx="12"/>
          </p:nvPr>
        </p:nvSpPr>
        <p:spPr>
          <a:noFill/>
        </p:spPr>
        <p:txBody>
          <a:bodyPr/>
          <a:lstStyle/>
          <a:p>
            <a:fld id="{74534381-CFE7-4FE1-8F9C-53173143E282}" type="slidenum">
              <a:rPr lang="en-US" smtClean="0">
                <a:solidFill>
                  <a:schemeClr val="bg2">
                    <a:lumMod val="10000"/>
                  </a:schemeClr>
                </a:solidFill>
              </a:rPr>
              <a:pPr/>
              <a:t>9</a:t>
            </a:fld>
            <a:endParaRPr lang="en-US" dirty="0" smtClean="0">
              <a:solidFill>
                <a:schemeClr val="bg2">
                  <a:lumMod val="10000"/>
                </a:schemeClr>
              </a:solidFill>
            </a:endParaRPr>
          </a:p>
        </p:txBody>
      </p:sp>
      <p:sp>
        <p:nvSpPr>
          <p:cNvPr id="2458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9" name="Rounded Rectangular Callout 8"/>
          <p:cNvSpPr/>
          <p:nvPr/>
        </p:nvSpPr>
        <p:spPr>
          <a:xfrm>
            <a:off x="4267200" y="1219200"/>
            <a:ext cx="4572000" cy="4953000"/>
          </a:xfrm>
          <a:prstGeom prst="wedgeRoundRectCallout">
            <a:avLst>
              <a:gd name="adj1" fmla="val -65384"/>
              <a:gd name="adj2" fmla="val -840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sz="2000" b="1" dirty="0" smtClean="0">
                <a:solidFill>
                  <a:schemeClr val="tx1"/>
                </a:solidFill>
              </a:rPr>
              <a:t> Inverted </a:t>
            </a:r>
            <a:r>
              <a:rPr lang="en-US" sz="2000" b="1" dirty="0">
                <a:solidFill>
                  <a:schemeClr val="tx1"/>
                </a:solidFill>
              </a:rPr>
              <a:t>Index:  </a:t>
            </a:r>
            <a:r>
              <a:rPr lang="en-US" sz="1600" dirty="0">
                <a:solidFill>
                  <a:schemeClr val="tx1"/>
                </a:solidFill>
              </a:rPr>
              <a:t>(Salton et. al., A vector space model for information retrieval. </a:t>
            </a:r>
            <a:r>
              <a:rPr lang="en-US" sz="1600" i="1" dirty="0">
                <a:solidFill>
                  <a:schemeClr val="tx1"/>
                </a:solidFill>
              </a:rPr>
              <a:t>Communications of the ACM, ’75</a:t>
            </a:r>
            <a:r>
              <a:rPr lang="en-US" sz="1600" dirty="0">
                <a:solidFill>
                  <a:schemeClr val="tx1"/>
                </a:solidFill>
              </a:rPr>
              <a:t>)</a:t>
            </a:r>
          </a:p>
          <a:p>
            <a:pPr algn="just">
              <a:buFont typeface="Wingdings" pitchFamily="2" charset="2"/>
              <a:buChar char="ü"/>
              <a:defRPr/>
            </a:pPr>
            <a:endParaRPr lang="en-US" sz="1600" dirty="0">
              <a:solidFill>
                <a:schemeClr val="tx1"/>
              </a:solidFill>
            </a:endParaRPr>
          </a:p>
          <a:p>
            <a:pPr>
              <a:buFont typeface="Wingdings" pitchFamily="2" charset="2"/>
              <a:buChar char="Ø"/>
              <a:defRPr/>
            </a:pPr>
            <a:r>
              <a:rPr lang="en-US" sz="1600" dirty="0">
                <a:solidFill>
                  <a:schemeClr val="tx1"/>
                </a:solidFill>
              </a:rPr>
              <a:t> </a:t>
            </a:r>
            <a:r>
              <a:rPr lang="en-US" sz="2000" b="1" dirty="0">
                <a:solidFill>
                  <a:schemeClr val="tx1"/>
                </a:solidFill>
              </a:rPr>
              <a:t>Probabilistic Relevance Model: </a:t>
            </a:r>
            <a:r>
              <a:rPr lang="en-US" sz="1600" dirty="0">
                <a:solidFill>
                  <a:schemeClr val="tx1"/>
                </a:solidFill>
              </a:rPr>
              <a:t>(</a:t>
            </a:r>
            <a:r>
              <a:rPr lang="en-US" sz="1600" dirty="0" err="1">
                <a:solidFill>
                  <a:schemeClr val="tx1"/>
                </a:solidFill>
              </a:rPr>
              <a:t>Maron</a:t>
            </a:r>
            <a:r>
              <a:rPr lang="en-US" sz="1600" dirty="0">
                <a:solidFill>
                  <a:schemeClr val="tx1"/>
                </a:solidFill>
              </a:rPr>
              <a:t> et. al., On relevance, probabilistic indexing and information retrieval. </a:t>
            </a:r>
            <a:r>
              <a:rPr lang="en-US" sz="1600" i="1" dirty="0">
                <a:solidFill>
                  <a:schemeClr val="tx1"/>
                </a:solidFill>
              </a:rPr>
              <a:t>Journal of the ACM, ‘60</a:t>
            </a:r>
            <a:r>
              <a:rPr lang="en-US" sz="1600" dirty="0">
                <a:solidFill>
                  <a:schemeClr val="tx1"/>
                </a:solidFill>
              </a:rPr>
              <a:t>)</a:t>
            </a:r>
          </a:p>
          <a:p>
            <a:pPr>
              <a:buFont typeface="Wingdings" pitchFamily="2" charset="2"/>
              <a:buChar char="ü"/>
              <a:defRPr/>
            </a:pPr>
            <a:endParaRPr lang="en-US" sz="1600" dirty="0">
              <a:solidFill>
                <a:schemeClr val="tx1"/>
              </a:solidFill>
            </a:endParaRPr>
          </a:p>
          <a:p>
            <a:pPr>
              <a:buFont typeface="Wingdings" pitchFamily="2" charset="2"/>
              <a:buChar char="Ø"/>
              <a:defRPr/>
            </a:pPr>
            <a:r>
              <a:rPr lang="en-US" sz="2000" b="1" dirty="0">
                <a:solidFill>
                  <a:schemeClr val="tx1"/>
                </a:solidFill>
              </a:rPr>
              <a:t> Inference Model: </a:t>
            </a:r>
            <a:r>
              <a:rPr lang="en-US" sz="1600" dirty="0">
                <a:solidFill>
                  <a:schemeClr val="tx1"/>
                </a:solidFill>
              </a:rPr>
              <a:t>(Turtle et. al., Inference Networks for Document Retrieval, COINS Tech. report, ‘92)</a:t>
            </a:r>
            <a:r>
              <a:rPr lang="en-US" sz="2000" dirty="0">
                <a:solidFill>
                  <a:schemeClr val="tx1"/>
                </a:solidFill>
              </a:rPr>
              <a:t> </a:t>
            </a:r>
          </a:p>
        </p:txBody>
      </p:sp>
      <p:pic>
        <p:nvPicPr>
          <p:cNvPr id="10"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
        <p:nvSpPr>
          <p:cNvPr id="11" name="Text Placeholder 2"/>
          <p:cNvSpPr txBox="1">
            <a:spLocks/>
          </p:cNvSpPr>
          <p:nvPr/>
        </p:nvSpPr>
        <p:spPr>
          <a:xfrm>
            <a:off x="76200" y="1221903"/>
            <a:ext cx="4038600" cy="5331297"/>
          </a:xfrm>
          <a:prstGeom prst="rect">
            <a:avLst/>
          </a:prstGeom>
        </p:spPr>
        <p:txBody>
          <a:bodyPr vert="horz" lIns="0" tIns="0" rIns="0" bIns="0" rtlCol="0">
            <a:normAutofit/>
          </a:bodyPr>
          <a:lstStyle/>
          <a:p>
            <a:pPr marL="396875" lvl="0" indent="-396875" defTabSz="914363">
              <a:lnSpc>
                <a:spcPct val="90000"/>
              </a:lnSpc>
              <a:spcBef>
                <a:spcPct val="20000"/>
              </a:spcBef>
              <a:buBlip>
                <a:blip r:embed="rId5"/>
              </a:buBlip>
            </a:pPr>
            <a:r>
              <a:rPr lang="en-US" sz="3000" b="1" dirty="0" smtClean="0">
                <a:solidFill>
                  <a:srgbClr val="000000"/>
                </a:solidFill>
              </a:rPr>
              <a:t>Query: </a:t>
            </a:r>
            <a:r>
              <a:rPr lang="en-US" sz="3000" dirty="0" smtClean="0">
                <a:solidFill>
                  <a:srgbClr val="000000"/>
                </a:solidFill>
              </a:rPr>
              <a:t>a set of keywords.</a:t>
            </a:r>
          </a:p>
          <a:p>
            <a:pPr marL="396875" lvl="0" indent="-396875" defTabSz="914363">
              <a:lnSpc>
                <a:spcPct val="90000"/>
              </a:lnSpc>
              <a:spcBef>
                <a:spcPct val="20000"/>
              </a:spcBef>
              <a:buBlip>
                <a:blip r:embed="rId5"/>
              </a:buBlip>
            </a:pPr>
            <a:endParaRPr lang="en-US" sz="3000" b="1" dirty="0" smtClean="0">
              <a:solidFill>
                <a:srgbClr val="000000"/>
              </a:solidFill>
            </a:endParaRPr>
          </a:p>
          <a:p>
            <a:pPr marL="396875" lvl="0" indent="-396875" defTabSz="914363">
              <a:lnSpc>
                <a:spcPct val="90000"/>
              </a:lnSpc>
              <a:spcBef>
                <a:spcPct val="20000"/>
              </a:spcBef>
              <a:buBlip>
                <a:blip r:embed="rId5"/>
              </a:buBlip>
            </a:pPr>
            <a:r>
              <a:rPr lang="en-US" sz="3000" b="1" dirty="0" smtClean="0">
                <a:solidFill>
                  <a:srgbClr val="000000"/>
                </a:solidFill>
              </a:rPr>
              <a:t>Input Data:</a:t>
            </a:r>
            <a:endParaRPr lang="en-US" sz="2800" dirty="0" smtClean="0">
              <a:solidFill>
                <a:srgbClr val="000000"/>
              </a:solidFill>
            </a:endParaRPr>
          </a:p>
          <a:p>
            <a:pPr marL="914400" lvl="1" indent="-396875" defTabSz="914363">
              <a:lnSpc>
                <a:spcPct val="90000"/>
              </a:lnSpc>
              <a:spcBef>
                <a:spcPct val="20000"/>
              </a:spcBef>
              <a:buBlip>
                <a:blip r:embed="rId6"/>
              </a:buBlip>
            </a:pPr>
            <a:r>
              <a:rPr lang="en-US" sz="3000" i="1" dirty="0" smtClean="0">
                <a:solidFill>
                  <a:srgbClr val="000000"/>
                </a:solidFill>
              </a:rPr>
              <a:t>Text Documents</a:t>
            </a:r>
          </a:p>
          <a:p>
            <a:pPr marL="914400" lvl="1" indent="-396875" defTabSz="914363">
              <a:lnSpc>
                <a:spcPct val="90000"/>
              </a:lnSpc>
              <a:spcBef>
                <a:spcPct val="20000"/>
              </a:spcBef>
              <a:buBlip>
                <a:blip r:embed="rId6"/>
              </a:buBlip>
            </a:pPr>
            <a:r>
              <a:rPr lang="en-US" sz="3000" dirty="0" smtClean="0">
                <a:solidFill>
                  <a:srgbClr val="000000"/>
                </a:solidFill>
              </a:rPr>
              <a:t> XML </a:t>
            </a:r>
          </a:p>
          <a:p>
            <a:pPr marL="914400" lvl="1" indent="-396875" defTabSz="914363">
              <a:lnSpc>
                <a:spcPct val="90000"/>
              </a:lnSpc>
              <a:spcBef>
                <a:spcPct val="20000"/>
              </a:spcBef>
              <a:buBlip>
                <a:blip r:embed="rId6"/>
              </a:buBlip>
            </a:pPr>
            <a:r>
              <a:rPr lang="en-US" sz="3000" dirty="0" smtClean="0">
                <a:solidFill>
                  <a:srgbClr val="000000"/>
                </a:solidFill>
              </a:rPr>
              <a:t>Relational Database</a:t>
            </a:r>
          </a:p>
          <a:p>
            <a:pPr marL="914400" lvl="1" indent="-396875" defTabSz="914363">
              <a:lnSpc>
                <a:spcPct val="90000"/>
              </a:lnSpc>
              <a:spcBef>
                <a:spcPct val="20000"/>
              </a:spcBef>
              <a:buBlip>
                <a:blip r:embed="rId6"/>
              </a:buBlip>
            </a:pPr>
            <a:r>
              <a:rPr lang="en-US" sz="3000" dirty="0" smtClean="0">
                <a:solidFill>
                  <a:srgbClr val="000000"/>
                </a:solidFill>
              </a:rPr>
              <a:t> Graph</a:t>
            </a:r>
          </a:p>
          <a:p>
            <a:pPr marL="396875" lvl="0" indent="-396875" defTabSz="914363">
              <a:lnSpc>
                <a:spcPct val="90000"/>
              </a:lnSpc>
              <a:spcBef>
                <a:spcPct val="20000"/>
              </a:spcBef>
              <a:buBlip>
                <a:blip r:embed="rId5"/>
              </a:buBlip>
            </a:pPr>
            <a:endParaRPr lang="en-US" sz="3200" b="1" dirty="0" smtClean="0">
              <a:solidFill>
                <a:srgbClr val="000000"/>
              </a:solidFill>
            </a:endParaRPr>
          </a:p>
          <a:p>
            <a:pPr marL="396875" lvl="0" indent="-396875" defTabSz="914363">
              <a:lnSpc>
                <a:spcPct val="90000"/>
              </a:lnSpc>
              <a:spcBef>
                <a:spcPct val="20000"/>
              </a:spcBef>
              <a:buBlip>
                <a:blip r:embed="rId5"/>
              </a:buBlip>
            </a:pPr>
            <a:endParaRPr lang="en-US" sz="3200" b="1" dirty="0" smtClean="0">
              <a:solidFill>
                <a:srgbClr val="0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915988" y="150813"/>
            <a:ext cx="7467600" cy="457200"/>
          </a:xfrm>
        </p:spPr>
        <p:txBody>
          <a:bodyPr>
            <a:normAutofit fontScale="90000"/>
          </a:bodyPr>
          <a:lstStyle/>
          <a:p>
            <a:pPr algn="ctr"/>
            <a:r>
              <a:rPr lang="en-US" b="1" smtClean="0"/>
              <a:t>Pattern Mining in Graph Database</a:t>
            </a:r>
          </a:p>
        </p:txBody>
      </p:sp>
      <p:sp>
        <p:nvSpPr>
          <p:cNvPr id="121859" name="Slide Number Placeholder 3"/>
          <p:cNvSpPr>
            <a:spLocks noGrp="1"/>
          </p:cNvSpPr>
          <p:nvPr>
            <p:ph type="sldNum" sz="quarter" idx="12"/>
          </p:nvPr>
        </p:nvSpPr>
        <p:spPr>
          <a:noFill/>
        </p:spPr>
        <p:txBody>
          <a:bodyPr/>
          <a:lstStyle/>
          <a:p>
            <a:fld id="{ECA81AFD-2AF4-430C-8F11-D3F808AD9C86}" type="slidenum">
              <a:rPr lang="en-US" smtClean="0">
                <a:solidFill>
                  <a:schemeClr val="tx1"/>
                </a:solidFill>
              </a:rPr>
              <a:pPr/>
              <a:t>90</a:t>
            </a:fld>
            <a:endParaRPr lang="en-US" dirty="0" smtClean="0">
              <a:solidFill>
                <a:schemeClr val="tx1"/>
              </a:solidFill>
            </a:endParaRPr>
          </a:p>
        </p:txBody>
      </p:sp>
      <p:sp>
        <p:nvSpPr>
          <p:cNvPr id="12186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121863" name="Content Placeholder 2"/>
          <p:cNvSpPr>
            <a:spLocks noGrp="1" noChangeArrowheads="1"/>
          </p:cNvSpPr>
          <p:nvPr>
            <p:ph sz="quarter" idx="1"/>
          </p:nvPr>
        </p:nvSpPr>
        <p:spPr>
          <a:xfrm>
            <a:off x="303213" y="1447800"/>
            <a:ext cx="3656012" cy="2362200"/>
          </a:xfrm>
        </p:spPr>
        <p:txBody>
          <a:bodyPr/>
          <a:lstStyle/>
          <a:p>
            <a:pPr marL="396875" lvl="0" indent="-396875" algn="just" defTabSz="914363">
              <a:lnSpc>
                <a:spcPct val="90000"/>
              </a:lnSpc>
              <a:buBlip>
                <a:blip r:embed="rId3"/>
              </a:buBlip>
            </a:pPr>
            <a:r>
              <a:rPr lang="en-US" altLang="zh-CN" sz="2300" b="1" dirty="0" err="1" smtClean="0"/>
              <a:t>Apriori</a:t>
            </a:r>
            <a:r>
              <a:rPr lang="en-US" altLang="zh-CN" sz="2300" b="1" dirty="0" smtClean="0"/>
              <a:t> Approach</a:t>
            </a:r>
          </a:p>
          <a:p>
            <a:pPr marL="396875" lvl="0" indent="-396875" algn="just" defTabSz="914363">
              <a:lnSpc>
                <a:spcPct val="90000"/>
              </a:lnSpc>
              <a:buBlip>
                <a:blip r:embed="rId3"/>
              </a:buBlip>
            </a:pPr>
            <a:endParaRPr lang="en-US" altLang="zh-CN" sz="2300" b="1" dirty="0" smtClean="0"/>
          </a:p>
          <a:p>
            <a:pPr marL="396875" lvl="0" indent="-396875" algn="just" defTabSz="914363">
              <a:lnSpc>
                <a:spcPct val="90000"/>
              </a:lnSpc>
              <a:buBlip>
                <a:blip r:embed="rId3"/>
              </a:buBlip>
            </a:pPr>
            <a:r>
              <a:rPr lang="en-US" altLang="zh-CN" sz="2200" dirty="0" smtClean="0"/>
              <a:t>Pattern Growth </a:t>
            </a:r>
          </a:p>
          <a:p>
            <a:pPr eaLnBrk="1" hangingPunct="1">
              <a:buFont typeface="Wingdings" pitchFamily="2" charset="2"/>
              <a:buNone/>
            </a:pPr>
            <a:r>
              <a:rPr lang="en-US" altLang="zh-CN" sz="2200" dirty="0" smtClean="0"/>
              <a:t>   Approach</a:t>
            </a:r>
          </a:p>
          <a:p>
            <a:pPr eaLnBrk="1" hangingPunct="1">
              <a:buFont typeface="Wingdings" pitchFamily="2" charset="2"/>
              <a:buChar char="v"/>
            </a:pPr>
            <a:endParaRPr lang="en-US" altLang="zh-CN" sz="1000" dirty="0" smtClean="0"/>
          </a:p>
          <a:p>
            <a:pPr eaLnBrk="1" hangingPunct="1"/>
            <a:endParaRPr lang="en-US" altLang="zh-CN" sz="2300"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
        <p:nvSpPr>
          <p:cNvPr id="120" name="Rounded Rectangular Callout 119"/>
          <p:cNvSpPr/>
          <p:nvPr/>
        </p:nvSpPr>
        <p:spPr>
          <a:xfrm>
            <a:off x="3808412" y="990600"/>
            <a:ext cx="4954588" cy="5487988"/>
          </a:xfrm>
          <a:prstGeom prst="wedgeRoundRectCallout">
            <a:avLst>
              <a:gd name="adj1" fmla="val -67295"/>
              <a:gd name="adj2" fmla="val -3406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000" b="1" dirty="0">
                <a:solidFill>
                  <a:schemeClr val="tx1"/>
                </a:solidFill>
              </a:rPr>
              <a:t> </a:t>
            </a:r>
            <a:r>
              <a:rPr lang="en-US" sz="2000" b="1" dirty="0" smtClean="0">
                <a:solidFill>
                  <a:schemeClr val="tx1"/>
                </a:solidFill>
              </a:rPr>
              <a:t>       A</a:t>
            </a:r>
            <a:r>
              <a:rPr lang="en-US" sz="2000" b="1" dirty="0">
                <a:solidFill>
                  <a:schemeClr val="tx1"/>
                </a:solidFill>
              </a:rPr>
              <a:t>.   Candidate Generation:</a:t>
            </a:r>
            <a:r>
              <a:rPr lang="en-US" sz="2000" dirty="0">
                <a:solidFill>
                  <a:schemeClr val="tx1"/>
                </a:solidFill>
              </a:rPr>
              <a:t> </a:t>
            </a:r>
          </a:p>
          <a:p>
            <a:pPr marL="457200" indent="-457200">
              <a:defRPr/>
            </a:pPr>
            <a:r>
              <a:rPr lang="en-US" sz="2000" dirty="0">
                <a:solidFill>
                  <a:schemeClr val="tx1"/>
                </a:solidFill>
              </a:rPr>
              <a:t>       </a:t>
            </a:r>
            <a:r>
              <a:rPr lang="en-US" sz="2000" dirty="0" smtClean="0">
                <a:solidFill>
                  <a:schemeClr val="tx1"/>
                </a:solidFill>
              </a:rPr>
              <a:t>  - </a:t>
            </a:r>
            <a:r>
              <a:rPr lang="en-US" dirty="0">
                <a:solidFill>
                  <a:schemeClr val="tx1"/>
                </a:solidFill>
              </a:rPr>
              <a:t>join two graphs from </a:t>
            </a:r>
            <a:r>
              <a:rPr lang="en-US" dirty="0" smtClean="0">
                <a:solidFill>
                  <a:schemeClr val="tx1"/>
                </a:solidFill>
              </a:rPr>
              <a:t>the </a:t>
            </a:r>
            <a:r>
              <a:rPr lang="en-US" dirty="0">
                <a:solidFill>
                  <a:schemeClr val="tx1"/>
                </a:solidFill>
              </a:rPr>
              <a:t>previous </a:t>
            </a:r>
            <a:endParaRPr lang="en-US" dirty="0" smtClean="0">
              <a:solidFill>
                <a:schemeClr val="tx1"/>
              </a:solidFill>
            </a:endParaRPr>
          </a:p>
          <a:p>
            <a:pPr marL="457200" indent="-457200">
              <a:defRPr/>
            </a:pPr>
            <a:r>
              <a:rPr lang="en-US" dirty="0" smtClean="0">
                <a:solidFill>
                  <a:schemeClr val="tx1"/>
                </a:solidFill>
              </a:rPr>
              <a:t>          level </a:t>
            </a:r>
            <a:r>
              <a:rPr lang="en-US" dirty="0">
                <a:solidFill>
                  <a:schemeClr val="tx1"/>
                </a:solidFill>
              </a:rPr>
              <a:t>of the </a:t>
            </a:r>
            <a:r>
              <a:rPr lang="en-US" dirty="0" smtClean="0">
                <a:solidFill>
                  <a:schemeClr val="tx1"/>
                </a:solidFill>
              </a:rPr>
              <a:t>search </a:t>
            </a:r>
            <a:r>
              <a:rPr lang="en-US" dirty="0">
                <a:solidFill>
                  <a:schemeClr val="tx1"/>
                </a:solidFill>
              </a:rPr>
              <a:t>tree that share a </a:t>
            </a:r>
            <a:r>
              <a:rPr lang="en-US" dirty="0" smtClean="0">
                <a:solidFill>
                  <a:schemeClr val="tx1"/>
                </a:solidFill>
              </a:rPr>
              <a:t> </a:t>
            </a:r>
          </a:p>
          <a:p>
            <a:pPr marL="457200" indent="-457200">
              <a:defRPr/>
            </a:pPr>
            <a:r>
              <a:rPr lang="en-US" dirty="0" smtClean="0">
                <a:solidFill>
                  <a:schemeClr val="tx1"/>
                </a:solidFill>
              </a:rPr>
              <a:t>          common </a:t>
            </a:r>
            <a:r>
              <a:rPr lang="en-US" dirty="0">
                <a:solidFill>
                  <a:schemeClr val="tx1"/>
                </a:solidFill>
              </a:rPr>
              <a:t>core. </a:t>
            </a:r>
          </a:p>
          <a:p>
            <a:pPr marL="457200" indent="-457200" algn="just">
              <a:defRPr/>
            </a:pPr>
            <a:r>
              <a:rPr lang="en-US" dirty="0">
                <a:solidFill>
                  <a:schemeClr val="tx1"/>
                </a:solidFill>
              </a:rPr>
              <a:t>                             </a:t>
            </a:r>
          </a:p>
          <a:p>
            <a:pPr marL="457200" indent="-457200">
              <a:defRPr/>
            </a:pPr>
            <a:r>
              <a:rPr lang="en-US" dirty="0">
                <a:solidFill>
                  <a:schemeClr val="tx1"/>
                </a:solidFill>
              </a:rPr>
              <a:t>       </a:t>
            </a:r>
            <a:r>
              <a:rPr lang="en-US" dirty="0" smtClean="0">
                <a:solidFill>
                  <a:schemeClr val="tx1"/>
                </a:solidFill>
              </a:rPr>
              <a:t>   - </a:t>
            </a:r>
            <a:r>
              <a:rPr lang="en-US" dirty="0">
                <a:solidFill>
                  <a:schemeClr val="tx1"/>
                </a:solidFill>
              </a:rPr>
              <a:t>BFS traversal of search tree.</a:t>
            </a:r>
            <a:endParaRPr lang="en-US" i="1" dirty="0">
              <a:solidFill>
                <a:schemeClr val="tx1"/>
              </a:solidFill>
            </a:endParaRPr>
          </a:p>
          <a:p>
            <a:pPr marL="457200" indent="-457200" algn="just">
              <a:buFontTx/>
              <a:buAutoNum type="alphaUcPeriod"/>
              <a:defRPr/>
            </a:pPr>
            <a:endParaRPr lang="en-US" sz="1400" i="1" dirty="0">
              <a:solidFill>
                <a:schemeClr val="tx1"/>
              </a:solidFill>
            </a:endParaRPr>
          </a:p>
          <a:p>
            <a:pPr marL="914400" lvl="1" indent="-457200">
              <a:buFontTx/>
              <a:buAutoNum type="alphaUcPeriod" startAt="2"/>
              <a:defRPr/>
            </a:pPr>
            <a:r>
              <a:rPr lang="en-US" sz="2000" b="1" dirty="0">
                <a:solidFill>
                  <a:schemeClr val="tx1"/>
                </a:solidFill>
              </a:rPr>
              <a:t>Remove Duplicates:  </a:t>
            </a:r>
          </a:p>
          <a:p>
            <a:pPr marL="457200" indent="-457200">
              <a:defRPr/>
            </a:pPr>
            <a:r>
              <a:rPr lang="en-US" sz="2000" b="1" dirty="0">
                <a:solidFill>
                  <a:schemeClr val="tx1"/>
                </a:solidFill>
              </a:rPr>
              <a:t>    </a:t>
            </a:r>
            <a:r>
              <a:rPr lang="en-US" sz="2000" b="1" dirty="0" smtClean="0">
                <a:solidFill>
                  <a:schemeClr val="tx1"/>
                </a:solidFill>
              </a:rPr>
              <a:t>    </a:t>
            </a:r>
            <a:r>
              <a:rPr lang="en-US" dirty="0">
                <a:solidFill>
                  <a:schemeClr val="tx1"/>
                </a:solidFill>
              </a:rPr>
              <a:t>remove duplicate candidates by efficient canonical form and graph isomorphism testing.</a:t>
            </a:r>
            <a:endParaRPr lang="en-US" i="1" dirty="0">
              <a:solidFill>
                <a:schemeClr val="tx1"/>
              </a:solidFill>
            </a:endParaRPr>
          </a:p>
          <a:p>
            <a:pPr marL="457200" indent="-457200" algn="just">
              <a:buFontTx/>
              <a:buAutoNum type="alphaUcPeriod"/>
              <a:defRPr/>
            </a:pPr>
            <a:endParaRPr lang="en-US" sz="1400" b="1" dirty="0">
              <a:solidFill>
                <a:schemeClr val="tx1"/>
              </a:solidFill>
            </a:endParaRPr>
          </a:p>
          <a:p>
            <a:pPr marL="457200" indent="-457200" algn="just">
              <a:defRPr/>
            </a:pPr>
            <a:r>
              <a:rPr lang="en-US" sz="2000" b="1" dirty="0" smtClean="0">
                <a:solidFill>
                  <a:schemeClr val="tx1"/>
                </a:solidFill>
              </a:rPr>
              <a:t>       C</a:t>
            </a:r>
            <a:r>
              <a:rPr lang="en-US" sz="2000" b="1" dirty="0">
                <a:solidFill>
                  <a:schemeClr val="tx1"/>
                </a:solidFill>
              </a:rPr>
              <a:t>.   Frequency Counting: </a:t>
            </a:r>
          </a:p>
          <a:p>
            <a:pPr marL="457200" indent="-457200">
              <a:defRPr/>
            </a:pPr>
            <a:r>
              <a:rPr lang="en-US" sz="2000" b="1" dirty="0">
                <a:solidFill>
                  <a:schemeClr val="tx1"/>
                </a:solidFill>
              </a:rPr>
              <a:t>       </a:t>
            </a:r>
            <a:r>
              <a:rPr lang="en-US" b="1" dirty="0">
                <a:solidFill>
                  <a:schemeClr val="tx1"/>
                </a:solidFill>
              </a:rPr>
              <a:t>- </a:t>
            </a:r>
            <a:r>
              <a:rPr lang="en-US" dirty="0">
                <a:solidFill>
                  <a:schemeClr val="tx1"/>
                </a:solidFill>
              </a:rPr>
              <a:t>prune if the intersection of the occurrences of its sub-patterns has lower than threshold frequency (more memory for BFS traversal).</a:t>
            </a:r>
          </a:p>
          <a:p>
            <a:pPr marL="457200" indent="-457200" algn="just">
              <a:defRPr/>
            </a:pPr>
            <a:endParaRPr lang="en-US" sz="500" dirty="0">
              <a:solidFill>
                <a:schemeClr val="tx1"/>
              </a:solidFill>
            </a:endParaRPr>
          </a:p>
          <a:p>
            <a:pPr marL="457200" indent="-457200">
              <a:defRPr/>
            </a:pPr>
            <a:r>
              <a:rPr lang="en-US" dirty="0">
                <a:solidFill>
                  <a:schemeClr val="tx1"/>
                </a:solidFill>
              </a:rPr>
              <a:t>       - otherwise do subgraph isomorphism to count exact frequency.</a:t>
            </a:r>
          </a:p>
          <a:p>
            <a:pPr marL="457200" indent="-457200" algn="just">
              <a:buFontTx/>
              <a:buAutoNum type="alphaUcPeriod"/>
              <a:defRPr/>
            </a:pPr>
            <a:endParaRPr lang="en-US" sz="1000" i="1" dirty="0">
              <a:solidFill>
                <a:schemeClr val="tx1"/>
              </a:solidFill>
            </a:endParaRPr>
          </a:p>
        </p:txBody>
      </p:sp>
      <p:sp>
        <p:nvSpPr>
          <p:cNvPr id="76" name="Rounded Rectangular Callout 75"/>
          <p:cNvSpPr/>
          <p:nvPr/>
        </p:nvSpPr>
        <p:spPr>
          <a:xfrm>
            <a:off x="3733800" y="1219200"/>
            <a:ext cx="4802188" cy="3811588"/>
          </a:xfrm>
          <a:prstGeom prst="wedgeRoundRectCallout">
            <a:avLst>
              <a:gd name="adj1" fmla="val -66994"/>
              <a:gd name="adj2" fmla="val -3247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buFontTx/>
              <a:buAutoNum type="arabicParenR"/>
              <a:defRPr/>
            </a:pPr>
            <a:r>
              <a:rPr lang="en-US" sz="2000" b="1" dirty="0">
                <a:solidFill>
                  <a:schemeClr val="tx1"/>
                </a:solidFill>
              </a:rPr>
              <a:t>AGM</a:t>
            </a:r>
            <a:r>
              <a:rPr lang="en-US" sz="2000" dirty="0">
                <a:solidFill>
                  <a:schemeClr val="tx1"/>
                </a:solidFill>
              </a:rPr>
              <a:t> (vertex based candidate generation). </a:t>
            </a:r>
            <a:r>
              <a:rPr lang="en-US" sz="1400" i="1" dirty="0" err="1">
                <a:solidFill>
                  <a:schemeClr val="tx1"/>
                </a:solidFill>
                <a:latin typeface="TimesTen-Roman"/>
              </a:rPr>
              <a:t>Inokuchi</a:t>
            </a:r>
            <a:r>
              <a:rPr lang="en-US" sz="1400" i="1" dirty="0">
                <a:solidFill>
                  <a:schemeClr val="tx1"/>
                </a:solidFill>
                <a:latin typeface="TimesTen-Roman"/>
              </a:rPr>
              <a:t> et al.</a:t>
            </a:r>
            <a:r>
              <a:rPr lang="en-US" sz="1400" i="1" dirty="0">
                <a:solidFill>
                  <a:schemeClr val="tx1"/>
                </a:solidFill>
              </a:rPr>
              <a:t>, PKDD ’00</a:t>
            </a:r>
          </a:p>
          <a:p>
            <a:pPr marL="457200" indent="-457200" algn="just">
              <a:buFontTx/>
              <a:buAutoNum type="arabicParenR"/>
              <a:defRPr/>
            </a:pPr>
            <a:endParaRPr lang="en-US" sz="1400" i="1" dirty="0">
              <a:solidFill>
                <a:schemeClr val="tx1"/>
              </a:solidFill>
            </a:endParaRPr>
          </a:p>
          <a:p>
            <a:pPr marL="457200" indent="-457200" algn="just">
              <a:buFontTx/>
              <a:buAutoNum type="arabicParenR"/>
              <a:defRPr/>
            </a:pPr>
            <a:r>
              <a:rPr lang="en-US" sz="2000" b="1" dirty="0">
                <a:solidFill>
                  <a:schemeClr val="tx1"/>
                </a:solidFill>
              </a:rPr>
              <a:t>FGS </a:t>
            </a:r>
            <a:r>
              <a:rPr lang="en-US" sz="2000" dirty="0">
                <a:solidFill>
                  <a:schemeClr val="tx1"/>
                </a:solidFill>
              </a:rPr>
              <a:t>(edge based candidate generation). </a:t>
            </a:r>
            <a:r>
              <a:rPr lang="en-US" sz="1600" i="1" dirty="0" err="1">
                <a:solidFill>
                  <a:schemeClr val="tx1"/>
                </a:solidFill>
              </a:rPr>
              <a:t>Kuramochi</a:t>
            </a:r>
            <a:r>
              <a:rPr lang="en-US" sz="1600" i="1" dirty="0">
                <a:solidFill>
                  <a:schemeClr val="tx1"/>
                </a:solidFill>
              </a:rPr>
              <a:t> et al., ICDM ’01</a:t>
            </a:r>
          </a:p>
          <a:p>
            <a:pPr marL="457200" indent="-457200" algn="just">
              <a:buFontTx/>
              <a:buAutoNum type="arabicParenR"/>
              <a:defRPr/>
            </a:pPr>
            <a:endParaRPr lang="en-US" sz="1400" b="1" dirty="0">
              <a:solidFill>
                <a:schemeClr val="tx1"/>
              </a:solidFill>
            </a:endParaRPr>
          </a:p>
          <a:p>
            <a:pPr marL="457200" indent="-457200" algn="just">
              <a:buFontTx/>
              <a:buAutoNum type="arabicParenR"/>
              <a:defRPr/>
            </a:pPr>
            <a:r>
              <a:rPr lang="en-US" sz="2000" b="1" dirty="0">
                <a:solidFill>
                  <a:schemeClr val="tx1"/>
                </a:solidFill>
              </a:rPr>
              <a:t>Path-Join </a:t>
            </a:r>
            <a:r>
              <a:rPr lang="en-US" sz="2000" dirty="0">
                <a:solidFill>
                  <a:schemeClr val="tx1"/>
                </a:solidFill>
              </a:rPr>
              <a:t>(edge disjoint path based candidate generation). </a:t>
            </a:r>
            <a:r>
              <a:rPr lang="en-US" sz="1600" i="1" dirty="0" err="1">
                <a:solidFill>
                  <a:schemeClr val="tx1"/>
                </a:solidFill>
              </a:rPr>
              <a:t>Vanetik</a:t>
            </a:r>
            <a:r>
              <a:rPr lang="en-US" sz="1600" i="1" dirty="0">
                <a:solidFill>
                  <a:schemeClr val="tx1"/>
                </a:solidFill>
              </a:rPr>
              <a:t> et al., ICDM ’02</a:t>
            </a:r>
            <a:endParaRPr lang="en-US" sz="2000" b="1" dirty="0">
              <a:solidFill>
                <a:schemeClr val="tx1"/>
              </a:solidFill>
            </a:endParaRPr>
          </a:p>
          <a:p>
            <a:pPr marL="457200" indent="-457200" algn="just">
              <a:buFontTx/>
              <a:buAutoNum type="arabicParenR"/>
              <a:defRPr/>
            </a:pPr>
            <a:endParaRPr lang="en-US" sz="1000" i="1" dirty="0">
              <a:solidFill>
                <a:schemeClr val="tx1"/>
              </a:solidFill>
            </a:endParaRPr>
          </a:p>
        </p:txBody>
      </p:sp>
      <p:pic>
        <p:nvPicPr>
          <p:cNvPr id="10"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linds(horizont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0"/>
                                        </p:tgtEl>
                                      </p:cBhvr>
                                    </p:animEffect>
                                    <p:set>
                                      <p:cBhvr>
                                        <p:cTn id="12" dur="1" fill="hold">
                                          <p:stCondLst>
                                            <p:cond delay="499"/>
                                          </p:stCondLst>
                                        </p:cTn>
                                        <p:tgtEl>
                                          <p:spTgt spid="1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linds(horizontal)">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P spid="7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sz="quarter" idx="1"/>
          </p:nvPr>
        </p:nvSpPr>
        <p:spPr>
          <a:xfrm>
            <a:off x="304800" y="1295400"/>
            <a:ext cx="8001000" cy="3505200"/>
          </a:xfrm>
        </p:spPr>
        <p:txBody>
          <a:bodyPr/>
          <a:lstStyle/>
          <a:p>
            <a:pPr marL="396875" lvl="0" indent="-396875" algn="just" defTabSz="914363">
              <a:lnSpc>
                <a:spcPct val="90000"/>
              </a:lnSpc>
              <a:buBlip>
                <a:blip r:embed="rId3"/>
              </a:buBlip>
            </a:pPr>
            <a:r>
              <a:rPr lang="en-US" sz="2200" dirty="0" err="1" smtClean="0"/>
              <a:t>Apriori</a:t>
            </a:r>
            <a:r>
              <a:rPr lang="en-US" sz="2200" dirty="0" smtClean="0"/>
              <a:t> Based Approach with Candidate Set Generation.</a:t>
            </a:r>
          </a:p>
          <a:p>
            <a:pPr marL="396875" lvl="0" indent="-396875" algn="just" defTabSz="914363">
              <a:lnSpc>
                <a:spcPct val="90000"/>
              </a:lnSpc>
              <a:buBlip>
                <a:blip r:embed="rId3"/>
              </a:buBlip>
            </a:pPr>
            <a:endParaRPr lang="en-US" sz="2200" dirty="0" smtClean="0"/>
          </a:p>
          <a:p>
            <a:pPr marL="396875" lvl="0" indent="-396875" algn="just" defTabSz="914363">
              <a:lnSpc>
                <a:spcPct val="90000"/>
              </a:lnSpc>
              <a:buBlip>
                <a:blip r:embed="rId3"/>
              </a:buBlip>
            </a:pPr>
            <a:r>
              <a:rPr lang="en-US" sz="2200" dirty="0" smtClean="0"/>
              <a:t>Find all frequent subgraphs of size K.</a:t>
            </a:r>
          </a:p>
          <a:p>
            <a:pPr marL="396875" lvl="0" indent="-396875" algn="just" defTabSz="914363">
              <a:lnSpc>
                <a:spcPct val="90000"/>
              </a:lnSpc>
              <a:buBlip>
                <a:blip r:embed="rId3"/>
              </a:buBlip>
            </a:pPr>
            <a:endParaRPr lang="en-US" sz="2200" dirty="0" smtClean="0"/>
          </a:p>
          <a:p>
            <a:pPr marL="396875" lvl="0" indent="-396875" algn="just" defTabSz="914363">
              <a:lnSpc>
                <a:spcPct val="90000"/>
              </a:lnSpc>
              <a:buBlip>
                <a:blip r:embed="rId3"/>
              </a:buBlip>
            </a:pPr>
            <a:r>
              <a:rPr lang="en-US" sz="2200" dirty="0" smtClean="0"/>
              <a:t>Generate candidates of size K+1 edges by joining candidates of size k edges.</a:t>
            </a:r>
          </a:p>
          <a:p>
            <a:pPr marL="396875" lvl="0" indent="-396875" algn="just" defTabSz="914363">
              <a:lnSpc>
                <a:spcPct val="90000"/>
              </a:lnSpc>
              <a:buBlip>
                <a:blip r:embed="rId3"/>
              </a:buBlip>
            </a:pPr>
            <a:endParaRPr lang="en-US" sz="2200" dirty="0" smtClean="0"/>
          </a:p>
          <a:p>
            <a:pPr marL="396875" lvl="0" indent="-396875" algn="just" defTabSz="914363">
              <a:lnSpc>
                <a:spcPct val="90000"/>
              </a:lnSpc>
              <a:buBlip>
                <a:blip r:embed="rId3"/>
              </a:buBlip>
            </a:pPr>
            <a:r>
              <a:rPr lang="en-US" sz="2200" dirty="0" smtClean="0"/>
              <a:t>Must share a common subgraph of K-1 edges.</a:t>
            </a:r>
          </a:p>
          <a:p>
            <a:endParaRPr lang="en-US" dirty="0" smtClean="0"/>
          </a:p>
        </p:txBody>
      </p:sp>
      <p:sp>
        <p:nvSpPr>
          <p:cNvPr id="122883" name="Slide Number Placeholder 3"/>
          <p:cNvSpPr>
            <a:spLocks noGrp="1"/>
          </p:cNvSpPr>
          <p:nvPr>
            <p:ph type="sldNum" sz="quarter" idx="12"/>
          </p:nvPr>
        </p:nvSpPr>
        <p:spPr>
          <a:noFill/>
        </p:spPr>
        <p:txBody>
          <a:bodyPr/>
          <a:lstStyle/>
          <a:p>
            <a:fld id="{10F1ACDC-B55E-4796-8485-75CAC6E72C4B}" type="slidenum">
              <a:rPr lang="en-US" smtClean="0">
                <a:solidFill>
                  <a:schemeClr val="tx1"/>
                </a:solidFill>
              </a:rPr>
              <a:pPr/>
              <a:t>91</a:t>
            </a:fld>
            <a:endParaRPr lang="en-US" dirty="0" smtClean="0">
              <a:solidFill>
                <a:schemeClr val="tx1"/>
              </a:solidFill>
            </a:endParaRPr>
          </a:p>
        </p:txBody>
      </p:sp>
      <p:pic>
        <p:nvPicPr>
          <p:cNvPr id="40962" name="Picture 2"/>
          <p:cNvPicPr>
            <a:picLocks noChangeAspect="1" noChangeArrowheads="1"/>
          </p:cNvPicPr>
          <p:nvPr/>
        </p:nvPicPr>
        <p:blipFill>
          <a:blip r:embed="rId4" cstate="print"/>
          <a:srcRect/>
          <a:stretch>
            <a:fillRect/>
          </a:stretch>
        </p:blipFill>
        <p:spPr bwMode="auto">
          <a:xfrm>
            <a:off x="1827213" y="4533900"/>
            <a:ext cx="5543550" cy="1638300"/>
          </a:xfrm>
          <a:prstGeom prst="rect">
            <a:avLst/>
          </a:prstGeom>
          <a:noFill/>
          <a:ln w="9525">
            <a:noFill/>
            <a:miter lim="800000"/>
            <a:headEnd/>
            <a:tailEnd/>
          </a:ln>
        </p:spPr>
      </p:pic>
      <p:sp>
        <p:nvSpPr>
          <p:cNvPr id="8" name="Title 1"/>
          <p:cNvSpPr>
            <a:spLocks noGrp="1"/>
          </p:cNvSpPr>
          <p:nvPr>
            <p:ph type="title"/>
          </p:nvPr>
        </p:nvSpPr>
        <p:spPr>
          <a:xfrm>
            <a:off x="534988" y="76200"/>
            <a:ext cx="7467600" cy="685800"/>
          </a:xfrm>
        </p:spPr>
        <p:txBody>
          <a:bodyPr>
            <a:normAutofit fontScale="90000"/>
          </a:bodyPr>
          <a:lstStyle/>
          <a:p>
            <a:pPr algn="ctr">
              <a:defRPr/>
            </a:pPr>
            <a:r>
              <a:rPr lang="en-US" b="1" dirty="0" smtClean="0"/>
              <a:t>FGS </a:t>
            </a:r>
            <a:br>
              <a:rPr lang="en-US" b="1" dirty="0" smtClean="0"/>
            </a:br>
            <a:r>
              <a:rPr lang="en-US" sz="1800" b="1" dirty="0" smtClean="0"/>
              <a:t>[</a:t>
            </a:r>
            <a:r>
              <a:rPr lang="en-US" altLang="zh-CN" sz="1800" dirty="0" err="1" smtClean="0"/>
              <a:t>Kuramochi</a:t>
            </a:r>
            <a:r>
              <a:rPr lang="en-US" altLang="zh-CN" sz="1800" dirty="0" smtClean="0"/>
              <a:t> et. al., ICDM ’01]  </a:t>
            </a:r>
            <a:endParaRPr lang="en-US" sz="1800" b="1" dirty="0"/>
          </a:p>
        </p:txBody>
      </p:sp>
      <p:pic>
        <p:nvPicPr>
          <p:cNvPr id="9"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sz="quarter" idx="1"/>
          </p:nvPr>
        </p:nvSpPr>
        <p:spPr>
          <a:xfrm>
            <a:off x="457200" y="1143000"/>
            <a:ext cx="7848600" cy="5483225"/>
          </a:xfrm>
        </p:spPr>
        <p:txBody>
          <a:bodyPr/>
          <a:lstStyle/>
          <a:p>
            <a:pPr marL="396875" lvl="0" indent="-396875" algn="just" defTabSz="914363">
              <a:lnSpc>
                <a:spcPct val="90000"/>
              </a:lnSpc>
              <a:buBlip>
                <a:blip r:embed="rId3"/>
              </a:buBlip>
            </a:pPr>
            <a:r>
              <a:rPr lang="en-US" sz="2200" dirty="0" smtClean="0"/>
              <a:t>Check if the </a:t>
            </a:r>
            <a:r>
              <a:rPr lang="en-US" sz="2200" i="1" dirty="0" smtClean="0"/>
              <a:t>K+1</a:t>
            </a:r>
            <a:r>
              <a:rPr lang="en-US" sz="2200" dirty="0" smtClean="0"/>
              <a:t> edge graph already in the candidate set. (Graph Automorphism).</a:t>
            </a:r>
          </a:p>
          <a:p>
            <a:pPr marL="396875" lvl="0" indent="-396875" algn="just" defTabSz="914363">
              <a:lnSpc>
                <a:spcPct val="90000"/>
              </a:lnSpc>
              <a:buBlip>
                <a:blip r:embed="rId3"/>
              </a:buBlip>
            </a:pPr>
            <a:endParaRPr lang="en-US" sz="2200" dirty="0" smtClean="0"/>
          </a:p>
          <a:p>
            <a:pPr marL="396875" lvl="0" indent="-396875" algn="just" defTabSz="914363">
              <a:lnSpc>
                <a:spcPct val="90000"/>
              </a:lnSpc>
              <a:buBlip>
                <a:blip r:embed="rId3"/>
              </a:buBlip>
            </a:pPr>
            <a:r>
              <a:rPr lang="en-US" sz="2200" dirty="0" smtClean="0"/>
              <a:t>Check if all its </a:t>
            </a:r>
            <a:r>
              <a:rPr lang="en-US" sz="2200" i="1" dirty="0" smtClean="0"/>
              <a:t>K</a:t>
            </a:r>
            <a:r>
              <a:rPr lang="en-US" sz="2200" dirty="0" smtClean="0"/>
              <a:t> edge subgraphs are in the frequent set.</a:t>
            </a:r>
          </a:p>
          <a:p>
            <a:pPr marL="396875" lvl="0" indent="-396875" algn="just" defTabSz="914363">
              <a:lnSpc>
                <a:spcPct val="90000"/>
              </a:lnSpc>
              <a:buBlip>
                <a:blip r:embed="rId3"/>
              </a:buBlip>
            </a:pPr>
            <a:endParaRPr lang="en-US" sz="2200" dirty="0" smtClean="0"/>
          </a:p>
          <a:p>
            <a:pPr marL="396875" lvl="0" indent="-396875" algn="just" defTabSz="914363">
              <a:lnSpc>
                <a:spcPct val="90000"/>
              </a:lnSpc>
              <a:buBlip>
                <a:blip r:embed="rId3"/>
              </a:buBlip>
            </a:pPr>
            <a:r>
              <a:rPr lang="en-US" sz="2200" dirty="0" smtClean="0"/>
              <a:t>Insert the </a:t>
            </a:r>
            <a:r>
              <a:rPr lang="en-US" sz="2200" i="1" dirty="0" smtClean="0"/>
              <a:t>K+1</a:t>
            </a:r>
            <a:r>
              <a:rPr lang="en-US" sz="2200" dirty="0" smtClean="0"/>
              <a:t> edge graph into candidate set.</a:t>
            </a:r>
          </a:p>
          <a:p>
            <a:pPr marL="396875" lvl="0" indent="-396875" algn="just" defTabSz="914363">
              <a:lnSpc>
                <a:spcPct val="90000"/>
              </a:lnSpc>
              <a:buBlip>
                <a:blip r:embed="rId3"/>
              </a:buBlip>
            </a:pPr>
            <a:endParaRPr lang="en-US" sz="2200" dirty="0" smtClean="0"/>
          </a:p>
          <a:p>
            <a:pPr marL="396875" lvl="0" indent="-396875" algn="just" defTabSz="914363">
              <a:lnSpc>
                <a:spcPct val="90000"/>
              </a:lnSpc>
              <a:buBlip>
                <a:blip r:embed="rId3"/>
              </a:buBlip>
            </a:pPr>
            <a:r>
              <a:rPr lang="en-US" sz="2200" dirty="0" smtClean="0"/>
              <a:t>Count the frequency of each element in the candidate set whether it is frequent. (Subgraph Isomorphism).</a:t>
            </a:r>
          </a:p>
        </p:txBody>
      </p:sp>
      <p:sp>
        <p:nvSpPr>
          <p:cNvPr id="123907" name="Slide Number Placeholder 3"/>
          <p:cNvSpPr>
            <a:spLocks noGrp="1"/>
          </p:cNvSpPr>
          <p:nvPr>
            <p:ph type="sldNum" sz="quarter" idx="12"/>
          </p:nvPr>
        </p:nvSpPr>
        <p:spPr>
          <a:noFill/>
        </p:spPr>
        <p:txBody>
          <a:bodyPr/>
          <a:lstStyle/>
          <a:p>
            <a:fld id="{97736126-3130-4CF8-9798-5B6B2CBBDE22}" type="slidenum">
              <a:rPr lang="en-US" smtClean="0">
                <a:solidFill>
                  <a:schemeClr val="tx1"/>
                </a:solidFill>
              </a:rPr>
              <a:pPr/>
              <a:t>92</a:t>
            </a:fld>
            <a:endParaRPr lang="en-US" dirty="0" smtClean="0">
              <a:solidFill>
                <a:schemeClr val="tx1"/>
              </a:solidFill>
            </a:endParaRPr>
          </a:p>
        </p:txBody>
      </p:sp>
      <p:pic>
        <p:nvPicPr>
          <p:cNvPr id="7"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
        <p:nvSpPr>
          <p:cNvPr id="10" name="Title 1"/>
          <p:cNvSpPr>
            <a:spLocks noGrp="1"/>
          </p:cNvSpPr>
          <p:nvPr>
            <p:ph type="title"/>
          </p:nvPr>
        </p:nvSpPr>
        <p:spPr>
          <a:xfrm>
            <a:off x="534988" y="76200"/>
            <a:ext cx="7467600" cy="685800"/>
          </a:xfrm>
        </p:spPr>
        <p:txBody>
          <a:bodyPr>
            <a:normAutofit fontScale="90000"/>
          </a:bodyPr>
          <a:lstStyle/>
          <a:p>
            <a:pPr algn="ctr">
              <a:defRPr/>
            </a:pPr>
            <a:r>
              <a:rPr lang="en-US" b="1" dirty="0" smtClean="0"/>
              <a:t>FGS </a:t>
            </a:r>
            <a:br>
              <a:rPr lang="en-US" b="1" dirty="0" smtClean="0"/>
            </a:br>
            <a:r>
              <a:rPr lang="en-US" sz="1800" b="1" dirty="0" smtClean="0"/>
              <a:t>[</a:t>
            </a:r>
            <a:r>
              <a:rPr lang="en-US" altLang="zh-CN" sz="1800" dirty="0" err="1" smtClean="0"/>
              <a:t>Kuramochi</a:t>
            </a:r>
            <a:r>
              <a:rPr lang="en-US" altLang="zh-CN" sz="1800" dirty="0" smtClean="0"/>
              <a:t> et. al., ICDM ’01]  </a:t>
            </a:r>
            <a:endParaRPr lang="en-US" sz="18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915988" y="150813"/>
            <a:ext cx="7467600" cy="457200"/>
          </a:xfrm>
        </p:spPr>
        <p:txBody>
          <a:bodyPr>
            <a:normAutofit fontScale="90000"/>
          </a:bodyPr>
          <a:lstStyle/>
          <a:p>
            <a:pPr algn="ctr"/>
            <a:r>
              <a:rPr lang="en-US" b="1" smtClean="0"/>
              <a:t>Pattern Mining in Graph Database</a:t>
            </a:r>
          </a:p>
        </p:txBody>
      </p:sp>
      <p:sp>
        <p:nvSpPr>
          <p:cNvPr id="124931" name="Slide Number Placeholder 3"/>
          <p:cNvSpPr>
            <a:spLocks noGrp="1"/>
          </p:cNvSpPr>
          <p:nvPr>
            <p:ph type="sldNum" sz="quarter" idx="12"/>
          </p:nvPr>
        </p:nvSpPr>
        <p:spPr>
          <a:noFill/>
        </p:spPr>
        <p:txBody>
          <a:bodyPr/>
          <a:lstStyle/>
          <a:p>
            <a:fld id="{F3970388-EE05-4A7D-8B1A-D5DC3A118F0E}" type="slidenum">
              <a:rPr lang="en-US" smtClean="0">
                <a:solidFill>
                  <a:schemeClr val="tx1"/>
                </a:solidFill>
              </a:rPr>
              <a:pPr/>
              <a:t>93</a:t>
            </a:fld>
            <a:endParaRPr lang="en-US" dirty="0" smtClean="0">
              <a:solidFill>
                <a:schemeClr val="tx1"/>
              </a:solidFill>
            </a:endParaRPr>
          </a:p>
        </p:txBody>
      </p:sp>
      <p:sp>
        <p:nvSpPr>
          <p:cNvPr id="124934"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120" name="Rounded Rectangular Callout 119"/>
          <p:cNvSpPr/>
          <p:nvPr/>
        </p:nvSpPr>
        <p:spPr>
          <a:xfrm>
            <a:off x="3810000" y="1065213"/>
            <a:ext cx="4573588" cy="2668587"/>
          </a:xfrm>
          <a:prstGeom prst="wedgeRoundRectCallout">
            <a:avLst>
              <a:gd name="adj1" fmla="val -68221"/>
              <a:gd name="adj2" fmla="val -279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defRPr/>
            </a:pPr>
            <a:r>
              <a:rPr lang="en-US" sz="2000" b="1" dirty="0">
                <a:solidFill>
                  <a:srgbClr val="FF0000"/>
                </a:solidFill>
              </a:rPr>
              <a:t>Problems:</a:t>
            </a:r>
            <a:r>
              <a:rPr lang="en-US" dirty="0">
                <a:solidFill>
                  <a:schemeClr val="tx1"/>
                </a:solidFill>
              </a:rPr>
              <a:t> </a:t>
            </a:r>
          </a:p>
          <a:p>
            <a:pPr marL="457200" indent="-457200" algn="just">
              <a:defRPr/>
            </a:pPr>
            <a:endParaRPr lang="en-US" sz="500" dirty="0">
              <a:solidFill>
                <a:schemeClr val="tx1"/>
              </a:solidFill>
            </a:endParaRPr>
          </a:p>
          <a:p>
            <a:pPr marL="457200" indent="-457200" algn="just">
              <a:buFont typeface="Wingdings" pitchFamily="2" charset="2"/>
              <a:buChar char="v"/>
              <a:defRPr/>
            </a:pPr>
            <a:r>
              <a:rPr lang="en-US" dirty="0">
                <a:solidFill>
                  <a:schemeClr val="tx1"/>
                </a:solidFill>
              </a:rPr>
              <a:t>Many candidates are generated at higher depth of search tree. Removal of duplicates expensive.</a:t>
            </a:r>
          </a:p>
          <a:p>
            <a:pPr marL="457200" indent="-457200" algn="just">
              <a:defRPr/>
            </a:pPr>
            <a:r>
              <a:rPr lang="en-US" dirty="0">
                <a:solidFill>
                  <a:schemeClr val="tx1"/>
                </a:solidFill>
              </a:rPr>
              <a:t>     </a:t>
            </a:r>
          </a:p>
          <a:p>
            <a:pPr marL="457200" indent="-457200" algn="just">
              <a:buFont typeface="Wingdings" pitchFamily="2" charset="2"/>
              <a:buChar char="v"/>
              <a:defRPr/>
            </a:pPr>
            <a:r>
              <a:rPr lang="en-US" dirty="0">
                <a:solidFill>
                  <a:schemeClr val="tx1"/>
                </a:solidFill>
              </a:rPr>
              <a:t>More memory due to BFS traversal of search tree.</a:t>
            </a:r>
          </a:p>
        </p:txBody>
      </p:sp>
      <p:sp>
        <p:nvSpPr>
          <p:cNvPr id="10" name="Rounded Rectangular Callout 9"/>
          <p:cNvSpPr/>
          <p:nvPr/>
        </p:nvSpPr>
        <p:spPr>
          <a:xfrm>
            <a:off x="3124200" y="2667000"/>
            <a:ext cx="4802188" cy="3354388"/>
          </a:xfrm>
          <a:prstGeom prst="wedgeRoundRectCallout">
            <a:avLst>
              <a:gd name="adj1" fmla="val -63347"/>
              <a:gd name="adj2" fmla="val -4490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buFontTx/>
              <a:buAutoNum type="arabicParenR"/>
              <a:defRPr/>
            </a:pPr>
            <a:r>
              <a:rPr lang="en-US" sz="2000" b="1" dirty="0" err="1">
                <a:solidFill>
                  <a:schemeClr val="tx1"/>
                </a:solidFill>
              </a:rPr>
              <a:t>gSpan</a:t>
            </a:r>
            <a:r>
              <a:rPr lang="en-US" sz="2000" dirty="0">
                <a:solidFill>
                  <a:schemeClr val="tx1"/>
                </a:solidFill>
              </a:rPr>
              <a:t> . </a:t>
            </a:r>
            <a:r>
              <a:rPr lang="en-US" sz="1400" i="1" dirty="0">
                <a:solidFill>
                  <a:schemeClr val="tx1"/>
                </a:solidFill>
                <a:latin typeface="TimesTen-Roman"/>
              </a:rPr>
              <a:t>Yan et al.</a:t>
            </a:r>
            <a:r>
              <a:rPr lang="en-US" sz="1400" i="1" dirty="0">
                <a:solidFill>
                  <a:schemeClr val="tx1"/>
                </a:solidFill>
              </a:rPr>
              <a:t>, ICDM ’02</a:t>
            </a:r>
          </a:p>
          <a:p>
            <a:pPr marL="457200" indent="-457200" algn="just">
              <a:buFontTx/>
              <a:buAutoNum type="arabicParenR"/>
              <a:defRPr/>
            </a:pPr>
            <a:endParaRPr lang="en-US" sz="1400" i="1" dirty="0">
              <a:solidFill>
                <a:schemeClr val="tx1"/>
              </a:solidFill>
            </a:endParaRPr>
          </a:p>
          <a:p>
            <a:pPr marL="457200" indent="-457200" algn="just">
              <a:buFontTx/>
              <a:buAutoNum type="arabicParenR"/>
              <a:defRPr/>
            </a:pPr>
            <a:r>
              <a:rPr lang="en-US" sz="2000" b="1" dirty="0" err="1">
                <a:solidFill>
                  <a:schemeClr val="tx1"/>
                </a:solidFill>
              </a:rPr>
              <a:t>MoFa</a:t>
            </a:r>
            <a:r>
              <a:rPr lang="en-US" sz="2000" dirty="0">
                <a:solidFill>
                  <a:schemeClr val="tx1"/>
                </a:solidFill>
              </a:rPr>
              <a:t>.  </a:t>
            </a:r>
            <a:r>
              <a:rPr lang="en-US" sz="1600" i="1" dirty="0" err="1">
                <a:solidFill>
                  <a:schemeClr val="tx1"/>
                </a:solidFill>
              </a:rPr>
              <a:t>Borgelt</a:t>
            </a:r>
            <a:r>
              <a:rPr lang="en-US" sz="1600" i="1" dirty="0">
                <a:solidFill>
                  <a:schemeClr val="tx1"/>
                </a:solidFill>
              </a:rPr>
              <a:t> et al.,  ICDM ’02</a:t>
            </a:r>
          </a:p>
          <a:p>
            <a:pPr marL="457200" indent="-457200" algn="just">
              <a:buFontTx/>
              <a:buAutoNum type="arabicParenR"/>
              <a:defRPr/>
            </a:pPr>
            <a:endParaRPr lang="en-US" sz="1400" b="1" dirty="0">
              <a:solidFill>
                <a:schemeClr val="tx1"/>
              </a:solidFill>
            </a:endParaRPr>
          </a:p>
          <a:p>
            <a:pPr marL="457200" indent="-457200" algn="just">
              <a:buFontTx/>
              <a:buAutoNum type="arabicParenR"/>
              <a:defRPr/>
            </a:pPr>
            <a:r>
              <a:rPr lang="en-US" sz="2000" b="1" dirty="0">
                <a:solidFill>
                  <a:schemeClr val="tx1"/>
                </a:solidFill>
              </a:rPr>
              <a:t>FFSM. </a:t>
            </a:r>
            <a:r>
              <a:rPr lang="en-US" sz="1600" i="1" dirty="0" err="1">
                <a:solidFill>
                  <a:schemeClr val="tx1"/>
                </a:solidFill>
              </a:rPr>
              <a:t>Huan</a:t>
            </a:r>
            <a:r>
              <a:rPr lang="en-US" sz="1600" i="1" dirty="0">
                <a:solidFill>
                  <a:schemeClr val="tx1"/>
                </a:solidFill>
              </a:rPr>
              <a:t> et al.,  ICDM ’03</a:t>
            </a:r>
          </a:p>
          <a:p>
            <a:pPr marL="457200" indent="-457200" algn="just">
              <a:buFontTx/>
              <a:buAutoNum type="arabicParenR"/>
              <a:defRPr/>
            </a:pPr>
            <a:endParaRPr lang="en-US" sz="1400" i="1" dirty="0">
              <a:solidFill>
                <a:schemeClr val="tx1"/>
              </a:solidFill>
            </a:endParaRPr>
          </a:p>
          <a:p>
            <a:pPr marL="457200" indent="-457200" algn="just">
              <a:buFontTx/>
              <a:buAutoNum type="arabicParenR"/>
              <a:defRPr/>
            </a:pPr>
            <a:r>
              <a:rPr lang="en-US" sz="2000" b="1" dirty="0">
                <a:solidFill>
                  <a:schemeClr val="tx1"/>
                </a:solidFill>
              </a:rPr>
              <a:t>SPIN. </a:t>
            </a:r>
            <a:r>
              <a:rPr lang="en-US" sz="1600" i="1" dirty="0" err="1">
                <a:solidFill>
                  <a:schemeClr val="tx1"/>
                </a:solidFill>
              </a:rPr>
              <a:t>Huan</a:t>
            </a:r>
            <a:r>
              <a:rPr lang="en-US" sz="1600" i="1" dirty="0">
                <a:solidFill>
                  <a:schemeClr val="tx1"/>
                </a:solidFill>
              </a:rPr>
              <a:t> et al.,  KDD ’04</a:t>
            </a:r>
          </a:p>
          <a:p>
            <a:pPr marL="457200" indent="-457200" algn="just">
              <a:buFontTx/>
              <a:buAutoNum type="arabicParenR"/>
              <a:defRPr/>
            </a:pPr>
            <a:endParaRPr lang="en-US" sz="1600" i="1" dirty="0">
              <a:solidFill>
                <a:schemeClr val="tx1"/>
              </a:solidFill>
            </a:endParaRPr>
          </a:p>
          <a:p>
            <a:pPr marL="457200" indent="-457200" algn="just">
              <a:defRPr/>
            </a:pPr>
            <a:r>
              <a:rPr lang="en-US" sz="2000" b="1" dirty="0">
                <a:solidFill>
                  <a:schemeClr val="tx1"/>
                </a:solidFill>
              </a:rPr>
              <a:t>5)   GASTON. </a:t>
            </a:r>
            <a:r>
              <a:rPr lang="en-US" sz="1600" i="1" dirty="0" err="1">
                <a:solidFill>
                  <a:schemeClr val="tx1"/>
                </a:solidFill>
              </a:rPr>
              <a:t>Nijssen</a:t>
            </a:r>
            <a:r>
              <a:rPr lang="en-US" sz="1600" i="1" dirty="0">
                <a:solidFill>
                  <a:schemeClr val="tx1"/>
                </a:solidFill>
              </a:rPr>
              <a:t> et al.,  KDD ’04</a:t>
            </a:r>
          </a:p>
          <a:p>
            <a:pPr marL="457200" indent="-457200" algn="just">
              <a:defRPr/>
            </a:pPr>
            <a:r>
              <a:rPr lang="en-US" sz="1600" b="1" i="1" dirty="0">
                <a:solidFill>
                  <a:schemeClr val="tx1"/>
                </a:solidFill>
              </a:rPr>
              <a:t> </a:t>
            </a:r>
            <a:endParaRPr lang="en-US" sz="2000" b="1" dirty="0">
              <a:solidFill>
                <a:schemeClr val="tx1"/>
              </a:solidFill>
            </a:endParaRPr>
          </a:p>
          <a:p>
            <a:pPr marL="457200" indent="-457200" algn="just">
              <a:buFontTx/>
              <a:buAutoNum type="arabicParenR"/>
              <a:defRPr/>
            </a:pPr>
            <a:endParaRPr lang="en-US" sz="1000" i="1" dirty="0">
              <a:solidFill>
                <a:schemeClr val="tx1"/>
              </a:solidFill>
            </a:endParaRPr>
          </a:p>
        </p:txBody>
      </p:sp>
      <p:sp>
        <p:nvSpPr>
          <p:cNvPr id="11" name="Rounded Rectangular Callout 10"/>
          <p:cNvSpPr/>
          <p:nvPr/>
        </p:nvSpPr>
        <p:spPr>
          <a:xfrm>
            <a:off x="3200400" y="1063625"/>
            <a:ext cx="4954588" cy="5565775"/>
          </a:xfrm>
          <a:prstGeom prst="wedgeRoundRectCallout">
            <a:avLst>
              <a:gd name="adj1" fmla="val -63696"/>
              <a:gd name="adj2" fmla="val -1827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000" b="1" dirty="0">
                <a:solidFill>
                  <a:schemeClr val="tx1"/>
                </a:solidFill>
              </a:rPr>
              <a:t> A.   Grow Pattern:</a:t>
            </a:r>
            <a:r>
              <a:rPr lang="en-US" sz="2000" dirty="0">
                <a:solidFill>
                  <a:schemeClr val="tx1"/>
                </a:solidFill>
              </a:rPr>
              <a:t> </a:t>
            </a:r>
          </a:p>
          <a:p>
            <a:pPr marL="457200" indent="-457200">
              <a:defRPr/>
            </a:pPr>
            <a:r>
              <a:rPr lang="en-US" sz="2000" dirty="0">
                <a:solidFill>
                  <a:schemeClr val="tx1"/>
                </a:solidFill>
              </a:rPr>
              <a:t>       </a:t>
            </a:r>
            <a:r>
              <a:rPr lang="en-US" dirty="0">
                <a:solidFill>
                  <a:schemeClr val="tx1"/>
                </a:solidFill>
              </a:rPr>
              <a:t>extend existing subgraph by an edge and/or a node. The extension must be chosen carefully to reduce duplicates</a:t>
            </a:r>
            <a:r>
              <a:rPr lang="en-US" sz="2000" dirty="0">
                <a:solidFill>
                  <a:schemeClr val="tx1"/>
                </a:solidFill>
              </a:rPr>
              <a:t>.</a:t>
            </a:r>
          </a:p>
          <a:p>
            <a:pPr marL="457200" indent="-457200">
              <a:defRPr/>
            </a:pPr>
            <a:endParaRPr lang="en-US" sz="1000" dirty="0">
              <a:solidFill>
                <a:schemeClr val="tx1"/>
              </a:solidFill>
            </a:endParaRPr>
          </a:p>
          <a:p>
            <a:pPr marL="457200" indent="-457200">
              <a:defRPr/>
            </a:pPr>
            <a:r>
              <a:rPr lang="en-US" dirty="0">
                <a:solidFill>
                  <a:schemeClr val="tx1"/>
                </a:solidFill>
              </a:rPr>
              <a:t>       - DFS traversal of search tree.</a:t>
            </a:r>
            <a:endParaRPr lang="en-US" i="1" dirty="0">
              <a:solidFill>
                <a:schemeClr val="tx1"/>
              </a:solidFill>
            </a:endParaRPr>
          </a:p>
          <a:p>
            <a:pPr marL="457200" indent="-457200" algn="just">
              <a:buFontTx/>
              <a:buAutoNum type="alphaUcPeriod"/>
              <a:defRPr/>
            </a:pPr>
            <a:endParaRPr lang="en-US" sz="1400" i="1" dirty="0">
              <a:solidFill>
                <a:schemeClr val="tx1"/>
              </a:solidFill>
            </a:endParaRPr>
          </a:p>
          <a:p>
            <a:pPr marL="457200" indent="-457200">
              <a:buFontTx/>
              <a:buAutoNum type="alphaUcPeriod" startAt="2"/>
              <a:defRPr/>
            </a:pPr>
            <a:r>
              <a:rPr lang="en-US" sz="2000" b="1" dirty="0">
                <a:solidFill>
                  <a:schemeClr val="tx1"/>
                </a:solidFill>
              </a:rPr>
              <a:t>Remove Duplicates:  </a:t>
            </a:r>
          </a:p>
          <a:p>
            <a:pPr marL="457200" indent="-457200">
              <a:defRPr/>
            </a:pPr>
            <a:r>
              <a:rPr lang="en-US" sz="2000" b="1" dirty="0">
                <a:solidFill>
                  <a:schemeClr val="tx1"/>
                </a:solidFill>
              </a:rPr>
              <a:t>       </a:t>
            </a:r>
            <a:r>
              <a:rPr lang="en-US" dirty="0">
                <a:solidFill>
                  <a:schemeClr val="tx1"/>
                </a:solidFill>
              </a:rPr>
              <a:t>remove duplicate candidates by efficient canonical form and graph isomorphism testing.</a:t>
            </a:r>
            <a:endParaRPr lang="en-US" i="1" dirty="0">
              <a:solidFill>
                <a:schemeClr val="tx1"/>
              </a:solidFill>
            </a:endParaRPr>
          </a:p>
          <a:p>
            <a:pPr marL="457200" indent="-457200" algn="just">
              <a:buFontTx/>
              <a:buAutoNum type="alphaUcPeriod"/>
              <a:defRPr/>
            </a:pPr>
            <a:endParaRPr lang="en-US" sz="1400" b="1" dirty="0">
              <a:solidFill>
                <a:schemeClr val="tx1"/>
              </a:solidFill>
            </a:endParaRPr>
          </a:p>
          <a:p>
            <a:pPr marL="457200" indent="-457200" algn="just">
              <a:defRPr/>
            </a:pPr>
            <a:r>
              <a:rPr lang="en-US" sz="2000" b="1" dirty="0">
                <a:solidFill>
                  <a:schemeClr val="tx1"/>
                </a:solidFill>
              </a:rPr>
              <a:t>C.   Frequency Counting: </a:t>
            </a:r>
          </a:p>
          <a:p>
            <a:pPr marL="457200" indent="-457200">
              <a:defRPr/>
            </a:pPr>
            <a:r>
              <a:rPr lang="en-US" sz="2000" b="1" dirty="0">
                <a:solidFill>
                  <a:schemeClr val="tx1"/>
                </a:solidFill>
              </a:rPr>
              <a:t>       </a:t>
            </a:r>
            <a:r>
              <a:rPr lang="en-US" b="1" dirty="0">
                <a:solidFill>
                  <a:schemeClr val="tx1"/>
                </a:solidFill>
              </a:rPr>
              <a:t>- </a:t>
            </a:r>
            <a:r>
              <a:rPr lang="en-US" dirty="0">
                <a:solidFill>
                  <a:schemeClr val="tx1"/>
                </a:solidFill>
              </a:rPr>
              <a:t>prune if the intersection of the occurrences of its sub-patterns has lower than threshold frequency (less memory for DFS traversal).</a:t>
            </a:r>
          </a:p>
          <a:p>
            <a:pPr marL="457200" indent="-457200" algn="just">
              <a:defRPr/>
            </a:pPr>
            <a:endParaRPr lang="en-US" sz="500" dirty="0">
              <a:solidFill>
                <a:schemeClr val="tx1"/>
              </a:solidFill>
            </a:endParaRPr>
          </a:p>
          <a:p>
            <a:pPr marL="457200" indent="-457200">
              <a:defRPr/>
            </a:pPr>
            <a:r>
              <a:rPr lang="en-US" dirty="0">
                <a:solidFill>
                  <a:schemeClr val="tx1"/>
                </a:solidFill>
              </a:rPr>
              <a:t>       - otherwise do subgraph isomorphism to count exact frequency.</a:t>
            </a:r>
          </a:p>
          <a:p>
            <a:pPr marL="457200" indent="-457200" algn="just">
              <a:buFontTx/>
              <a:buAutoNum type="alphaUcPeriod"/>
              <a:defRPr/>
            </a:pPr>
            <a:endParaRPr lang="en-US" sz="1000" i="1" dirty="0">
              <a:solidFill>
                <a:schemeClr val="tx1"/>
              </a:solidFill>
            </a:endParaRPr>
          </a:p>
        </p:txBody>
      </p:sp>
      <p:pic>
        <p:nvPicPr>
          <p:cNvPr id="12"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
        <p:nvSpPr>
          <p:cNvPr id="14" name="Content Placeholder 2"/>
          <p:cNvSpPr>
            <a:spLocks noGrp="1" noChangeArrowheads="1"/>
          </p:cNvSpPr>
          <p:nvPr>
            <p:ph sz="quarter" idx="1"/>
          </p:nvPr>
        </p:nvSpPr>
        <p:spPr>
          <a:xfrm>
            <a:off x="303213" y="1447800"/>
            <a:ext cx="3656012" cy="2362200"/>
          </a:xfrm>
        </p:spPr>
        <p:txBody>
          <a:bodyPr/>
          <a:lstStyle/>
          <a:p>
            <a:pPr marL="396875" lvl="0" indent="-396875" algn="just" defTabSz="914363">
              <a:lnSpc>
                <a:spcPct val="90000"/>
              </a:lnSpc>
              <a:buBlip>
                <a:blip r:embed="rId4"/>
              </a:buBlip>
            </a:pPr>
            <a:r>
              <a:rPr lang="en-US" altLang="zh-CN" sz="2300" b="1" dirty="0" err="1" smtClean="0"/>
              <a:t>Apriori</a:t>
            </a:r>
            <a:r>
              <a:rPr lang="en-US" altLang="zh-CN" sz="2300" b="1" dirty="0" smtClean="0"/>
              <a:t> Approach</a:t>
            </a:r>
          </a:p>
          <a:p>
            <a:pPr marL="396875" lvl="0" indent="-396875" algn="just" defTabSz="914363">
              <a:lnSpc>
                <a:spcPct val="90000"/>
              </a:lnSpc>
              <a:buBlip>
                <a:blip r:embed="rId4"/>
              </a:buBlip>
            </a:pPr>
            <a:endParaRPr lang="en-US" altLang="zh-CN" sz="2300" b="1" dirty="0" smtClean="0"/>
          </a:p>
          <a:p>
            <a:pPr marL="396875" lvl="0" indent="-396875" algn="just" defTabSz="914363">
              <a:lnSpc>
                <a:spcPct val="90000"/>
              </a:lnSpc>
              <a:buBlip>
                <a:blip r:embed="rId4"/>
              </a:buBlip>
            </a:pPr>
            <a:r>
              <a:rPr lang="en-US" altLang="zh-CN" sz="2200" dirty="0" smtClean="0"/>
              <a:t>Pattern Growth </a:t>
            </a:r>
          </a:p>
          <a:p>
            <a:pPr eaLnBrk="1" hangingPunct="1">
              <a:buFont typeface="Wingdings" pitchFamily="2" charset="2"/>
              <a:buNone/>
            </a:pPr>
            <a:r>
              <a:rPr lang="en-US" altLang="zh-CN" sz="2200" dirty="0" smtClean="0"/>
              <a:t>   Approach</a:t>
            </a:r>
          </a:p>
          <a:p>
            <a:pPr eaLnBrk="1" hangingPunct="1">
              <a:buFont typeface="Wingdings" pitchFamily="2" charset="2"/>
              <a:buChar char="v"/>
            </a:pPr>
            <a:endParaRPr lang="en-US" altLang="zh-CN" sz="1000" dirty="0" smtClean="0"/>
          </a:p>
          <a:p>
            <a:pPr eaLnBrk="1" hangingPunct="1"/>
            <a:endParaRPr lang="en-US" altLang="zh-CN" sz="2300"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0"/>
                                        </p:tgtEl>
                                      </p:cBhvr>
                                    </p:animEffect>
                                    <p:set>
                                      <p:cBhvr>
                                        <p:cTn id="7" dur="1" fill="hold">
                                          <p:stCondLst>
                                            <p:cond delay="499"/>
                                          </p:stCondLst>
                                        </p:cTn>
                                        <p:tgtEl>
                                          <p:spTgt spid="1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0" grpId="0" animBg="1"/>
      <p:bldP spid="11" grpId="0" animBg="1"/>
      <p:bldP spid="11"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a:noFill/>
        </p:spPr>
        <p:txBody>
          <a:bodyPr/>
          <a:lstStyle/>
          <a:p>
            <a:fld id="{178ED900-E7CE-4FAC-8C0B-8997C1CC881B}" type="slidenum">
              <a:rPr lang="en-US" smtClean="0">
                <a:solidFill>
                  <a:schemeClr val="tx1"/>
                </a:solidFill>
              </a:rPr>
              <a:pPr/>
              <a:t>94</a:t>
            </a:fld>
            <a:endParaRPr lang="en-US" dirty="0" smtClean="0">
              <a:solidFill>
                <a:schemeClr val="tx1"/>
              </a:solidFill>
            </a:endParaRPr>
          </a:p>
        </p:txBody>
      </p:sp>
      <p:sp>
        <p:nvSpPr>
          <p:cNvPr id="8" name="Content Placeholder 2"/>
          <p:cNvSpPr>
            <a:spLocks noGrp="1"/>
          </p:cNvSpPr>
          <p:nvPr>
            <p:ph sz="quarter" idx="1"/>
          </p:nvPr>
        </p:nvSpPr>
        <p:spPr>
          <a:xfrm>
            <a:off x="304800" y="914400"/>
            <a:ext cx="7391400" cy="3352800"/>
          </a:xfrm>
        </p:spPr>
        <p:txBody>
          <a:bodyPr>
            <a:normAutofit/>
          </a:bodyPr>
          <a:lstStyle/>
          <a:p>
            <a:pPr>
              <a:buNone/>
              <a:defRPr/>
            </a:pPr>
            <a:endParaRPr lang="en-US" sz="1000" dirty="0" smtClean="0">
              <a:solidFill>
                <a:srgbClr val="C00000"/>
              </a:solidFill>
            </a:endParaRPr>
          </a:p>
          <a:p>
            <a:pPr marL="396875" lvl="0" indent="-396875" algn="just" defTabSz="914363">
              <a:lnSpc>
                <a:spcPct val="90000"/>
              </a:lnSpc>
              <a:buBlip>
                <a:blip r:embed="rId3"/>
              </a:buBlip>
            </a:pPr>
            <a:endParaRPr lang="en-US" sz="1000" dirty="0" smtClean="0">
              <a:solidFill>
                <a:srgbClr val="C00000"/>
              </a:solidFill>
            </a:endParaRPr>
          </a:p>
          <a:p>
            <a:pPr marL="396875" lvl="0" indent="-396875" algn="just" defTabSz="914363">
              <a:lnSpc>
                <a:spcPct val="90000"/>
              </a:lnSpc>
              <a:buBlip>
                <a:blip r:embed="rId3"/>
              </a:buBlip>
            </a:pPr>
            <a:r>
              <a:rPr lang="en-US" sz="2000" dirty="0" smtClean="0"/>
              <a:t>Pattern Growth Approach</a:t>
            </a:r>
            <a:r>
              <a:rPr lang="en-US" sz="2200" dirty="0" smtClean="0"/>
              <a:t> without Candidate Set Generation.</a:t>
            </a:r>
          </a:p>
          <a:p>
            <a:pPr marL="396875" lvl="0" indent="-396875" algn="just" defTabSz="914363">
              <a:lnSpc>
                <a:spcPct val="90000"/>
              </a:lnSpc>
              <a:buBlip>
                <a:blip r:embed="rId3"/>
              </a:buBlip>
            </a:pPr>
            <a:endParaRPr lang="en-US" sz="1000" dirty="0" smtClean="0"/>
          </a:p>
          <a:p>
            <a:pPr marL="396875" lvl="0" indent="-396875" algn="just" defTabSz="914363">
              <a:lnSpc>
                <a:spcPct val="90000"/>
              </a:lnSpc>
              <a:buBlip>
                <a:blip r:embed="rId3"/>
              </a:buBlip>
            </a:pPr>
            <a:r>
              <a:rPr lang="en-US" sz="2200" dirty="0" smtClean="0"/>
              <a:t>DFS Coding to translate a graph into a sequence of edges, generated by performing a Depth First Search.</a:t>
            </a:r>
          </a:p>
          <a:p>
            <a:pPr marL="396875" lvl="0" indent="-396875" algn="just" defTabSz="914363">
              <a:lnSpc>
                <a:spcPct val="90000"/>
              </a:lnSpc>
              <a:buBlip>
                <a:blip r:embed="rId3"/>
              </a:buBlip>
            </a:pPr>
            <a:endParaRPr lang="en-US" sz="1000" dirty="0" smtClean="0"/>
          </a:p>
          <a:p>
            <a:pPr marL="396875" lvl="0" indent="-396875" algn="just" defTabSz="914363">
              <a:lnSpc>
                <a:spcPct val="90000"/>
              </a:lnSpc>
              <a:buBlip>
                <a:blip r:embed="rId3"/>
              </a:buBlip>
            </a:pPr>
            <a:r>
              <a:rPr lang="en-US" sz="2200" dirty="0" smtClean="0"/>
              <a:t>Two graphs are isomorphic iff their minimum DFS codes are the same.</a:t>
            </a:r>
          </a:p>
          <a:p>
            <a:pPr>
              <a:defRPr/>
            </a:pPr>
            <a:endParaRPr lang="en-US" dirty="0"/>
          </a:p>
        </p:txBody>
      </p:sp>
      <p:pic>
        <p:nvPicPr>
          <p:cNvPr id="125957" name="Picture 3"/>
          <p:cNvPicPr>
            <a:picLocks noChangeAspect="1" noChangeArrowheads="1"/>
          </p:cNvPicPr>
          <p:nvPr/>
        </p:nvPicPr>
        <p:blipFill>
          <a:blip r:embed="rId4" cstate="print"/>
          <a:srcRect/>
          <a:stretch>
            <a:fillRect/>
          </a:stretch>
        </p:blipFill>
        <p:spPr bwMode="auto">
          <a:xfrm>
            <a:off x="152400" y="4191000"/>
            <a:ext cx="4495800" cy="1714500"/>
          </a:xfrm>
          <a:prstGeom prst="rect">
            <a:avLst/>
          </a:prstGeom>
          <a:noFill/>
          <a:ln w="9525">
            <a:noFill/>
            <a:miter lim="800000"/>
            <a:headEnd/>
            <a:tailEnd/>
          </a:ln>
        </p:spPr>
      </p:pic>
      <p:pic>
        <p:nvPicPr>
          <p:cNvPr id="125958" name="Picture 4"/>
          <p:cNvPicPr>
            <a:picLocks noChangeAspect="1" noChangeArrowheads="1"/>
          </p:cNvPicPr>
          <p:nvPr/>
        </p:nvPicPr>
        <p:blipFill>
          <a:blip r:embed="rId5" cstate="print"/>
          <a:srcRect/>
          <a:stretch>
            <a:fillRect/>
          </a:stretch>
        </p:blipFill>
        <p:spPr bwMode="auto">
          <a:xfrm>
            <a:off x="4724400" y="4233863"/>
            <a:ext cx="3921125" cy="1481137"/>
          </a:xfrm>
          <a:prstGeom prst="rect">
            <a:avLst/>
          </a:prstGeom>
          <a:noFill/>
          <a:ln w="9525">
            <a:noFill/>
            <a:miter lim="800000"/>
            <a:headEnd/>
            <a:tailEnd/>
          </a:ln>
        </p:spPr>
      </p:pic>
      <p:sp>
        <p:nvSpPr>
          <p:cNvPr id="12" name="Title 1"/>
          <p:cNvSpPr>
            <a:spLocks noGrp="1"/>
          </p:cNvSpPr>
          <p:nvPr>
            <p:ph type="title"/>
          </p:nvPr>
        </p:nvSpPr>
        <p:spPr>
          <a:xfrm>
            <a:off x="534988" y="76200"/>
            <a:ext cx="7467600" cy="685800"/>
          </a:xfrm>
        </p:spPr>
        <p:txBody>
          <a:bodyPr>
            <a:normAutofit fontScale="90000"/>
          </a:bodyPr>
          <a:lstStyle/>
          <a:p>
            <a:pPr algn="ctr">
              <a:defRPr/>
            </a:pPr>
            <a:r>
              <a:rPr lang="en-US" b="1" dirty="0" err="1" smtClean="0"/>
              <a:t>gSpan</a:t>
            </a:r>
            <a:r>
              <a:rPr lang="en-US" b="1" dirty="0" smtClean="0"/>
              <a:t> </a:t>
            </a:r>
            <a:br>
              <a:rPr lang="en-US" b="1" dirty="0" smtClean="0"/>
            </a:br>
            <a:r>
              <a:rPr lang="en-US" sz="2000" b="1" dirty="0" smtClean="0"/>
              <a:t>[</a:t>
            </a:r>
            <a:r>
              <a:rPr lang="en-US" sz="2000" dirty="0" smtClean="0"/>
              <a:t>Yan </a:t>
            </a:r>
            <a:r>
              <a:rPr lang="en-US" altLang="zh-CN" sz="2000" dirty="0" smtClean="0"/>
              <a:t>et. al., ICDM ’02]  </a:t>
            </a:r>
            <a:endParaRPr lang="en-US" sz="2000" b="1" dirty="0"/>
          </a:p>
        </p:txBody>
      </p:sp>
      <p:sp>
        <p:nvSpPr>
          <p:cNvPr id="125961" name="TextBox 8"/>
          <p:cNvSpPr txBox="1">
            <a:spLocks noChangeArrowheads="1"/>
          </p:cNvSpPr>
          <p:nvPr/>
        </p:nvSpPr>
        <p:spPr bwMode="auto">
          <a:xfrm>
            <a:off x="3962400" y="5945188"/>
            <a:ext cx="1262063" cy="368300"/>
          </a:xfrm>
          <a:prstGeom prst="rect">
            <a:avLst/>
          </a:prstGeom>
          <a:noFill/>
          <a:ln w="9525">
            <a:noFill/>
            <a:miter lim="800000"/>
            <a:headEnd/>
            <a:tailEnd/>
          </a:ln>
        </p:spPr>
        <p:txBody>
          <a:bodyPr wrap="none">
            <a:spAutoFit/>
          </a:bodyPr>
          <a:lstStyle/>
          <a:p>
            <a:r>
              <a:rPr lang="en-US"/>
              <a:t>DFS Code</a:t>
            </a:r>
          </a:p>
        </p:txBody>
      </p:sp>
      <p:pic>
        <p:nvPicPr>
          <p:cNvPr id="10" name="Picture 7"/>
          <p:cNvPicPr>
            <a:picLocks noChangeAspect="1" noChangeArrowheads="1"/>
          </p:cNvPicPr>
          <p:nvPr/>
        </p:nvPicPr>
        <p:blipFill>
          <a:blip r:embed="rId6"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sz="quarter" idx="1"/>
          </p:nvPr>
        </p:nvSpPr>
        <p:spPr>
          <a:xfrm>
            <a:off x="455613" y="1065213"/>
            <a:ext cx="7775575" cy="3201987"/>
          </a:xfrm>
        </p:spPr>
        <p:txBody>
          <a:bodyPr/>
          <a:lstStyle/>
          <a:p>
            <a:pPr marL="396875" lvl="0" indent="-396875" algn="just" defTabSz="914363">
              <a:lnSpc>
                <a:spcPct val="90000"/>
              </a:lnSpc>
              <a:buBlip>
                <a:blip r:embed="rId3"/>
              </a:buBlip>
            </a:pPr>
            <a:r>
              <a:rPr lang="en-US" sz="2000" dirty="0" smtClean="0"/>
              <a:t>Sort all frequent 1-edge graphs into a list S based on their DFS lexicographical order.</a:t>
            </a:r>
          </a:p>
          <a:p>
            <a:pPr marL="396875" lvl="0" indent="-396875" algn="just" defTabSz="914363">
              <a:lnSpc>
                <a:spcPct val="90000"/>
              </a:lnSpc>
              <a:buBlip>
                <a:blip r:embed="rId3"/>
              </a:buBlip>
            </a:pPr>
            <a:endParaRPr lang="en-US" sz="2000" dirty="0" smtClean="0"/>
          </a:p>
          <a:p>
            <a:pPr marL="396875" lvl="0" indent="-396875" algn="just" defTabSz="914363">
              <a:lnSpc>
                <a:spcPct val="90000"/>
              </a:lnSpc>
              <a:buBlip>
                <a:blip r:embed="rId3"/>
              </a:buBlip>
            </a:pPr>
            <a:r>
              <a:rPr lang="en-US" sz="2000" dirty="0" smtClean="0"/>
              <a:t>For each graph in S, add one new edge to construct all its children. The new edge can be added only at nodes that lie on the rightmost path of the DFS-tree.</a:t>
            </a:r>
          </a:p>
          <a:p>
            <a:pPr marL="396875" lvl="0" indent="-396875" algn="just" defTabSz="914363">
              <a:lnSpc>
                <a:spcPct val="90000"/>
              </a:lnSpc>
              <a:buBlip>
                <a:blip r:embed="rId3"/>
              </a:buBlip>
            </a:pPr>
            <a:endParaRPr lang="en-US" sz="2000" dirty="0" smtClean="0"/>
          </a:p>
          <a:p>
            <a:pPr marL="396875" lvl="0" indent="-396875" algn="just" defTabSz="914363">
              <a:lnSpc>
                <a:spcPct val="90000"/>
              </a:lnSpc>
              <a:buBlip>
                <a:blip r:embed="rId3"/>
              </a:buBlip>
            </a:pPr>
            <a:r>
              <a:rPr lang="en-US" sz="2000" dirty="0" smtClean="0"/>
              <a:t>If some children does not represent the minimum DFS code or it is infrequent, then the child is pruned. (graph Automorphism)</a:t>
            </a:r>
          </a:p>
        </p:txBody>
      </p:sp>
      <p:sp>
        <p:nvSpPr>
          <p:cNvPr id="126979" name="Slide Number Placeholder 3"/>
          <p:cNvSpPr>
            <a:spLocks noGrp="1"/>
          </p:cNvSpPr>
          <p:nvPr>
            <p:ph type="sldNum" sz="quarter" idx="12"/>
          </p:nvPr>
        </p:nvSpPr>
        <p:spPr>
          <a:noFill/>
        </p:spPr>
        <p:txBody>
          <a:bodyPr/>
          <a:lstStyle/>
          <a:p>
            <a:fld id="{41EABA1A-7AFD-4BC3-8E9B-02B2883B8D9D}" type="slidenum">
              <a:rPr lang="en-US" smtClean="0">
                <a:solidFill>
                  <a:schemeClr val="tx1"/>
                </a:solidFill>
              </a:rPr>
              <a:pPr/>
              <a:t>95</a:t>
            </a:fld>
            <a:endParaRPr lang="en-US" dirty="0" smtClean="0">
              <a:solidFill>
                <a:schemeClr val="tx1"/>
              </a:solidFill>
            </a:endParaRPr>
          </a:p>
        </p:txBody>
      </p:sp>
      <p:sp>
        <p:nvSpPr>
          <p:cNvPr id="48" name="Title 1"/>
          <p:cNvSpPr>
            <a:spLocks noGrp="1"/>
          </p:cNvSpPr>
          <p:nvPr>
            <p:ph type="title"/>
          </p:nvPr>
        </p:nvSpPr>
        <p:spPr>
          <a:xfrm>
            <a:off x="534988" y="74613"/>
            <a:ext cx="7467600" cy="685800"/>
          </a:xfrm>
        </p:spPr>
        <p:txBody>
          <a:bodyPr>
            <a:normAutofit fontScale="90000"/>
          </a:bodyPr>
          <a:lstStyle/>
          <a:p>
            <a:pPr algn="ctr">
              <a:defRPr/>
            </a:pPr>
            <a:r>
              <a:rPr lang="en-US" b="1" dirty="0" err="1" smtClean="0"/>
              <a:t>gSpan</a:t>
            </a:r>
            <a:r>
              <a:rPr lang="en-US" b="1" dirty="0" smtClean="0"/>
              <a:t> </a:t>
            </a:r>
            <a:br>
              <a:rPr lang="en-US" b="1" dirty="0" smtClean="0"/>
            </a:br>
            <a:r>
              <a:rPr lang="en-US" sz="2000" b="1" dirty="0" smtClean="0"/>
              <a:t>[</a:t>
            </a:r>
            <a:r>
              <a:rPr lang="en-US" sz="2000" dirty="0" smtClean="0"/>
              <a:t>Yan </a:t>
            </a:r>
            <a:r>
              <a:rPr lang="en-US" altLang="zh-CN" sz="2000" dirty="0" smtClean="0"/>
              <a:t>et. al., ICDM ’02]  </a:t>
            </a:r>
            <a:endParaRPr lang="en-US" sz="2000" b="1" dirty="0"/>
          </a:p>
        </p:txBody>
      </p:sp>
      <p:pic>
        <p:nvPicPr>
          <p:cNvPr id="126983" name="Picture 46"/>
          <p:cNvPicPr>
            <a:picLocks noChangeAspect="1" noChangeArrowheads="1"/>
          </p:cNvPicPr>
          <p:nvPr/>
        </p:nvPicPr>
        <p:blipFill>
          <a:blip r:embed="rId4" cstate="print"/>
          <a:srcRect/>
          <a:stretch>
            <a:fillRect/>
          </a:stretch>
        </p:blipFill>
        <p:spPr bwMode="auto">
          <a:xfrm>
            <a:off x="3048000" y="3886200"/>
            <a:ext cx="4040188" cy="2209800"/>
          </a:xfrm>
          <a:prstGeom prst="rect">
            <a:avLst/>
          </a:prstGeom>
          <a:noFill/>
          <a:ln w="9525">
            <a:noFill/>
            <a:miter lim="800000"/>
            <a:headEnd/>
            <a:tailEnd/>
          </a:ln>
        </p:spPr>
      </p:pic>
      <p:sp>
        <p:nvSpPr>
          <p:cNvPr id="126984" name="TextBox 46"/>
          <p:cNvSpPr txBox="1">
            <a:spLocks noChangeArrowheads="1"/>
          </p:cNvSpPr>
          <p:nvPr/>
        </p:nvSpPr>
        <p:spPr bwMode="auto">
          <a:xfrm>
            <a:off x="3843338" y="5943600"/>
            <a:ext cx="2236787" cy="368300"/>
          </a:xfrm>
          <a:prstGeom prst="rect">
            <a:avLst/>
          </a:prstGeom>
          <a:noFill/>
          <a:ln w="9525">
            <a:noFill/>
            <a:miter lim="800000"/>
            <a:headEnd/>
            <a:tailEnd/>
          </a:ln>
        </p:spPr>
        <p:txBody>
          <a:bodyPr wrap="none">
            <a:spAutoFit/>
          </a:bodyPr>
          <a:lstStyle/>
          <a:p>
            <a:r>
              <a:rPr lang="en-US" dirty="0"/>
              <a:t>Growth of DFS Tree</a:t>
            </a:r>
          </a:p>
        </p:txBody>
      </p:sp>
      <p:pic>
        <p:nvPicPr>
          <p:cNvPr id="9"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304800" y="76199"/>
            <a:ext cx="7467600" cy="609601"/>
          </a:xfrm>
        </p:spPr>
        <p:txBody>
          <a:bodyPr/>
          <a:lstStyle/>
          <a:p>
            <a:pPr algn="ctr"/>
            <a:r>
              <a:rPr lang="en-US" b="1" dirty="0" smtClean="0"/>
              <a:t>Variations of  Graph Pattern Mining </a:t>
            </a:r>
          </a:p>
        </p:txBody>
      </p:sp>
      <p:sp>
        <p:nvSpPr>
          <p:cNvPr id="128003" name="Slide Number Placeholder 3"/>
          <p:cNvSpPr>
            <a:spLocks noGrp="1"/>
          </p:cNvSpPr>
          <p:nvPr>
            <p:ph type="sldNum" sz="quarter" idx="12"/>
          </p:nvPr>
        </p:nvSpPr>
        <p:spPr>
          <a:noFill/>
        </p:spPr>
        <p:txBody>
          <a:bodyPr/>
          <a:lstStyle/>
          <a:p>
            <a:fld id="{DEE69125-2828-451A-A2E5-E6C96C23447F}" type="slidenum">
              <a:rPr lang="en-US" smtClean="0">
                <a:solidFill>
                  <a:schemeClr val="tx1"/>
                </a:solidFill>
              </a:rPr>
              <a:pPr/>
              <a:t>96</a:t>
            </a:fld>
            <a:endParaRPr lang="en-US" dirty="0" smtClean="0">
              <a:solidFill>
                <a:schemeClr val="tx1"/>
              </a:solidFill>
            </a:endParaRPr>
          </a:p>
        </p:txBody>
      </p:sp>
      <p:sp>
        <p:nvSpPr>
          <p:cNvPr id="128006"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128007" name="Content Placeholder 2"/>
          <p:cNvSpPr>
            <a:spLocks noGrp="1" noChangeArrowheads="1"/>
          </p:cNvSpPr>
          <p:nvPr>
            <p:ph sz="quarter" idx="1"/>
          </p:nvPr>
        </p:nvSpPr>
        <p:spPr>
          <a:xfrm>
            <a:off x="303213" y="990600"/>
            <a:ext cx="8156575" cy="3429000"/>
          </a:xfrm>
        </p:spPr>
        <p:txBody>
          <a:bodyPr/>
          <a:lstStyle/>
          <a:p>
            <a:pPr marL="396875" lvl="0" indent="-396875" algn="just" defTabSz="914363">
              <a:lnSpc>
                <a:spcPct val="90000"/>
              </a:lnSpc>
              <a:buBlip>
                <a:blip r:embed="rId3"/>
              </a:buBlip>
            </a:pPr>
            <a:r>
              <a:rPr lang="en-US" altLang="zh-CN" sz="2000" dirty="0" smtClean="0"/>
              <a:t>Mining Closed Frequent Graph Patterns </a:t>
            </a:r>
            <a:r>
              <a:rPr lang="en-US" altLang="zh-CN" sz="1600" dirty="0" smtClean="0"/>
              <a:t>[</a:t>
            </a:r>
            <a:r>
              <a:rPr lang="en-US" altLang="zh-CN" sz="1800" b="1" dirty="0" err="1" smtClean="0"/>
              <a:t>CloseGraph</a:t>
            </a:r>
            <a:r>
              <a:rPr lang="en-US" altLang="zh-CN" sz="1800" dirty="0" smtClean="0"/>
              <a:t>, Yan et. al., </a:t>
            </a:r>
            <a:r>
              <a:rPr lang="en-US" altLang="zh-CN" sz="1800" i="1" dirty="0" smtClean="0"/>
              <a:t>KDD ‘03</a:t>
            </a:r>
            <a:r>
              <a:rPr lang="en-US" altLang="zh-CN" sz="1600" dirty="0" smtClean="0"/>
              <a:t>].</a:t>
            </a:r>
          </a:p>
          <a:p>
            <a:pPr marL="396875" lvl="0" indent="-396875" algn="just" defTabSz="914363">
              <a:lnSpc>
                <a:spcPct val="90000"/>
              </a:lnSpc>
              <a:buBlip>
                <a:blip r:embed="rId3"/>
              </a:buBlip>
            </a:pPr>
            <a:endParaRPr lang="en-US" altLang="zh-CN" sz="1600" dirty="0" smtClean="0"/>
          </a:p>
          <a:p>
            <a:pPr marL="396875" lvl="0" indent="-396875" algn="just" defTabSz="914363">
              <a:lnSpc>
                <a:spcPct val="90000"/>
              </a:lnSpc>
              <a:buBlip>
                <a:blip r:embed="rId3"/>
              </a:buBlip>
            </a:pPr>
            <a:r>
              <a:rPr lang="en-US" altLang="zh-CN" sz="2000" dirty="0" smtClean="0"/>
              <a:t>Constraint Based Graph Pattern Mining </a:t>
            </a:r>
            <a:r>
              <a:rPr lang="en-US" altLang="zh-CN" sz="2300" dirty="0" smtClean="0"/>
              <a:t>[</a:t>
            </a:r>
            <a:r>
              <a:rPr lang="en-US" altLang="zh-CN" sz="2300" b="1" dirty="0" err="1" smtClean="0"/>
              <a:t>gPrune</a:t>
            </a:r>
            <a:r>
              <a:rPr lang="en-US" altLang="zh-CN" sz="2300" dirty="0" smtClean="0"/>
              <a:t>, </a:t>
            </a:r>
            <a:r>
              <a:rPr lang="en-US" altLang="zh-CN" sz="1800" dirty="0" smtClean="0"/>
              <a:t>Zhu et. al., </a:t>
            </a:r>
            <a:r>
              <a:rPr lang="en-US" altLang="zh-CN" sz="1800" i="1" dirty="0" smtClean="0"/>
              <a:t>PAKDD ‘07</a:t>
            </a:r>
            <a:r>
              <a:rPr lang="en-US" altLang="zh-CN" sz="2300" dirty="0" smtClean="0"/>
              <a:t>].</a:t>
            </a:r>
          </a:p>
          <a:p>
            <a:pPr marL="396875" lvl="0" indent="-396875" algn="just" defTabSz="914363">
              <a:lnSpc>
                <a:spcPct val="90000"/>
              </a:lnSpc>
              <a:buBlip>
                <a:blip r:embed="rId3"/>
              </a:buBlip>
            </a:pPr>
            <a:endParaRPr lang="en-US" altLang="zh-CN" sz="2300" dirty="0" smtClean="0"/>
          </a:p>
          <a:p>
            <a:pPr marL="396875" lvl="0" indent="-396875" algn="just" defTabSz="914363">
              <a:lnSpc>
                <a:spcPct val="90000"/>
              </a:lnSpc>
              <a:buBlip>
                <a:blip r:embed="rId3"/>
              </a:buBlip>
            </a:pPr>
            <a:r>
              <a:rPr lang="en-US" altLang="zh-CN" sz="2000" dirty="0" smtClean="0"/>
              <a:t>Significant Graph Pattern Mining </a:t>
            </a:r>
            <a:r>
              <a:rPr lang="en-US" altLang="zh-CN" sz="2300" dirty="0" smtClean="0"/>
              <a:t>[</a:t>
            </a:r>
            <a:r>
              <a:rPr lang="en-US" altLang="zh-CN" sz="1800" b="1" dirty="0" smtClean="0"/>
              <a:t>LEAP Search</a:t>
            </a:r>
            <a:r>
              <a:rPr lang="en-US" altLang="zh-CN" sz="1800" dirty="0" smtClean="0"/>
              <a:t>, Yan et. al., </a:t>
            </a:r>
            <a:r>
              <a:rPr lang="en-US" altLang="zh-CN" sz="1800" i="1" dirty="0" smtClean="0"/>
              <a:t>SIGMOD ‘07</a:t>
            </a:r>
            <a:r>
              <a:rPr lang="en-US" altLang="zh-CN" sz="2300" dirty="0" smtClean="0"/>
              <a:t>].</a:t>
            </a:r>
          </a:p>
          <a:p>
            <a:pPr marL="396875" lvl="0" indent="-396875" algn="just" defTabSz="914363">
              <a:lnSpc>
                <a:spcPct val="90000"/>
              </a:lnSpc>
              <a:buBlip>
                <a:blip r:embed="rId3"/>
              </a:buBlip>
            </a:pPr>
            <a:endParaRPr lang="en-US" altLang="zh-CN" sz="2300" b="1" dirty="0" smtClean="0"/>
          </a:p>
          <a:p>
            <a:pPr marL="396875" lvl="0" indent="-396875" algn="just" defTabSz="914363">
              <a:lnSpc>
                <a:spcPct val="90000"/>
              </a:lnSpc>
              <a:buBlip>
                <a:blip r:embed="rId3"/>
              </a:buBlip>
            </a:pPr>
            <a:r>
              <a:rPr lang="en-US" altLang="zh-CN" sz="2200" b="1" dirty="0" smtClean="0"/>
              <a:t>In Single Graph:  </a:t>
            </a:r>
            <a:r>
              <a:rPr lang="en-US" sz="2000" dirty="0" smtClean="0"/>
              <a:t>Given a large graph </a:t>
            </a:r>
            <a:r>
              <a:rPr lang="en-US" sz="2000" i="1" dirty="0" smtClean="0"/>
              <a:t>G</a:t>
            </a:r>
            <a:r>
              <a:rPr lang="en-US" sz="2000" dirty="0" smtClean="0"/>
              <a:t>, find </a:t>
            </a:r>
            <a:r>
              <a:rPr lang="en-US" sz="2000" b="1" i="1" dirty="0" smtClean="0"/>
              <a:t>all</a:t>
            </a:r>
            <a:r>
              <a:rPr lang="en-US" sz="2000" b="1" dirty="0" smtClean="0"/>
              <a:t> </a:t>
            </a:r>
            <a:r>
              <a:rPr lang="en-US" sz="2000" dirty="0" smtClean="0"/>
              <a:t>subgraphs </a:t>
            </a:r>
            <a:r>
              <a:rPr lang="en-US" sz="2000" i="1" dirty="0" smtClean="0"/>
              <a:t>g</a:t>
            </a:r>
            <a:r>
              <a:rPr lang="en-US" sz="2000" dirty="0" smtClean="0"/>
              <a:t>, </a:t>
            </a:r>
            <a:r>
              <a:rPr lang="en-US" sz="2000" dirty="0" err="1" smtClean="0"/>
              <a:t>s.t</a:t>
            </a:r>
            <a:r>
              <a:rPr lang="en-US" sz="2000" dirty="0" smtClean="0"/>
              <a:t>. </a:t>
            </a:r>
            <a:r>
              <a:rPr lang="en-US" sz="2000" i="1" dirty="0" smtClean="0"/>
              <a:t>freq</a:t>
            </a:r>
            <a:r>
              <a:rPr lang="en-US" sz="2000" dirty="0" smtClean="0"/>
              <a:t>(</a:t>
            </a:r>
            <a:r>
              <a:rPr lang="en-US" sz="2000" i="1" dirty="0" smtClean="0"/>
              <a:t>g</a:t>
            </a:r>
            <a:r>
              <a:rPr lang="en-US" sz="2000" dirty="0" smtClean="0"/>
              <a:t>) ≥ </a:t>
            </a:r>
            <a:r>
              <a:rPr lang="el-GR" sz="2000" i="1" dirty="0" smtClean="0">
                <a:latin typeface="Times New Roman" pitchFamily="18" charset="0"/>
                <a:cs typeface="Times New Roman" pitchFamily="18" charset="0"/>
              </a:rPr>
              <a:t>θ</a:t>
            </a:r>
            <a:r>
              <a:rPr lang="en-US" sz="2000" i="1" dirty="0" smtClean="0"/>
              <a:t>, W</a:t>
            </a:r>
            <a:r>
              <a:rPr lang="en-US" sz="2000" dirty="0" smtClean="0"/>
              <a:t>here </a:t>
            </a:r>
            <a:r>
              <a:rPr lang="en-US" sz="2000" i="1" dirty="0" smtClean="0"/>
              <a:t>freq</a:t>
            </a:r>
            <a:r>
              <a:rPr lang="en-US" sz="2000" dirty="0" smtClean="0"/>
              <a:t>(</a:t>
            </a:r>
            <a:r>
              <a:rPr lang="en-US" sz="2000" i="1" dirty="0" smtClean="0"/>
              <a:t>g</a:t>
            </a:r>
            <a:r>
              <a:rPr lang="en-US" sz="2000" dirty="0" smtClean="0"/>
              <a:t>) is the “</a:t>
            </a:r>
            <a:r>
              <a:rPr lang="en-US" sz="2000" i="1" dirty="0" smtClean="0"/>
              <a:t>frequency of occurrences</a:t>
            </a:r>
            <a:r>
              <a:rPr lang="en-US" sz="2000" dirty="0" smtClean="0"/>
              <a:t>” of </a:t>
            </a:r>
            <a:r>
              <a:rPr lang="en-US" sz="2000" i="1" dirty="0" smtClean="0"/>
              <a:t>g</a:t>
            </a:r>
            <a:r>
              <a:rPr lang="en-US" sz="2000" dirty="0" smtClean="0"/>
              <a:t> in </a:t>
            </a:r>
            <a:r>
              <a:rPr lang="en-US" sz="2000" i="1" dirty="0" smtClean="0"/>
              <a:t>G</a:t>
            </a:r>
            <a:r>
              <a:rPr lang="en-US" sz="2000" dirty="0" smtClean="0"/>
              <a:t>.</a:t>
            </a:r>
          </a:p>
          <a:p>
            <a:pPr eaLnBrk="1" hangingPunct="1"/>
            <a:endParaRPr lang="en-US" altLang="zh-CN" dirty="0" smtClean="0"/>
          </a:p>
        </p:txBody>
      </p:sp>
      <p:sp>
        <p:nvSpPr>
          <p:cNvPr id="84" name="Oval 83"/>
          <p:cNvSpPr/>
          <p:nvPr/>
        </p:nvSpPr>
        <p:spPr>
          <a:xfrm>
            <a:off x="1293813" y="50307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sp>
        <p:nvSpPr>
          <p:cNvPr id="85" name="Oval 84"/>
          <p:cNvSpPr/>
          <p:nvPr/>
        </p:nvSpPr>
        <p:spPr>
          <a:xfrm>
            <a:off x="2589213" y="46497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sp>
        <p:nvSpPr>
          <p:cNvPr id="86" name="Oval 85"/>
          <p:cNvSpPr/>
          <p:nvPr/>
        </p:nvSpPr>
        <p:spPr>
          <a:xfrm>
            <a:off x="1903413" y="50307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cxnSp>
        <p:nvCxnSpPr>
          <p:cNvPr id="87" name="Straight Connector 86"/>
          <p:cNvCxnSpPr>
            <a:stCxn id="84" idx="6"/>
            <a:endCxn id="86" idx="2"/>
          </p:cNvCxnSpPr>
          <p:nvPr/>
        </p:nvCxnSpPr>
        <p:spPr>
          <a:xfrm>
            <a:off x="1674813" y="5221288"/>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5"/>
          </p:cNvCxnSpPr>
          <p:nvPr/>
        </p:nvCxnSpPr>
        <p:spPr>
          <a:xfrm rot="16200000" flipH="1">
            <a:off x="2343150" y="5241925"/>
            <a:ext cx="176213" cy="4048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7"/>
            <a:endCxn id="85" idx="3"/>
          </p:cNvCxnSpPr>
          <p:nvPr/>
        </p:nvCxnSpPr>
        <p:spPr>
          <a:xfrm rot="5400000" flipH="1" flipV="1">
            <a:off x="2381250" y="4822825"/>
            <a:ext cx="111125" cy="415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2620963" y="536733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sp>
        <p:nvSpPr>
          <p:cNvPr id="91" name="Oval 90"/>
          <p:cNvSpPr/>
          <p:nvPr/>
        </p:nvSpPr>
        <p:spPr>
          <a:xfrm>
            <a:off x="4191000" y="51831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t>
            </a:r>
          </a:p>
        </p:txBody>
      </p:sp>
      <p:sp>
        <p:nvSpPr>
          <p:cNvPr id="94" name="Oval 93"/>
          <p:cNvSpPr/>
          <p:nvPr/>
        </p:nvSpPr>
        <p:spPr>
          <a:xfrm>
            <a:off x="4800600" y="51831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a:t>
            </a:r>
          </a:p>
        </p:txBody>
      </p:sp>
      <p:cxnSp>
        <p:nvCxnSpPr>
          <p:cNvPr id="95" name="Straight Connector 94"/>
          <p:cNvCxnSpPr>
            <a:stCxn id="91" idx="6"/>
            <a:endCxn id="94" idx="2"/>
          </p:cNvCxnSpPr>
          <p:nvPr/>
        </p:nvCxnSpPr>
        <p:spPr>
          <a:xfrm>
            <a:off x="4572000" y="5373688"/>
            <a:ext cx="228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a:spLocks noChangeArrowheads="1"/>
          </p:cNvSpPr>
          <p:nvPr/>
        </p:nvSpPr>
        <p:spPr bwMode="auto">
          <a:xfrm>
            <a:off x="1600200" y="5945188"/>
            <a:ext cx="1600200" cy="368300"/>
          </a:xfrm>
          <a:prstGeom prst="rect">
            <a:avLst/>
          </a:prstGeom>
          <a:noFill/>
          <a:ln w="9525">
            <a:noFill/>
            <a:miter lim="800000"/>
            <a:headEnd/>
            <a:tailEnd/>
          </a:ln>
        </p:spPr>
        <p:txBody>
          <a:bodyPr>
            <a:spAutoFit/>
          </a:bodyPr>
          <a:lstStyle/>
          <a:p>
            <a:r>
              <a:rPr lang="en-US" b="1"/>
              <a:t>Input Graph</a:t>
            </a:r>
            <a:endParaRPr lang="en-US" b="1" baseline="-25000"/>
          </a:p>
        </p:txBody>
      </p:sp>
      <p:sp>
        <p:nvSpPr>
          <p:cNvPr id="100" name="TextBox 99"/>
          <p:cNvSpPr txBox="1">
            <a:spLocks noChangeArrowheads="1"/>
          </p:cNvSpPr>
          <p:nvPr/>
        </p:nvSpPr>
        <p:spPr bwMode="auto">
          <a:xfrm>
            <a:off x="3733800" y="5715000"/>
            <a:ext cx="1600200" cy="647700"/>
          </a:xfrm>
          <a:prstGeom prst="rect">
            <a:avLst/>
          </a:prstGeom>
          <a:noFill/>
          <a:ln w="9525">
            <a:noFill/>
            <a:miter lim="800000"/>
            <a:headEnd/>
            <a:tailEnd/>
          </a:ln>
        </p:spPr>
        <p:txBody>
          <a:bodyPr>
            <a:spAutoFit/>
          </a:bodyPr>
          <a:lstStyle/>
          <a:p>
            <a:pPr algn="ctr"/>
            <a:r>
              <a:rPr lang="en-US" b="1"/>
              <a:t>Graph Pattern</a:t>
            </a:r>
            <a:endParaRPr lang="en-US" b="1" baseline="-25000"/>
          </a:p>
        </p:txBody>
      </p:sp>
      <p:sp>
        <p:nvSpPr>
          <p:cNvPr id="102" name="Oval 101"/>
          <p:cNvSpPr/>
          <p:nvPr/>
        </p:nvSpPr>
        <p:spPr>
          <a:xfrm>
            <a:off x="1903413" y="43449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cxnSp>
        <p:nvCxnSpPr>
          <p:cNvPr id="103" name="Straight Connector 102"/>
          <p:cNvCxnSpPr>
            <a:stCxn id="86" idx="0"/>
            <a:endCxn id="102" idx="4"/>
          </p:cNvCxnSpPr>
          <p:nvPr/>
        </p:nvCxnSpPr>
        <p:spPr>
          <a:xfrm flipV="1">
            <a:off x="2093913" y="4725988"/>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1293813" y="56403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cxnSp>
        <p:nvCxnSpPr>
          <p:cNvPr id="107" name="Straight Connector 106"/>
          <p:cNvCxnSpPr>
            <a:stCxn id="106" idx="7"/>
            <a:endCxn id="86" idx="3"/>
          </p:cNvCxnSpPr>
          <p:nvPr/>
        </p:nvCxnSpPr>
        <p:spPr>
          <a:xfrm flipV="1">
            <a:off x="1619250" y="5356225"/>
            <a:ext cx="339725" cy="341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3581400" y="5183188"/>
            <a:ext cx="3810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a:t>
            </a:r>
          </a:p>
        </p:txBody>
      </p:sp>
      <p:cxnSp>
        <p:nvCxnSpPr>
          <p:cNvPr id="113" name="Straight Connector 112"/>
          <p:cNvCxnSpPr>
            <a:stCxn id="112" idx="6"/>
            <a:endCxn id="91" idx="2"/>
          </p:cNvCxnSpPr>
          <p:nvPr/>
        </p:nvCxnSpPr>
        <p:spPr>
          <a:xfrm flipV="1">
            <a:off x="3962400" y="5373688"/>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rrowheads="1"/>
          </p:cNvSpPr>
          <p:nvPr/>
        </p:nvSpPr>
        <p:spPr bwMode="auto">
          <a:xfrm>
            <a:off x="5486400" y="4495800"/>
            <a:ext cx="2668588" cy="1477963"/>
          </a:xfrm>
          <a:prstGeom prst="rect">
            <a:avLst/>
          </a:prstGeom>
          <a:noFill/>
          <a:ln w="9525">
            <a:noFill/>
            <a:miter lim="800000"/>
            <a:headEnd/>
            <a:tailEnd/>
          </a:ln>
        </p:spPr>
        <p:txBody>
          <a:bodyPr>
            <a:spAutoFit/>
          </a:bodyPr>
          <a:lstStyle/>
          <a:p>
            <a:r>
              <a:rPr lang="en-US" i="1"/>
              <a:t>freq</a:t>
            </a:r>
            <a:r>
              <a:rPr lang="en-US"/>
              <a:t>(</a:t>
            </a:r>
            <a:r>
              <a:rPr lang="en-US" i="1"/>
              <a:t>g</a:t>
            </a:r>
            <a:r>
              <a:rPr lang="en-US"/>
              <a:t>) = 6 ?</a:t>
            </a:r>
          </a:p>
          <a:p>
            <a:r>
              <a:rPr lang="en-US" i="1"/>
              <a:t>freq</a:t>
            </a:r>
            <a:r>
              <a:rPr lang="en-US"/>
              <a:t>(</a:t>
            </a:r>
            <a:r>
              <a:rPr lang="en-US" i="1"/>
              <a:t>g</a:t>
            </a:r>
            <a:r>
              <a:rPr lang="en-US"/>
              <a:t>) = 2 ?</a:t>
            </a:r>
          </a:p>
          <a:p>
            <a:r>
              <a:rPr lang="en-US" i="1"/>
              <a:t>freq</a:t>
            </a:r>
            <a:r>
              <a:rPr lang="en-US"/>
              <a:t>(</a:t>
            </a:r>
            <a:r>
              <a:rPr lang="en-US" i="1"/>
              <a:t>g</a:t>
            </a:r>
            <a:r>
              <a:rPr lang="en-US"/>
              <a:t>) = 1 ?</a:t>
            </a:r>
          </a:p>
          <a:p>
            <a:endParaRPr lang="en-US"/>
          </a:p>
          <a:p>
            <a:r>
              <a:rPr lang="en-US" b="1">
                <a:solidFill>
                  <a:srgbClr val="FF0000"/>
                </a:solidFill>
              </a:rPr>
              <a:t>Downward Closure ??</a:t>
            </a:r>
          </a:p>
        </p:txBody>
      </p:sp>
      <p:pic>
        <p:nvPicPr>
          <p:cNvPr id="27"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blinds(horizontal)">
                                      <p:cBhvr>
                                        <p:cTn id="10" dur="500"/>
                                        <p:tgtEl>
                                          <p:spTgt spid="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blinds(horizontal)">
                                      <p:cBhvr>
                                        <p:cTn id="13" dur="500"/>
                                        <p:tgtEl>
                                          <p:spTgt spid="86"/>
                                        </p:tgtEl>
                                      </p:cBhvr>
                                    </p:animEffect>
                                  </p:childTnLst>
                                </p:cTn>
                              </p:par>
                              <p:par>
                                <p:cTn id="14" presetID="3" presetClass="entr" presetSubtype="1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linds(horizontal)">
                                      <p:cBhvr>
                                        <p:cTn id="16" dur="500"/>
                                        <p:tgtEl>
                                          <p:spTgt spid="87"/>
                                        </p:tgtEl>
                                      </p:cBhvr>
                                    </p:animEffect>
                                  </p:childTnLst>
                                </p:cTn>
                              </p:par>
                              <p:par>
                                <p:cTn id="17" presetID="3" presetClass="entr" presetSubtype="1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blinds(horizontal)">
                                      <p:cBhvr>
                                        <p:cTn id="19" dur="500"/>
                                        <p:tgtEl>
                                          <p:spTgt spid="88"/>
                                        </p:tgtEl>
                                      </p:cBhvr>
                                    </p:animEffect>
                                  </p:childTnLst>
                                </p:cTn>
                              </p:par>
                              <p:par>
                                <p:cTn id="20" presetID="3" presetClass="entr" presetSubtype="1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linds(horizontal)">
                                      <p:cBhvr>
                                        <p:cTn id="22" dur="500"/>
                                        <p:tgtEl>
                                          <p:spTgt spid="8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blinds(horizontal)">
                                      <p:cBhvr>
                                        <p:cTn id="25" dur="500"/>
                                        <p:tgtEl>
                                          <p:spTgt spid="9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blinds(horizontal)">
                                      <p:cBhvr>
                                        <p:cTn id="28" dur="500"/>
                                        <p:tgtEl>
                                          <p:spTgt spid="9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blinds(horizontal)">
                                      <p:cBhvr>
                                        <p:cTn id="31" dur="500"/>
                                        <p:tgtEl>
                                          <p:spTgt spid="94"/>
                                        </p:tgtEl>
                                      </p:cBhvr>
                                    </p:animEffect>
                                  </p:childTnLst>
                                </p:cTn>
                              </p:par>
                              <p:par>
                                <p:cTn id="32" presetID="3" presetClass="entr" presetSubtype="1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blinds(horizontal)">
                                      <p:cBhvr>
                                        <p:cTn id="34" dur="500"/>
                                        <p:tgtEl>
                                          <p:spTgt spid="9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linds(horizontal)">
                                      <p:cBhvr>
                                        <p:cTn id="37" dur="500"/>
                                        <p:tgtEl>
                                          <p:spTgt spid="9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blinds(horizontal)">
                                      <p:cBhvr>
                                        <p:cTn id="40" dur="500"/>
                                        <p:tgtEl>
                                          <p:spTgt spid="10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blinds(horizontal)">
                                      <p:cBhvr>
                                        <p:cTn id="43" dur="500"/>
                                        <p:tgtEl>
                                          <p:spTgt spid="102"/>
                                        </p:tgtEl>
                                      </p:cBhvr>
                                    </p:animEffect>
                                  </p:childTnLst>
                                </p:cTn>
                              </p:par>
                              <p:par>
                                <p:cTn id="44" presetID="3" presetClass="entr" presetSubtype="10" fill="hold" nodeType="withEffect">
                                  <p:stCondLst>
                                    <p:cond delay="0"/>
                                  </p:stCondLst>
                                  <p:childTnLst>
                                    <p:set>
                                      <p:cBhvr>
                                        <p:cTn id="45" dur="1" fill="hold">
                                          <p:stCondLst>
                                            <p:cond delay="0"/>
                                          </p:stCondLst>
                                        </p:cTn>
                                        <p:tgtEl>
                                          <p:spTgt spid="103"/>
                                        </p:tgtEl>
                                        <p:attrNameLst>
                                          <p:attrName>style.visibility</p:attrName>
                                        </p:attrNameLst>
                                      </p:cBhvr>
                                      <p:to>
                                        <p:strVal val="visible"/>
                                      </p:to>
                                    </p:set>
                                    <p:animEffect transition="in" filter="blinds(horizontal)">
                                      <p:cBhvr>
                                        <p:cTn id="46" dur="500"/>
                                        <p:tgtEl>
                                          <p:spTgt spid="10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blinds(horizontal)">
                                      <p:cBhvr>
                                        <p:cTn id="49" dur="500"/>
                                        <p:tgtEl>
                                          <p:spTgt spid="106"/>
                                        </p:tgtEl>
                                      </p:cBhvr>
                                    </p:animEffect>
                                  </p:childTnLst>
                                </p:cTn>
                              </p:par>
                              <p:par>
                                <p:cTn id="50" presetID="3" presetClass="entr" presetSubtype="10" fill="hold" nodeType="with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blinds(horizontal)">
                                      <p:cBhvr>
                                        <p:cTn id="52" dur="500"/>
                                        <p:tgtEl>
                                          <p:spTgt spid="10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blinds(horizontal)">
                                      <p:cBhvr>
                                        <p:cTn id="55" dur="500"/>
                                        <p:tgtEl>
                                          <p:spTgt spid="112"/>
                                        </p:tgtEl>
                                      </p:cBhvr>
                                    </p:animEffect>
                                  </p:childTnLst>
                                </p:cTn>
                              </p:par>
                              <p:par>
                                <p:cTn id="56" presetID="3" presetClass="entr" presetSubtype="10" fill="hold"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blinds(horizontal)">
                                      <p:cBhvr>
                                        <p:cTn id="58" dur="500"/>
                                        <p:tgtEl>
                                          <p:spTgt spid="11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90" grpId="0" animBg="1"/>
      <p:bldP spid="91" grpId="0" animBg="1"/>
      <p:bldP spid="94" grpId="0" animBg="1"/>
      <p:bldP spid="99" grpId="0"/>
      <p:bldP spid="100" grpId="0"/>
      <p:bldP spid="102" grpId="0" animBg="1"/>
      <p:bldP spid="106" grpId="0" animBg="1"/>
      <p:bldP spid="112" grpId="0" animBg="1"/>
      <p:bldP spid="2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81000" y="152400"/>
            <a:ext cx="7467600" cy="608013"/>
          </a:xfrm>
        </p:spPr>
        <p:txBody>
          <a:bodyPr/>
          <a:lstStyle/>
          <a:p>
            <a:pPr algn="ctr"/>
            <a:r>
              <a:rPr lang="en-US" b="1" dirty="0" smtClean="0"/>
              <a:t>Pattern Mining in Single Large Graph </a:t>
            </a:r>
          </a:p>
        </p:txBody>
      </p:sp>
      <p:sp>
        <p:nvSpPr>
          <p:cNvPr id="129027" name="Slide Number Placeholder 3"/>
          <p:cNvSpPr>
            <a:spLocks noGrp="1"/>
          </p:cNvSpPr>
          <p:nvPr>
            <p:ph type="sldNum" sz="quarter" idx="12"/>
          </p:nvPr>
        </p:nvSpPr>
        <p:spPr>
          <a:noFill/>
        </p:spPr>
        <p:txBody>
          <a:bodyPr/>
          <a:lstStyle/>
          <a:p>
            <a:fld id="{247F6D8F-11C9-4B50-BC7D-6716758F9FF8}" type="slidenum">
              <a:rPr lang="en-US" smtClean="0">
                <a:solidFill>
                  <a:schemeClr val="tx1"/>
                </a:solidFill>
              </a:rPr>
              <a:pPr/>
              <a:t>97</a:t>
            </a:fld>
            <a:endParaRPr lang="en-US" dirty="0" smtClean="0">
              <a:solidFill>
                <a:schemeClr val="tx1"/>
              </a:solidFill>
            </a:endParaRPr>
          </a:p>
        </p:txBody>
      </p:sp>
      <p:sp>
        <p:nvSpPr>
          <p:cNvPr id="129030"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p>
        </p:txBody>
      </p:sp>
      <p:sp>
        <p:nvSpPr>
          <p:cNvPr id="129031" name="Content Placeholder 2"/>
          <p:cNvSpPr>
            <a:spLocks noGrp="1" noChangeArrowheads="1"/>
          </p:cNvSpPr>
          <p:nvPr>
            <p:ph sz="quarter" idx="1"/>
          </p:nvPr>
        </p:nvSpPr>
        <p:spPr>
          <a:xfrm>
            <a:off x="303213" y="1065213"/>
            <a:ext cx="8156575" cy="5108575"/>
          </a:xfrm>
        </p:spPr>
        <p:txBody>
          <a:bodyPr/>
          <a:lstStyle/>
          <a:p>
            <a:pPr marL="396875" lvl="0" indent="-396875" algn="just" defTabSz="914363">
              <a:lnSpc>
                <a:spcPct val="90000"/>
              </a:lnSpc>
              <a:buBlip>
                <a:blip r:embed="rId3"/>
              </a:buBlip>
            </a:pPr>
            <a:r>
              <a:rPr lang="en-US" altLang="zh-CN" sz="2200" b="1" dirty="0" smtClean="0"/>
              <a:t>Exact Sub Graph Structure Based: </a:t>
            </a:r>
          </a:p>
          <a:p>
            <a:pPr marL="914400" lvl="1" indent="-396875" defTabSz="914363">
              <a:lnSpc>
                <a:spcPct val="90000"/>
              </a:lnSpc>
              <a:buBlip>
                <a:blip r:embed="rId4"/>
              </a:buBlip>
            </a:pPr>
            <a:r>
              <a:rPr lang="en-US" altLang="zh-CN" sz="1800" dirty="0" err="1" smtClean="0"/>
              <a:t>Kuramochi</a:t>
            </a:r>
            <a:r>
              <a:rPr lang="en-US" altLang="zh-CN" sz="1800" dirty="0" smtClean="0"/>
              <a:t> et. al., </a:t>
            </a:r>
            <a:r>
              <a:rPr lang="en-US" altLang="zh-CN" sz="1800" i="1" dirty="0" smtClean="0"/>
              <a:t>SDM ’04</a:t>
            </a:r>
            <a:r>
              <a:rPr lang="en-US" altLang="zh-CN" sz="1800" dirty="0" smtClean="0"/>
              <a:t>.</a:t>
            </a:r>
          </a:p>
          <a:p>
            <a:pPr marL="914400" lvl="1" indent="-396875" defTabSz="914363">
              <a:lnSpc>
                <a:spcPct val="90000"/>
              </a:lnSpc>
              <a:buBlip>
                <a:blip r:embed="rId4"/>
              </a:buBlip>
            </a:pPr>
            <a:r>
              <a:rPr lang="en-US" altLang="zh-CN" sz="1800" dirty="0" smtClean="0"/>
              <a:t>Fiedler et. al., </a:t>
            </a:r>
            <a:r>
              <a:rPr lang="en-US" altLang="zh-CN" sz="1800" i="1" dirty="0" smtClean="0"/>
              <a:t>MLG ’07</a:t>
            </a:r>
            <a:r>
              <a:rPr lang="en-US" altLang="zh-CN" sz="1800" dirty="0" smtClean="0"/>
              <a:t>.</a:t>
            </a:r>
          </a:p>
          <a:p>
            <a:pPr marL="914400" lvl="1" indent="-396875" defTabSz="914363">
              <a:lnSpc>
                <a:spcPct val="90000"/>
              </a:lnSpc>
              <a:buBlip>
                <a:blip r:embed="rId4"/>
              </a:buBlip>
            </a:pPr>
            <a:r>
              <a:rPr lang="en-US" altLang="zh-CN" sz="1800" dirty="0" err="1" smtClean="0"/>
              <a:t>Nijssen</a:t>
            </a:r>
            <a:r>
              <a:rPr lang="en-US" altLang="zh-CN" sz="1800" dirty="0" smtClean="0"/>
              <a:t> et. al., </a:t>
            </a:r>
            <a:r>
              <a:rPr lang="en-US" altLang="zh-CN" sz="1800" i="1" dirty="0" smtClean="0"/>
              <a:t>PAKDD ‘08</a:t>
            </a:r>
            <a:r>
              <a:rPr lang="en-US" altLang="zh-CN" sz="1800" dirty="0" smtClean="0"/>
              <a:t>.</a:t>
            </a:r>
          </a:p>
          <a:p>
            <a:pPr marL="914400" lvl="1" indent="-396875" defTabSz="914363">
              <a:lnSpc>
                <a:spcPct val="90000"/>
              </a:lnSpc>
              <a:buBlip>
                <a:blip r:embed="rId4"/>
              </a:buBlip>
            </a:pPr>
            <a:endParaRPr lang="en-US" altLang="zh-CN" sz="1800" dirty="0" smtClean="0"/>
          </a:p>
          <a:p>
            <a:pPr marL="914400" lvl="1" indent="-396875" defTabSz="914363">
              <a:lnSpc>
                <a:spcPct val="90000"/>
              </a:lnSpc>
              <a:buBlip>
                <a:blip r:embed="rId4"/>
              </a:buBlip>
            </a:pPr>
            <a:endParaRPr lang="en-US" altLang="zh-CN" sz="1800" dirty="0" smtClean="0"/>
          </a:p>
          <a:p>
            <a:pPr marL="396875" lvl="0" indent="-396875" algn="just" defTabSz="914363">
              <a:lnSpc>
                <a:spcPct val="90000"/>
              </a:lnSpc>
              <a:buBlip>
                <a:blip r:embed="rId3"/>
              </a:buBlip>
            </a:pPr>
            <a:r>
              <a:rPr lang="en-US" sz="2200" b="1" dirty="0" smtClean="0"/>
              <a:t>Correlation between Graph Structures and Label Occurrence:</a:t>
            </a:r>
          </a:p>
          <a:p>
            <a:pPr marL="914400" lvl="1" indent="-396875" defTabSz="914363">
              <a:lnSpc>
                <a:spcPct val="90000"/>
              </a:lnSpc>
              <a:buBlip>
                <a:blip r:embed="rId4"/>
              </a:buBlip>
            </a:pPr>
            <a:r>
              <a:rPr lang="en-US" sz="1800" dirty="0" smtClean="0"/>
              <a:t>Guan et. al., </a:t>
            </a:r>
            <a:r>
              <a:rPr lang="en-US" sz="1800" i="1" dirty="0" smtClean="0"/>
              <a:t>SIGMOD ’11</a:t>
            </a:r>
            <a:r>
              <a:rPr lang="en-US" sz="1800" dirty="0" smtClean="0"/>
              <a:t>.</a:t>
            </a:r>
          </a:p>
          <a:p>
            <a:pPr marL="914400" lvl="1" indent="-396875" defTabSz="914363">
              <a:lnSpc>
                <a:spcPct val="90000"/>
              </a:lnSpc>
              <a:buBlip>
                <a:blip r:embed="rId4"/>
              </a:buBlip>
            </a:pPr>
            <a:r>
              <a:rPr lang="en-US" sz="1800" dirty="0" smtClean="0"/>
              <a:t>Silva et. al., </a:t>
            </a:r>
            <a:r>
              <a:rPr lang="en-US" sz="1800" i="1" dirty="0" smtClean="0"/>
              <a:t>PVLDB ’12.</a:t>
            </a:r>
            <a:endParaRPr lang="en-US" altLang="zh-CN" dirty="0" smtClean="0"/>
          </a:p>
          <a:p>
            <a:pPr marL="914400" lvl="1" indent="-396875" defTabSz="914363">
              <a:lnSpc>
                <a:spcPct val="90000"/>
              </a:lnSpc>
              <a:buBlip>
                <a:blip r:embed="rId4"/>
              </a:buBlip>
            </a:pPr>
            <a:endParaRPr lang="en-US" altLang="zh-CN" sz="1800" dirty="0" smtClean="0"/>
          </a:p>
          <a:p>
            <a:pPr>
              <a:buFont typeface="Wingdings" pitchFamily="2" charset="2"/>
              <a:buChar char="v"/>
            </a:pPr>
            <a:endParaRPr lang="en-US" sz="2200" b="1" dirty="0" smtClean="0"/>
          </a:p>
          <a:p>
            <a:pPr marL="396875" indent="-396875" algn="just" defTabSz="914363">
              <a:lnSpc>
                <a:spcPct val="90000"/>
              </a:lnSpc>
              <a:buBlip>
                <a:blip r:embed="rId3"/>
              </a:buBlip>
            </a:pPr>
            <a:r>
              <a:rPr lang="en-US" sz="2200" b="1" dirty="0" smtClean="0"/>
              <a:t>Proximity Based:</a:t>
            </a:r>
          </a:p>
          <a:p>
            <a:pPr marL="914400" lvl="1" indent="-396875" defTabSz="914363">
              <a:lnSpc>
                <a:spcPct val="90000"/>
              </a:lnSpc>
              <a:buBlip>
                <a:blip r:embed="rId4"/>
              </a:buBlip>
            </a:pPr>
            <a:r>
              <a:rPr lang="en-US" sz="1800" dirty="0" smtClean="0"/>
              <a:t>Khan et. al, </a:t>
            </a:r>
            <a:r>
              <a:rPr lang="en-US" sz="1800" i="1" dirty="0" smtClean="0"/>
              <a:t>SIGMOD ‘10</a:t>
            </a:r>
            <a:r>
              <a:rPr lang="en-US" sz="1800" dirty="0" smtClean="0"/>
              <a:t>.</a:t>
            </a:r>
          </a:p>
          <a:p>
            <a:pPr>
              <a:buFont typeface="Wingdings" pitchFamily="2" charset="2"/>
              <a:buChar char="v"/>
            </a:pPr>
            <a:endParaRPr lang="en-US" sz="2200" b="1" dirty="0" smtClean="0"/>
          </a:p>
        </p:txBody>
      </p:sp>
      <p:sp>
        <p:nvSpPr>
          <p:cNvPr id="27" name="Rectangle 26"/>
          <p:cNvSpPr/>
          <p:nvPr/>
        </p:nvSpPr>
        <p:spPr>
          <a:xfrm>
            <a:off x="609600" y="4572000"/>
            <a:ext cx="3582987" cy="762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7"/>
          <p:cNvPicPr>
            <a:picLocks noChangeAspect="1" noChangeArrowheads="1"/>
          </p:cNvPicPr>
          <p:nvPr/>
        </p:nvPicPr>
        <p:blipFill>
          <a:blip r:embed="rId5"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0"/>
          </p:nvPr>
        </p:nvSpPr>
        <p:spPr>
          <a:noFill/>
        </p:spPr>
        <p:txBody>
          <a:bodyPr/>
          <a:lstStyle/>
          <a:p>
            <a:fld id="{3937B041-2772-4BC0-8E27-CEDD85DC206E}" type="slidenum">
              <a:rPr lang="en-US" altLang="en-US" smtClean="0">
                <a:solidFill>
                  <a:schemeClr val="tx1"/>
                </a:solidFill>
              </a:rPr>
              <a:pPr/>
              <a:t>98</a:t>
            </a:fld>
            <a:endParaRPr lang="en-US" sz="1800" b="0" dirty="0" smtClean="0">
              <a:solidFill>
                <a:schemeClr val="tx1"/>
              </a:solidFill>
            </a:endParaRPr>
          </a:p>
        </p:txBody>
      </p:sp>
      <p:sp>
        <p:nvSpPr>
          <p:cNvPr id="130051" name="TextBox 22"/>
          <p:cNvSpPr>
            <a:spLocks noChangeArrowheads="1"/>
          </p:cNvSpPr>
          <p:nvPr/>
        </p:nvSpPr>
        <p:spPr bwMode="auto">
          <a:xfrm>
            <a:off x="2071688" y="5715000"/>
            <a:ext cx="3322637" cy="369888"/>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Homophily in Social Network</a:t>
            </a:r>
            <a:endParaRPr lang="en-US" altLang="en-US"/>
          </a:p>
        </p:txBody>
      </p:sp>
      <p:pic>
        <p:nvPicPr>
          <p:cNvPr id="130052" name="Picture 2"/>
          <p:cNvPicPr>
            <a:picLocks noChangeAspect="1" noChangeArrowheads="1"/>
          </p:cNvPicPr>
          <p:nvPr/>
        </p:nvPicPr>
        <p:blipFill>
          <a:blip r:embed="rId2" cstate="print"/>
          <a:srcRect/>
          <a:stretch>
            <a:fillRect/>
          </a:stretch>
        </p:blipFill>
        <p:spPr bwMode="auto">
          <a:xfrm>
            <a:off x="1714500" y="1928813"/>
            <a:ext cx="4114800" cy="3735387"/>
          </a:xfrm>
          <a:prstGeom prst="rect">
            <a:avLst/>
          </a:prstGeom>
          <a:noFill/>
          <a:ln w="9525">
            <a:solidFill>
              <a:srgbClr val="FFC000"/>
            </a:solidFill>
            <a:miter lim="800000"/>
            <a:headEnd/>
            <a:tailEnd/>
          </a:ln>
        </p:spPr>
      </p:pic>
      <p:sp>
        <p:nvSpPr>
          <p:cNvPr id="130053" name="Rectangular Callout 24"/>
          <p:cNvSpPr>
            <a:spLocks noChangeArrowheads="1"/>
          </p:cNvSpPr>
          <p:nvPr/>
        </p:nvSpPr>
        <p:spPr bwMode="auto">
          <a:xfrm>
            <a:off x="5000625" y="1530350"/>
            <a:ext cx="1295400" cy="612775"/>
          </a:xfrm>
          <a:prstGeom prst="wedgeRectCallout">
            <a:avLst>
              <a:gd name="adj1" fmla="val -60477"/>
              <a:gd name="adj2" fmla="val 109870"/>
            </a:avLst>
          </a:prstGeom>
          <a:solidFill>
            <a:srgbClr val="FFC000"/>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54" name="TextBox 25"/>
          <p:cNvSpPr>
            <a:spLocks noChangeArrowheads="1"/>
          </p:cNvSpPr>
          <p:nvPr/>
        </p:nvSpPr>
        <p:spPr bwMode="auto">
          <a:xfrm>
            <a:off x="5000625" y="1497013"/>
            <a:ext cx="1193800" cy="646112"/>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Beyonce, </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Madonna</a:t>
            </a:r>
            <a:endParaRPr lang="en-US" altLang="en-US"/>
          </a:p>
        </p:txBody>
      </p:sp>
      <p:sp>
        <p:nvSpPr>
          <p:cNvPr id="130055" name="Rounded Rectangular Callout 28"/>
          <p:cNvSpPr>
            <a:spLocks noChangeArrowheads="1"/>
          </p:cNvSpPr>
          <p:nvPr/>
        </p:nvSpPr>
        <p:spPr bwMode="auto">
          <a:xfrm>
            <a:off x="3562350" y="1619250"/>
            <a:ext cx="1295400" cy="381000"/>
          </a:xfrm>
          <a:prstGeom prst="wedgeRoundRectCallout">
            <a:avLst>
              <a:gd name="adj1" fmla="val 22861"/>
              <a:gd name="adj2" fmla="val 133088"/>
              <a:gd name="adj3" fmla="val 16667"/>
            </a:avLst>
          </a:prstGeom>
          <a:solidFill>
            <a:srgbClr val="FFC000"/>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56" name="TextBox 29"/>
          <p:cNvSpPr>
            <a:spLocks noChangeArrowheads="1"/>
          </p:cNvSpPr>
          <p:nvPr/>
        </p:nvSpPr>
        <p:spPr bwMode="auto">
          <a:xfrm>
            <a:off x="3511550" y="1630363"/>
            <a:ext cx="1346200" cy="369887"/>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Lady Gaga</a:t>
            </a:r>
            <a:endParaRPr lang="en-US" altLang="en-US"/>
          </a:p>
        </p:txBody>
      </p:sp>
      <p:sp>
        <p:nvSpPr>
          <p:cNvPr id="130057" name="Rectangular Callout 30"/>
          <p:cNvSpPr>
            <a:spLocks noChangeArrowheads="1"/>
          </p:cNvSpPr>
          <p:nvPr/>
        </p:nvSpPr>
        <p:spPr bwMode="auto">
          <a:xfrm>
            <a:off x="5143500" y="2500313"/>
            <a:ext cx="1285875" cy="928687"/>
          </a:xfrm>
          <a:prstGeom prst="wedgeRectCallout">
            <a:avLst>
              <a:gd name="adj1" fmla="val -59287"/>
              <a:gd name="adj2" fmla="val -18060"/>
            </a:avLst>
          </a:prstGeom>
          <a:solidFill>
            <a:srgbClr val="FFC000"/>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58" name="TextBox 31"/>
          <p:cNvSpPr>
            <a:spLocks noChangeArrowheads="1"/>
          </p:cNvSpPr>
          <p:nvPr/>
        </p:nvSpPr>
        <p:spPr bwMode="auto">
          <a:xfrm>
            <a:off x="5087938" y="2505075"/>
            <a:ext cx="1412875" cy="923925"/>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Britney </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Spears, </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Lady Gaga</a:t>
            </a:r>
            <a:endParaRPr lang="en-US" altLang="en-US"/>
          </a:p>
        </p:txBody>
      </p:sp>
      <p:sp>
        <p:nvSpPr>
          <p:cNvPr id="130059" name="Rectangular Callout 32"/>
          <p:cNvSpPr>
            <a:spLocks noChangeArrowheads="1"/>
          </p:cNvSpPr>
          <p:nvPr/>
        </p:nvSpPr>
        <p:spPr bwMode="auto">
          <a:xfrm>
            <a:off x="71438" y="2203450"/>
            <a:ext cx="1371600" cy="612775"/>
          </a:xfrm>
          <a:prstGeom prst="wedgeRectCallout">
            <a:avLst>
              <a:gd name="adj1" fmla="val 70139"/>
              <a:gd name="adj2" fmla="val 26250"/>
            </a:avLst>
          </a:prstGeom>
          <a:solidFill>
            <a:srgbClr val="FFC000"/>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60" name="TextBox 33"/>
          <p:cNvSpPr>
            <a:spLocks noChangeArrowheads="1"/>
          </p:cNvSpPr>
          <p:nvPr/>
        </p:nvSpPr>
        <p:spPr bwMode="auto">
          <a:xfrm>
            <a:off x="76200" y="2170113"/>
            <a:ext cx="1447800" cy="646112"/>
          </a:xfrm>
          <a:prstGeom prst="rect">
            <a:avLst/>
          </a:prstGeom>
          <a:noFill/>
          <a:ln w="9525">
            <a:noFill/>
            <a:miter lim="800000"/>
            <a:headEnd/>
            <a:tailEnd/>
          </a:ln>
        </p:spPr>
        <p:txBody>
          <a:bodyPr>
            <a:spAutoFit/>
          </a:bodyPr>
          <a:lstStyle/>
          <a:p>
            <a:r>
              <a:rPr lang="en-US">
                <a:latin typeface="Century Schoolbook" pitchFamily="18" charset="0"/>
                <a:sym typeface="Century Schoolbook" pitchFamily="18" charset="0"/>
              </a:rPr>
              <a:t>Katy Perry,</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Madonna</a:t>
            </a:r>
            <a:endParaRPr lang="en-US" altLang="en-US"/>
          </a:p>
        </p:txBody>
      </p:sp>
      <p:sp>
        <p:nvSpPr>
          <p:cNvPr id="130061" name="Rectangular Callout 34"/>
          <p:cNvSpPr>
            <a:spLocks noChangeArrowheads="1"/>
          </p:cNvSpPr>
          <p:nvPr/>
        </p:nvSpPr>
        <p:spPr bwMode="auto">
          <a:xfrm>
            <a:off x="228600" y="2928938"/>
            <a:ext cx="1066800" cy="612775"/>
          </a:xfrm>
          <a:prstGeom prst="wedgeRectCallout">
            <a:avLst>
              <a:gd name="adj1" fmla="val 110833"/>
              <a:gd name="adj2" fmla="val -58829"/>
            </a:avLst>
          </a:prstGeom>
          <a:solidFill>
            <a:srgbClr val="FFC000"/>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62" name="TextBox 35"/>
          <p:cNvSpPr>
            <a:spLocks noChangeArrowheads="1"/>
          </p:cNvSpPr>
          <p:nvPr/>
        </p:nvSpPr>
        <p:spPr bwMode="auto">
          <a:xfrm>
            <a:off x="234950" y="2925763"/>
            <a:ext cx="1060450" cy="646112"/>
          </a:xfrm>
          <a:prstGeom prst="rect">
            <a:avLst/>
          </a:prstGeom>
          <a:noFill/>
          <a:ln w="9525">
            <a:noFill/>
            <a:miter lim="800000"/>
            <a:headEnd/>
            <a:tailEnd/>
          </a:ln>
        </p:spPr>
        <p:txBody>
          <a:bodyPr>
            <a:spAutoFit/>
          </a:bodyPr>
          <a:lstStyle/>
          <a:p>
            <a:r>
              <a:rPr lang="en-US">
                <a:latin typeface="Century Schoolbook" pitchFamily="18" charset="0"/>
                <a:sym typeface="Century Schoolbook" pitchFamily="18" charset="0"/>
              </a:rPr>
              <a:t>Britney </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Spears </a:t>
            </a:r>
            <a:endParaRPr lang="en-US" altLang="en-US"/>
          </a:p>
        </p:txBody>
      </p:sp>
      <p:sp>
        <p:nvSpPr>
          <p:cNvPr id="130063" name="Rectangular Callout 36"/>
          <p:cNvSpPr>
            <a:spLocks noChangeArrowheads="1"/>
          </p:cNvSpPr>
          <p:nvPr/>
        </p:nvSpPr>
        <p:spPr bwMode="auto">
          <a:xfrm>
            <a:off x="71438" y="4286250"/>
            <a:ext cx="1524000" cy="612775"/>
          </a:xfrm>
          <a:prstGeom prst="wedgeRectCallout">
            <a:avLst>
              <a:gd name="adj1" fmla="val 63963"/>
              <a:gd name="adj2" fmla="val -12796"/>
            </a:avLst>
          </a:prstGeom>
          <a:solidFill>
            <a:srgbClr val="C6D5EF"/>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64" name="TextBox 37"/>
          <p:cNvSpPr>
            <a:spLocks noChangeArrowheads="1"/>
          </p:cNvSpPr>
          <p:nvPr/>
        </p:nvSpPr>
        <p:spPr bwMode="auto">
          <a:xfrm>
            <a:off x="214313" y="4283075"/>
            <a:ext cx="1249362" cy="646113"/>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Metallica,</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Megadeth</a:t>
            </a:r>
            <a:endParaRPr lang="en-US" altLang="en-US"/>
          </a:p>
        </p:txBody>
      </p:sp>
      <p:sp>
        <p:nvSpPr>
          <p:cNvPr id="130065" name="Rectangular Callout 38"/>
          <p:cNvSpPr>
            <a:spLocks noChangeArrowheads="1"/>
          </p:cNvSpPr>
          <p:nvPr/>
        </p:nvSpPr>
        <p:spPr bwMode="auto">
          <a:xfrm>
            <a:off x="142875" y="5000625"/>
            <a:ext cx="1371600" cy="612775"/>
          </a:xfrm>
          <a:prstGeom prst="wedgeRectCallout">
            <a:avLst>
              <a:gd name="adj1" fmla="val 69412"/>
              <a:gd name="adj2" fmla="val -9981"/>
            </a:avLst>
          </a:prstGeom>
          <a:solidFill>
            <a:srgbClr val="C6D5EF"/>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66" name="TextBox 39"/>
          <p:cNvSpPr>
            <a:spLocks noChangeArrowheads="1"/>
          </p:cNvSpPr>
          <p:nvPr/>
        </p:nvSpPr>
        <p:spPr bwMode="auto">
          <a:xfrm>
            <a:off x="187325" y="4997450"/>
            <a:ext cx="1598613" cy="646113"/>
          </a:xfrm>
          <a:prstGeom prst="rect">
            <a:avLst/>
          </a:prstGeom>
          <a:noFill/>
          <a:ln w="9525">
            <a:noFill/>
            <a:miter lim="800000"/>
            <a:headEnd/>
            <a:tailEnd/>
          </a:ln>
        </p:spPr>
        <p:txBody>
          <a:bodyPr>
            <a:spAutoFit/>
          </a:bodyPr>
          <a:lstStyle/>
          <a:p>
            <a:r>
              <a:rPr lang="en-US">
                <a:latin typeface="Century Schoolbook" pitchFamily="18" charset="0"/>
                <a:sym typeface="Century Schoolbook" pitchFamily="18" charset="0"/>
              </a:rPr>
              <a:t>Megadeth,</a:t>
            </a:r>
            <a:endParaRPr lang="en-US" altLang="en-US">
              <a:latin typeface="Century Schoolbook" pitchFamily="18" charset="0"/>
              <a:sym typeface="Century Schoolbook" pitchFamily="18" charset="0"/>
            </a:endParaRPr>
          </a:p>
          <a:p>
            <a:r>
              <a:rPr lang="en-US">
                <a:latin typeface="Century Schoolbook" pitchFamily="18" charset="0"/>
                <a:sym typeface="Century Schoolbook" pitchFamily="18" charset="0"/>
              </a:rPr>
              <a:t>Slayer</a:t>
            </a:r>
            <a:endParaRPr lang="en-US" altLang="en-US"/>
          </a:p>
        </p:txBody>
      </p:sp>
      <p:sp>
        <p:nvSpPr>
          <p:cNvPr id="130067" name="Rectangular Callout 40"/>
          <p:cNvSpPr>
            <a:spLocks noChangeArrowheads="1"/>
          </p:cNvSpPr>
          <p:nvPr/>
        </p:nvSpPr>
        <p:spPr bwMode="auto">
          <a:xfrm>
            <a:off x="5334000" y="3581400"/>
            <a:ext cx="1219200" cy="384175"/>
          </a:xfrm>
          <a:prstGeom prst="wedgeRectCallout">
            <a:avLst>
              <a:gd name="adj1" fmla="val -61532"/>
              <a:gd name="adj2" fmla="val 139921"/>
            </a:avLst>
          </a:prstGeom>
          <a:solidFill>
            <a:srgbClr val="C6D5EF"/>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68" name="TextBox 41"/>
          <p:cNvSpPr>
            <a:spLocks noChangeArrowheads="1"/>
          </p:cNvSpPr>
          <p:nvPr/>
        </p:nvSpPr>
        <p:spPr bwMode="auto">
          <a:xfrm>
            <a:off x="5294313" y="3592513"/>
            <a:ext cx="1182687" cy="369887"/>
          </a:xfrm>
          <a:prstGeom prst="rect">
            <a:avLst/>
          </a:prstGeom>
          <a:noFill/>
          <a:ln w="9525">
            <a:noFill/>
            <a:miter lim="800000"/>
            <a:headEnd/>
            <a:tailEnd/>
          </a:ln>
        </p:spPr>
        <p:txBody>
          <a:bodyPr wrap="none">
            <a:spAutoFit/>
          </a:bodyPr>
          <a:lstStyle/>
          <a:p>
            <a:r>
              <a:rPr lang="en-US">
                <a:latin typeface="Century Schoolbook" pitchFamily="18" charset="0"/>
                <a:sym typeface="Century Schoolbook" pitchFamily="18" charset="0"/>
              </a:rPr>
              <a:t>Metallica</a:t>
            </a:r>
            <a:endParaRPr lang="en-US" altLang="en-US"/>
          </a:p>
        </p:txBody>
      </p:sp>
      <p:sp>
        <p:nvSpPr>
          <p:cNvPr id="130069" name="Rectangular Callout 42"/>
          <p:cNvSpPr>
            <a:spLocks noChangeArrowheads="1"/>
          </p:cNvSpPr>
          <p:nvPr/>
        </p:nvSpPr>
        <p:spPr bwMode="auto">
          <a:xfrm>
            <a:off x="5643563" y="5407025"/>
            <a:ext cx="1371600" cy="612775"/>
          </a:xfrm>
          <a:prstGeom prst="wedgeRectCallout">
            <a:avLst>
              <a:gd name="adj1" fmla="val -80673"/>
              <a:gd name="adj2" fmla="val -67567"/>
            </a:avLst>
          </a:prstGeom>
          <a:solidFill>
            <a:srgbClr val="C6D5EF"/>
          </a:solidFill>
          <a:ln w="25400">
            <a:solidFill>
              <a:srgbClr val="B96228"/>
            </a:solidFill>
            <a:miter lim="800000"/>
            <a:headEnd/>
            <a:tailEnd/>
          </a:ln>
        </p:spPr>
        <p:txBody>
          <a:bodyPr anchor="ctr"/>
          <a:lstStyle/>
          <a:p>
            <a:pPr algn="ctr"/>
            <a:endParaRPr lang="en-US">
              <a:solidFill>
                <a:srgbClr val="FFFFFF"/>
              </a:solidFill>
              <a:latin typeface="Century Schoolbook" pitchFamily="18" charset="0"/>
              <a:sym typeface="Century Schoolbook" pitchFamily="18" charset="0"/>
            </a:endParaRPr>
          </a:p>
        </p:txBody>
      </p:sp>
      <p:sp>
        <p:nvSpPr>
          <p:cNvPr id="130070" name="TextBox 43"/>
          <p:cNvSpPr>
            <a:spLocks noChangeArrowheads="1"/>
          </p:cNvSpPr>
          <p:nvPr/>
        </p:nvSpPr>
        <p:spPr bwMode="auto">
          <a:xfrm>
            <a:off x="5616575" y="5373687"/>
            <a:ext cx="1455738" cy="646113"/>
          </a:xfrm>
          <a:prstGeom prst="rect">
            <a:avLst/>
          </a:prstGeom>
          <a:noFill/>
          <a:ln w="9525">
            <a:noFill/>
            <a:miter lim="800000"/>
            <a:headEnd/>
            <a:tailEnd/>
          </a:ln>
        </p:spPr>
        <p:txBody>
          <a:bodyPr>
            <a:spAutoFit/>
          </a:bodyPr>
          <a:lstStyle/>
          <a:p>
            <a:r>
              <a:rPr lang="en-US" dirty="0" err="1">
                <a:latin typeface="Century Schoolbook" pitchFamily="18" charset="0"/>
                <a:sym typeface="Century Schoolbook" pitchFamily="18" charset="0"/>
              </a:rPr>
              <a:t>Megadeth</a:t>
            </a:r>
            <a:r>
              <a:rPr lang="en-US" dirty="0">
                <a:latin typeface="Century Schoolbook" pitchFamily="18" charset="0"/>
                <a:sym typeface="Century Schoolbook" pitchFamily="18" charset="0"/>
              </a:rPr>
              <a:t>,</a:t>
            </a:r>
            <a:endParaRPr lang="en-US" altLang="en-US" dirty="0">
              <a:latin typeface="Century Schoolbook" pitchFamily="18" charset="0"/>
              <a:sym typeface="Century Schoolbook" pitchFamily="18" charset="0"/>
            </a:endParaRPr>
          </a:p>
          <a:p>
            <a:r>
              <a:rPr lang="en-US" dirty="0">
                <a:latin typeface="Century Schoolbook" pitchFamily="18" charset="0"/>
                <a:sym typeface="Century Schoolbook" pitchFamily="18" charset="0"/>
              </a:rPr>
              <a:t>Slayer</a:t>
            </a:r>
            <a:endParaRPr lang="en-US" altLang="en-US" dirty="0"/>
          </a:p>
        </p:txBody>
      </p:sp>
      <p:sp>
        <p:nvSpPr>
          <p:cNvPr id="130071" name="TextBox 25"/>
          <p:cNvSpPr>
            <a:spLocks noChangeArrowheads="1"/>
          </p:cNvSpPr>
          <p:nvPr/>
        </p:nvSpPr>
        <p:spPr bwMode="auto">
          <a:xfrm>
            <a:off x="6686550" y="990600"/>
            <a:ext cx="2000250" cy="1939925"/>
          </a:xfrm>
          <a:prstGeom prst="rect">
            <a:avLst/>
          </a:prstGeom>
          <a:solidFill>
            <a:srgbClr val="FFFF3F"/>
          </a:solidFill>
          <a:ln w="9525">
            <a:noFill/>
            <a:miter lim="800000"/>
            <a:headEnd/>
            <a:tailEnd/>
          </a:ln>
        </p:spPr>
        <p:txBody>
          <a:bodyPr wrap="none">
            <a:spAutoFit/>
          </a:bodyPr>
          <a:lstStyle/>
          <a:p>
            <a:r>
              <a:rPr lang="en-US" b="1" u="sng" dirty="0">
                <a:solidFill>
                  <a:srgbClr val="0070C0"/>
                </a:solidFill>
                <a:latin typeface="Century Schoolbook" pitchFamily="18" charset="0"/>
                <a:sym typeface="Century Schoolbook" pitchFamily="18" charset="0"/>
              </a:rPr>
              <a:t>Last.FM</a:t>
            </a:r>
            <a:endParaRPr lang="en-US" altLang="en-US" b="1" u="sng" dirty="0">
              <a:solidFill>
                <a:srgbClr val="0070C0"/>
              </a:solidFill>
              <a:latin typeface="Century Schoolbook" pitchFamily="18" charset="0"/>
              <a:sym typeface="Century Schoolbook" pitchFamily="18" charset="0"/>
            </a:endParaRPr>
          </a:p>
          <a:p>
            <a:endParaRPr lang="en-US" altLang="en-US" sz="1000" b="1" dirty="0">
              <a:solidFill>
                <a:srgbClr val="0070C0"/>
              </a:solidFill>
              <a:latin typeface="Century Schoolbook" pitchFamily="18" charset="0"/>
              <a:sym typeface="Century Schoolbook" pitchFamily="18" charset="0"/>
            </a:endParaRPr>
          </a:p>
          <a:p>
            <a:r>
              <a:rPr lang="en-US" dirty="0">
                <a:latin typeface="Century Schoolbook" pitchFamily="18" charset="0"/>
                <a:sym typeface="Century Schoolbook" pitchFamily="18" charset="0"/>
              </a:rPr>
              <a:t>Nodes -&gt; Users</a:t>
            </a:r>
            <a:endParaRPr lang="en-US" altLang="en-US" dirty="0">
              <a:latin typeface="Century Schoolbook" pitchFamily="18" charset="0"/>
              <a:sym typeface="Century Schoolbook" pitchFamily="18" charset="0"/>
            </a:endParaRPr>
          </a:p>
          <a:p>
            <a:endParaRPr lang="en-US" altLang="en-US" sz="1000" dirty="0">
              <a:latin typeface="Century Schoolbook" pitchFamily="18" charset="0"/>
              <a:sym typeface="Century Schoolbook" pitchFamily="18" charset="0"/>
            </a:endParaRPr>
          </a:p>
          <a:p>
            <a:r>
              <a:rPr lang="en-US" dirty="0">
                <a:latin typeface="Century Schoolbook" pitchFamily="18" charset="0"/>
                <a:sym typeface="Century Schoolbook" pitchFamily="18" charset="0"/>
              </a:rPr>
              <a:t>Edges -&gt; Links</a:t>
            </a:r>
            <a:endParaRPr lang="en-US" altLang="en-US" dirty="0">
              <a:latin typeface="Century Schoolbook" pitchFamily="18" charset="0"/>
              <a:sym typeface="Century Schoolbook" pitchFamily="18" charset="0"/>
            </a:endParaRPr>
          </a:p>
          <a:p>
            <a:endParaRPr lang="en-US" altLang="en-US" sz="1000" dirty="0">
              <a:latin typeface="Century Schoolbook" pitchFamily="18" charset="0"/>
              <a:sym typeface="Century Schoolbook" pitchFamily="18" charset="0"/>
            </a:endParaRPr>
          </a:p>
          <a:p>
            <a:r>
              <a:rPr lang="en-US" dirty="0">
                <a:latin typeface="Century Schoolbook" pitchFamily="18" charset="0"/>
                <a:sym typeface="Century Schoolbook" pitchFamily="18" charset="0"/>
              </a:rPr>
              <a:t>List of Musical </a:t>
            </a:r>
            <a:endParaRPr lang="en-US" altLang="en-US" dirty="0">
              <a:latin typeface="Century Schoolbook" pitchFamily="18" charset="0"/>
              <a:sym typeface="Century Schoolbook" pitchFamily="18" charset="0"/>
            </a:endParaRPr>
          </a:p>
          <a:p>
            <a:r>
              <a:rPr lang="en-US" dirty="0">
                <a:latin typeface="Century Schoolbook" pitchFamily="18" charset="0"/>
                <a:sym typeface="Century Schoolbook" pitchFamily="18" charset="0"/>
              </a:rPr>
              <a:t>Bands/ Singers</a:t>
            </a:r>
            <a:endParaRPr lang="en-US" altLang="en-US" dirty="0"/>
          </a:p>
        </p:txBody>
      </p:sp>
      <p:sp>
        <p:nvSpPr>
          <p:cNvPr id="75799" name="TextBox 26"/>
          <p:cNvSpPr>
            <a:spLocks noChangeArrowheads="1"/>
          </p:cNvSpPr>
          <p:nvPr/>
        </p:nvSpPr>
        <p:spPr bwMode="auto">
          <a:xfrm>
            <a:off x="6705600" y="2981325"/>
            <a:ext cx="2019300" cy="2124075"/>
          </a:xfrm>
          <a:prstGeom prst="rect">
            <a:avLst/>
          </a:prstGeom>
          <a:solidFill>
            <a:srgbClr val="33CCFF"/>
          </a:solidFill>
          <a:ln w="9525">
            <a:noFill/>
            <a:miter lim="800000"/>
            <a:headEnd/>
            <a:tailEnd/>
          </a:ln>
        </p:spPr>
        <p:txBody>
          <a:bodyPr>
            <a:spAutoFit/>
          </a:bodyPr>
          <a:lstStyle/>
          <a:p>
            <a:r>
              <a:rPr lang="en-US" sz="2200" dirty="0">
                <a:latin typeface="Calibri" pitchFamily="34" charset="0"/>
                <a:sym typeface="Calibri" pitchFamily="34" charset="0"/>
              </a:rPr>
              <a:t>What are the related Musical Bands/ Singers </a:t>
            </a:r>
            <a:endParaRPr lang="en-US" altLang="en-US" sz="2200" dirty="0">
              <a:latin typeface="Calibri" pitchFamily="34" charset="0"/>
              <a:sym typeface="Calibri" pitchFamily="34" charset="0"/>
            </a:endParaRPr>
          </a:p>
          <a:p>
            <a:r>
              <a:rPr lang="en-US" sz="2200" dirty="0">
                <a:latin typeface="Calibri" pitchFamily="34" charset="0"/>
                <a:sym typeface="Calibri" pitchFamily="34" charset="0"/>
              </a:rPr>
              <a:t>that co-occur frequently in neighborhood?</a:t>
            </a:r>
            <a:endParaRPr lang="en-US" altLang="en-US" dirty="0"/>
          </a:p>
        </p:txBody>
      </p:sp>
      <p:sp>
        <p:nvSpPr>
          <p:cNvPr id="130073" name="Rectangle 2"/>
          <p:cNvSpPr>
            <a:spLocks noGrp="1" noChangeArrowheads="1"/>
          </p:cNvSpPr>
          <p:nvPr>
            <p:ph type="title" idx="4294967295"/>
          </p:nvPr>
        </p:nvSpPr>
        <p:spPr>
          <a:xfrm>
            <a:off x="150813" y="152400"/>
            <a:ext cx="8001000" cy="609600"/>
          </a:xfrm>
        </p:spPr>
        <p:txBody>
          <a:bodyPr>
            <a:normAutofit fontScale="90000"/>
          </a:bodyPr>
          <a:lstStyle/>
          <a:p>
            <a:pPr algn="ctr" eaLnBrk="1" hangingPunct="1"/>
            <a:r>
              <a:rPr lang="en-US" altLang="en-US" sz="2800" b="1" dirty="0" smtClean="0">
                <a:ea typeface="华文新魏" pitchFamily="2" charset="-122"/>
                <a:sym typeface="华文新魏" pitchFamily="2" charset="-122"/>
              </a:rPr>
              <a:t>Motivation (Proximity Pattern)</a:t>
            </a:r>
            <a:br>
              <a:rPr lang="en-US" altLang="en-US" sz="2800" b="1" dirty="0" smtClean="0">
                <a:ea typeface="华文新魏" pitchFamily="2" charset="-122"/>
                <a:sym typeface="华文新魏" pitchFamily="2" charset="-122"/>
              </a:rPr>
            </a:br>
            <a:r>
              <a:rPr lang="en-US" altLang="en-US" sz="1800" b="1" dirty="0" smtClean="0">
                <a:ea typeface="华文新魏" pitchFamily="2" charset="-122"/>
                <a:sym typeface="华文新魏" pitchFamily="2" charset="-122"/>
              </a:rPr>
              <a:t>[Khan et. al., SIGMOD ‘10]</a:t>
            </a:r>
            <a:endParaRPr lang="zh-CN" altLang="en-US" sz="1800" dirty="0" smtClean="0">
              <a:ea typeface="宋体" pitchFamily="2" charset="-122"/>
            </a:endParaRPr>
          </a:p>
        </p:txBody>
      </p:sp>
      <p:pic>
        <p:nvPicPr>
          <p:cNvPr id="28" name="Picture 7"/>
          <p:cNvPicPr>
            <a:picLocks noChangeAspect="1" noChangeArrowheads="1"/>
          </p:cNvPicPr>
          <p:nvPr/>
        </p:nvPicPr>
        <p:blipFill>
          <a:blip r:embed="rId3"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99"/>
                                        </p:tgtEl>
                                        <p:attrNameLst>
                                          <p:attrName>style.visibility</p:attrName>
                                        </p:attrNameLst>
                                      </p:cBhvr>
                                      <p:to>
                                        <p:strVal val="visible"/>
                                      </p:to>
                                    </p:set>
                                    <p:animEffect>
                                      <p:cBhvr>
                                        <p:cTn id="7" dur="500"/>
                                        <p:tgtEl>
                                          <p:spTgt spid="75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9" grpId="0" bldLvl="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0"/>
          </p:nvPr>
        </p:nvSpPr>
        <p:spPr>
          <a:noFill/>
        </p:spPr>
        <p:txBody>
          <a:bodyPr/>
          <a:lstStyle/>
          <a:p>
            <a:fld id="{D7E01B04-A8C8-4EC5-81A1-9982839C5FA7}" type="slidenum">
              <a:rPr lang="en-US" altLang="en-US" smtClean="0">
                <a:solidFill>
                  <a:schemeClr val="tx1"/>
                </a:solidFill>
              </a:rPr>
              <a:pPr/>
              <a:t>99</a:t>
            </a:fld>
            <a:endParaRPr lang="en-US" sz="1800" b="0" dirty="0" smtClean="0">
              <a:solidFill>
                <a:schemeClr val="tx1"/>
              </a:solidFill>
            </a:endParaRPr>
          </a:p>
        </p:txBody>
      </p:sp>
      <p:pic>
        <p:nvPicPr>
          <p:cNvPr id="132099" name="Picture 1"/>
          <p:cNvPicPr>
            <a:picLocks noChangeAspect="1" noChangeArrowheads="1"/>
          </p:cNvPicPr>
          <p:nvPr/>
        </p:nvPicPr>
        <p:blipFill>
          <a:blip r:embed="rId2" cstate="print"/>
          <a:srcRect/>
          <a:stretch>
            <a:fillRect/>
          </a:stretch>
        </p:blipFill>
        <p:spPr bwMode="auto">
          <a:xfrm>
            <a:off x="5181600" y="1219200"/>
            <a:ext cx="2981325" cy="2124075"/>
          </a:xfrm>
          <a:prstGeom prst="rect">
            <a:avLst/>
          </a:prstGeom>
          <a:noFill/>
          <a:ln w="15875">
            <a:solidFill>
              <a:srgbClr val="FFC000"/>
            </a:solidFill>
            <a:miter lim="800000"/>
            <a:headEnd/>
            <a:tailEnd/>
          </a:ln>
        </p:spPr>
      </p:pic>
      <p:sp>
        <p:nvSpPr>
          <p:cNvPr id="132100" name="TextBox 18"/>
          <p:cNvSpPr>
            <a:spLocks noChangeArrowheads="1"/>
          </p:cNvSpPr>
          <p:nvPr/>
        </p:nvSpPr>
        <p:spPr bwMode="auto">
          <a:xfrm>
            <a:off x="457200" y="1625600"/>
            <a:ext cx="4267200" cy="1969770"/>
          </a:xfrm>
          <a:prstGeom prst="rect">
            <a:avLst/>
          </a:prstGeom>
          <a:noFill/>
          <a:ln w="9525">
            <a:noFill/>
            <a:miter lim="800000"/>
            <a:headEnd/>
            <a:tailEnd/>
          </a:ln>
        </p:spPr>
        <p:txBody>
          <a:bodyPr>
            <a:spAutoFit/>
          </a:bodyPr>
          <a:lstStyle/>
          <a:p>
            <a:pPr marL="396875" lvl="0" indent="-396875" algn="just" defTabSz="914363">
              <a:lnSpc>
                <a:spcPct val="90000"/>
              </a:lnSpc>
              <a:spcBef>
                <a:spcPct val="20000"/>
              </a:spcBef>
              <a:buBlip>
                <a:blip r:embed="rId3"/>
              </a:buBlip>
            </a:pPr>
            <a:r>
              <a:rPr lang="en-US" sz="2000" dirty="0" smtClean="0">
                <a:latin typeface="Century Schoolbook" pitchFamily="18" charset="0"/>
                <a:sym typeface="Century Schoolbook" pitchFamily="18" charset="0"/>
              </a:rPr>
              <a:t>Proximity</a:t>
            </a:r>
          </a:p>
          <a:p>
            <a:pPr marL="396875" lvl="0" indent="-396875" algn="just" defTabSz="914363">
              <a:lnSpc>
                <a:spcPct val="90000"/>
              </a:lnSpc>
              <a:spcBef>
                <a:spcPct val="20000"/>
              </a:spcBef>
              <a:buBlip>
                <a:blip r:embed="rId3"/>
              </a:buBlip>
            </a:pPr>
            <a:endParaRPr lang="en-US" sz="2000" dirty="0" smtClean="0">
              <a:latin typeface="Century Schoolbook" pitchFamily="18" charset="0"/>
              <a:sym typeface="Century Schoolbook" pitchFamily="18" charset="0"/>
            </a:endParaRPr>
          </a:p>
          <a:p>
            <a:pPr marL="396875" lvl="0" indent="-396875" algn="just" defTabSz="914363">
              <a:lnSpc>
                <a:spcPct val="90000"/>
              </a:lnSpc>
              <a:spcBef>
                <a:spcPct val="20000"/>
              </a:spcBef>
              <a:buBlip>
                <a:blip r:embed="rId3"/>
              </a:buBlip>
            </a:pPr>
            <a:r>
              <a:rPr lang="en-US" sz="2000" dirty="0" smtClean="0">
                <a:latin typeface="Century Schoolbook" pitchFamily="18" charset="0"/>
                <a:sym typeface="Century Schoolbook" pitchFamily="18" charset="0"/>
              </a:rPr>
              <a:t>Frequency</a:t>
            </a:r>
            <a:endParaRPr lang="en-US" altLang="en-US" sz="2000" dirty="0">
              <a:latin typeface="Century Schoolbook" pitchFamily="18" charset="0"/>
              <a:sym typeface="Century Schoolbook" pitchFamily="18" charset="0"/>
            </a:endParaRPr>
          </a:p>
          <a:p>
            <a:pPr>
              <a:buClr>
                <a:srgbClr val="C00000"/>
              </a:buClr>
            </a:pPr>
            <a:endParaRPr lang="en-US" sz="2000" b="1" dirty="0">
              <a:latin typeface="Century Schoolbook" pitchFamily="18" charset="0"/>
              <a:sym typeface="Century Schoolbook" pitchFamily="18" charset="0"/>
            </a:endParaRPr>
          </a:p>
          <a:p>
            <a:pPr>
              <a:buClr>
                <a:srgbClr val="3667C4"/>
              </a:buClr>
            </a:pPr>
            <a:endParaRPr lang="en-US" altLang="en-US" sz="2000" b="1" dirty="0">
              <a:latin typeface="Century Schoolbook" pitchFamily="18" charset="0"/>
              <a:sym typeface="Century Schoolbook" pitchFamily="18" charset="0"/>
            </a:endParaRPr>
          </a:p>
          <a:p>
            <a:pPr>
              <a:buClr>
                <a:srgbClr val="3667C4"/>
              </a:buClr>
              <a:buFont typeface="Wingdings" pitchFamily="2" charset="2"/>
              <a:buChar char="q"/>
            </a:pPr>
            <a:endParaRPr lang="en-US" altLang="en-US" sz="2000" b="1" dirty="0">
              <a:latin typeface="Century Schoolbook" pitchFamily="18" charset="0"/>
              <a:sym typeface="Century Schoolbook" pitchFamily="18" charset="0"/>
            </a:endParaRPr>
          </a:p>
        </p:txBody>
      </p:sp>
      <p:sp>
        <p:nvSpPr>
          <p:cNvPr id="77828" name="TextBox 19"/>
          <p:cNvSpPr>
            <a:spLocks noChangeArrowheads="1"/>
          </p:cNvSpPr>
          <p:nvPr/>
        </p:nvSpPr>
        <p:spPr bwMode="auto">
          <a:xfrm>
            <a:off x="5715000" y="3810000"/>
            <a:ext cx="2133600" cy="1016000"/>
          </a:xfrm>
          <a:prstGeom prst="rect">
            <a:avLst/>
          </a:prstGeom>
          <a:noFill/>
          <a:ln w="9525">
            <a:noFill/>
            <a:miter lim="800000"/>
            <a:headEnd/>
            <a:tailEnd/>
          </a:ln>
        </p:spPr>
        <p:txBody>
          <a:bodyPr>
            <a:spAutoFit/>
          </a:bodyPr>
          <a:lstStyle/>
          <a:p>
            <a:pPr>
              <a:buClr>
                <a:srgbClr val="3667C4"/>
              </a:buClr>
            </a:pPr>
            <a:r>
              <a:rPr lang="en-US" sz="2000">
                <a:latin typeface="Century Schoolbook" pitchFamily="18" charset="0"/>
                <a:sym typeface="Century Schoolbook" pitchFamily="18" charset="0"/>
              </a:rPr>
              <a:t>a, b – </a:t>
            </a:r>
            <a:r>
              <a:rPr lang="en-US" sz="2000">
                <a:solidFill>
                  <a:srgbClr val="008000"/>
                </a:solidFill>
                <a:latin typeface="Century Schoolbook" pitchFamily="18" charset="0"/>
                <a:sym typeface="Century Schoolbook" pitchFamily="18" charset="0"/>
              </a:rPr>
              <a:t>YES</a:t>
            </a:r>
            <a:endParaRPr lang="en-US" altLang="en-US" sz="2000">
              <a:solidFill>
                <a:srgbClr val="008000"/>
              </a:solidFill>
              <a:latin typeface="Century Schoolbook" pitchFamily="18" charset="0"/>
              <a:sym typeface="Century Schoolbook" pitchFamily="18" charset="0"/>
            </a:endParaRPr>
          </a:p>
          <a:p>
            <a:pPr>
              <a:buClr>
                <a:srgbClr val="3667C4"/>
              </a:buClr>
            </a:pPr>
            <a:r>
              <a:rPr lang="en-US" sz="2000">
                <a:latin typeface="Century Schoolbook" pitchFamily="18" charset="0"/>
                <a:sym typeface="Century Schoolbook" pitchFamily="18" charset="0"/>
              </a:rPr>
              <a:t>a, b, c – </a:t>
            </a:r>
            <a:r>
              <a:rPr lang="en-US" sz="2000">
                <a:solidFill>
                  <a:srgbClr val="008000"/>
                </a:solidFill>
                <a:latin typeface="Century Schoolbook" pitchFamily="18" charset="0"/>
                <a:sym typeface="Century Schoolbook" pitchFamily="18" charset="0"/>
              </a:rPr>
              <a:t>YES</a:t>
            </a:r>
            <a:endParaRPr lang="en-US" altLang="en-US" sz="2000">
              <a:solidFill>
                <a:srgbClr val="008000"/>
              </a:solidFill>
              <a:latin typeface="Century Schoolbook" pitchFamily="18" charset="0"/>
              <a:sym typeface="Century Schoolbook" pitchFamily="18" charset="0"/>
            </a:endParaRPr>
          </a:p>
          <a:p>
            <a:pPr>
              <a:buClr>
                <a:srgbClr val="3667C4"/>
              </a:buClr>
            </a:pPr>
            <a:r>
              <a:rPr lang="en-US" sz="2000">
                <a:latin typeface="Century Schoolbook" pitchFamily="18" charset="0"/>
                <a:sym typeface="Century Schoolbook" pitchFamily="18" charset="0"/>
              </a:rPr>
              <a:t>d, e, f - </a:t>
            </a:r>
            <a:r>
              <a:rPr lang="en-US" sz="2000">
                <a:solidFill>
                  <a:srgbClr val="FF0000"/>
                </a:solidFill>
                <a:latin typeface="Century Schoolbook" pitchFamily="18" charset="0"/>
                <a:sym typeface="Century Schoolbook" pitchFamily="18" charset="0"/>
              </a:rPr>
              <a:t>NO</a:t>
            </a:r>
            <a:endParaRPr lang="en-US" altLang="en-US"/>
          </a:p>
        </p:txBody>
      </p:sp>
      <p:sp>
        <p:nvSpPr>
          <p:cNvPr id="132102" name="Rectangle 2"/>
          <p:cNvSpPr>
            <a:spLocks noGrp="1" noChangeArrowheads="1"/>
          </p:cNvSpPr>
          <p:nvPr>
            <p:ph type="title" idx="4294967295"/>
          </p:nvPr>
        </p:nvSpPr>
        <p:spPr>
          <a:xfrm>
            <a:off x="609600" y="0"/>
            <a:ext cx="8001000" cy="609600"/>
          </a:xfrm>
        </p:spPr>
        <p:txBody>
          <a:bodyPr/>
          <a:lstStyle/>
          <a:p>
            <a:pPr algn="ctr" eaLnBrk="1" hangingPunct="1"/>
            <a:r>
              <a:rPr lang="en-US" altLang="en-US" sz="2800" b="1" smtClean="0">
                <a:ea typeface="华文新魏" pitchFamily="2" charset="-122"/>
                <a:sym typeface="华文新魏" pitchFamily="2" charset="-122"/>
              </a:rPr>
              <a:t>Proximity Pattern Definition</a:t>
            </a:r>
            <a:endParaRPr lang="zh-CN" altLang="en-US" smtClean="0">
              <a:ea typeface="宋体" pitchFamily="2" charset="-122"/>
            </a:endParaRPr>
          </a:p>
        </p:txBody>
      </p:sp>
      <p:pic>
        <p:nvPicPr>
          <p:cNvPr id="9" name="Picture 7"/>
          <p:cNvPicPr>
            <a:picLocks noChangeAspect="1" noChangeArrowheads="1"/>
          </p:cNvPicPr>
          <p:nvPr/>
        </p:nvPicPr>
        <p:blipFill>
          <a:blip r:embed="rId4" cstate="print"/>
          <a:srcRect/>
          <a:stretch>
            <a:fillRect/>
          </a:stretch>
        </p:blipFill>
        <p:spPr bwMode="auto">
          <a:xfrm>
            <a:off x="7817425" y="136683"/>
            <a:ext cx="1174175" cy="62531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9"/>
</p:tagLst>
</file>

<file path=ppt/tags/tag10.xml><?xml version="1.0" encoding="utf-8"?>
<p:tagLst xmlns:a="http://schemas.openxmlformats.org/drawingml/2006/main" xmlns:r="http://schemas.openxmlformats.org/officeDocument/2006/relationships" xmlns:p="http://schemas.openxmlformats.org/presentationml/2006/main">
  <p:tag name="TIMING" val="|0.4|1.3|0.2|0.3"/>
</p:tagLst>
</file>

<file path=ppt/tags/tag11.xml><?xml version="1.0" encoding="utf-8"?>
<p:tagLst xmlns:a="http://schemas.openxmlformats.org/drawingml/2006/main" xmlns:r="http://schemas.openxmlformats.org/officeDocument/2006/relationships" xmlns:p="http://schemas.openxmlformats.org/presentationml/2006/main">
  <p:tag name="TIMING" val="|7.2|4.7|0.5|0.5|0.5"/>
</p:tagLst>
</file>

<file path=ppt/tags/tag12.xml><?xml version="1.0" encoding="utf-8"?>
<p:tagLst xmlns:a="http://schemas.openxmlformats.org/drawingml/2006/main" xmlns:r="http://schemas.openxmlformats.org/officeDocument/2006/relationships" xmlns:p="http://schemas.openxmlformats.org/presentationml/2006/main">
  <p:tag name="TIMING" val="|16"/>
</p:tagLst>
</file>

<file path=ppt/tags/tag13.xml><?xml version="1.0" encoding="utf-8"?>
<p:tagLst xmlns:a="http://schemas.openxmlformats.org/drawingml/2006/main" xmlns:r="http://schemas.openxmlformats.org/officeDocument/2006/relationships" xmlns:p="http://schemas.openxmlformats.org/presentationml/2006/main">
  <p:tag name="TIMING" val="|9.9"/>
</p:tagLst>
</file>

<file path=ppt/tags/tag14.xml><?xml version="1.0" encoding="utf-8"?>
<p:tagLst xmlns:a="http://schemas.openxmlformats.org/drawingml/2006/main" xmlns:r="http://schemas.openxmlformats.org/officeDocument/2006/relationships" xmlns:p="http://schemas.openxmlformats.org/presentationml/2006/main">
  <p:tag name="TIMING" val="|9.7|14.2|14.1"/>
</p:tagLst>
</file>

<file path=ppt/tags/tag15.xml><?xml version="1.0" encoding="utf-8"?>
<p:tagLst xmlns:a="http://schemas.openxmlformats.org/drawingml/2006/main" xmlns:r="http://schemas.openxmlformats.org/officeDocument/2006/relationships" xmlns:p="http://schemas.openxmlformats.org/presentationml/2006/main">
  <p:tag name="TIMING" val="|2.8|0.7|24.9|0.6|0.5"/>
</p:tagLst>
</file>

<file path=ppt/tags/tag16.xml><?xml version="1.0" encoding="utf-8"?>
<p:tagLst xmlns:a="http://schemas.openxmlformats.org/drawingml/2006/main" xmlns:r="http://schemas.openxmlformats.org/officeDocument/2006/relationships" xmlns:p="http://schemas.openxmlformats.org/presentationml/2006/main">
  <p:tag name="TIMING" val="|3.1|0.8|0.5|0.2|0.2|0.4"/>
</p:tagLst>
</file>

<file path=ppt/tags/tag17.xml><?xml version="1.0" encoding="utf-8"?>
<p:tagLst xmlns:a="http://schemas.openxmlformats.org/drawingml/2006/main" xmlns:r="http://schemas.openxmlformats.org/officeDocument/2006/relationships" xmlns:p="http://schemas.openxmlformats.org/presentationml/2006/main">
  <p:tag name="TIMING" val="|47.2|0.2|0.2"/>
</p:tagLst>
</file>

<file path=ppt/tags/tag18.xml><?xml version="1.0" encoding="utf-8"?>
<p:tagLst xmlns:a="http://schemas.openxmlformats.org/drawingml/2006/main" xmlns:r="http://schemas.openxmlformats.org/officeDocument/2006/relationships" xmlns:p="http://schemas.openxmlformats.org/presentationml/2006/main">
  <p:tag name="TIMING" val="|0.8"/>
</p:tagLst>
</file>

<file path=ppt/tags/tag19.xml><?xml version="1.0" encoding="utf-8"?>
<p:tagLst xmlns:a="http://schemas.openxmlformats.org/drawingml/2006/main" xmlns:r="http://schemas.openxmlformats.org/officeDocument/2006/relationships" xmlns:p="http://schemas.openxmlformats.org/presentationml/2006/main">
  <p:tag name="TIMING" val="|23.7|0.3|1.9|1.7"/>
</p:tagLst>
</file>

<file path=ppt/tags/tag2.xml><?xml version="1.0" encoding="utf-8"?>
<p:tagLst xmlns:a="http://schemas.openxmlformats.org/drawingml/2006/main" xmlns:r="http://schemas.openxmlformats.org/officeDocument/2006/relationships" xmlns:p="http://schemas.openxmlformats.org/presentationml/2006/main">
  <p:tag name="TIMING" val="|29.4"/>
</p:tagLst>
</file>

<file path=ppt/tags/tag20.xml><?xml version="1.0" encoding="utf-8"?>
<p:tagLst xmlns:a="http://schemas.openxmlformats.org/drawingml/2006/main" xmlns:r="http://schemas.openxmlformats.org/officeDocument/2006/relationships" xmlns:p="http://schemas.openxmlformats.org/presentationml/2006/main">
  <p:tag name="TIMING" val="|13.3|4.9|17.4|2.2"/>
</p:tagLst>
</file>

<file path=ppt/tags/tag21.xml><?xml version="1.0" encoding="utf-8"?>
<p:tagLst xmlns:a="http://schemas.openxmlformats.org/drawingml/2006/main" xmlns:r="http://schemas.openxmlformats.org/officeDocument/2006/relationships" xmlns:p="http://schemas.openxmlformats.org/presentationml/2006/main">
  <p:tag name="TIMING" val="|11.5"/>
</p:tagLst>
</file>

<file path=ppt/tags/tag22.xml><?xml version="1.0" encoding="utf-8"?>
<p:tagLst xmlns:a="http://schemas.openxmlformats.org/drawingml/2006/main" xmlns:r="http://schemas.openxmlformats.org/officeDocument/2006/relationships" xmlns:p="http://schemas.openxmlformats.org/presentationml/2006/main">
  <p:tag name="TIMING" val="|1.4|27.7|0.8|22.7|1.2"/>
</p:tagLst>
</file>

<file path=ppt/tags/tag23.xml><?xml version="1.0" encoding="utf-8"?>
<p:tagLst xmlns:a="http://schemas.openxmlformats.org/drawingml/2006/main" xmlns:r="http://schemas.openxmlformats.org/officeDocument/2006/relationships" xmlns:p="http://schemas.openxmlformats.org/presentationml/2006/main">
  <p:tag name="TIMING" val="|20|10.3"/>
</p:tagLst>
</file>

<file path=ppt/tags/tag24.xml><?xml version="1.0" encoding="utf-8"?>
<p:tagLst xmlns:a="http://schemas.openxmlformats.org/drawingml/2006/main" xmlns:r="http://schemas.openxmlformats.org/officeDocument/2006/relationships" xmlns:p="http://schemas.openxmlformats.org/presentationml/2006/main">
  <p:tag name="TIMING" val="|2.5|0.4|0.2|0.2|0.2|0.2|0.1|0.2|0.1|0.2|0.3|0.2"/>
</p:tagLst>
</file>

<file path=ppt/tags/tag25.xml><?xml version="1.0" encoding="utf-8"?>
<p:tagLst xmlns:a="http://schemas.openxmlformats.org/drawingml/2006/main" xmlns:r="http://schemas.openxmlformats.org/officeDocument/2006/relationships" xmlns:p="http://schemas.openxmlformats.org/presentationml/2006/main">
  <p:tag name="TIMING" val="|3.5|1.3"/>
</p:tagLst>
</file>

<file path=ppt/tags/tag26.xml><?xml version="1.0" encoding="utf-8"?>
<p:tagLst xmlns:a="http://schemas.openxmlformats.org/drawingml/2006/main" xmlns:r="http://schemas.openxmlformats.org/officeDocument/2006/relationships" xmlns:p="http://schemas.openxmlformats.org/presentationml/2006/main">
  <p:tag name="TIMING" val="|0.8"/>
</p:tagLst>
</file>

<file path=ppt/tags/tag27.xml><?xml version="1.0" encoding="utf-8"?>
<p:tagLst xmlns:a="http://schemas.openxmlformats.org/drawingml/2006/main" xmlns:r="http://schemas.openxmlformats.org/officeDocument/2006/relationships" xmlns:p="http://schemas.openxmlformats.org/presentationml/2006/main">
  <p:tag name="TIMING" val="|0.1|2|0.1|0.3|0.1"/>
</p:tagLst>
</file>

<file path=ppt/tags/tag3.xml><?xml version="1.0" encoding="utf-8"?>
<p:tagLst xmlns:a="http://schemas.openxmlformats.org/drawingml/2006/main" xmlns:r="http://schemas.openxmlformats.org/officeDocument/2006/relationships" xmlns:p="http://schemas.openxmlformats.org/presentationml/2006/main">
  <p:tag name="TIMING" val="|37.5"/>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10.2|0.8|24.7"/>
</p:tagLst>
</file>

<file path=ppt/tags/tag6.xml><?xml version="1.0" encoding="utf-8"?>
<p:tagLst xmlns:a="http://schemas.openxmlformats.org/drawingml/2006/main" xmlns:r="http://schemas.openxmlformats.org/officeDocument/2006/relationships" xmlns:p="http://schemas.openxmlformats.org/presentationml/2006/main">
  <p:tag name="TIMING" val="|0.4|1.6|0.5|25.2"/>
</p:tagLst>
</file>

<file path=ppt/tags/tag7.xml><?xml version="1.0" encoding="utf-8"?>
<p:tagLst xmlns:a="http://schemas.openxmlformats.org/drawingml/2006/main" xmlns:r="http://schemas.openxmlformats.org/officeDocument/2006/relationships" xmlns:p="http://schemas.openxmlformats.org/presentationml/2006/main">
  <p:tag name="TIMING" val="|3.4|1.9|3.7|1.5|24.5"/>
</p:tagLst>
</file>

<file path=ppt/tags/tag8.xml><?xml version="1.0" encoding="utf-8"?>
<p:tagLst xmlns:a="http://schemas.openxmlformats.org/drawingml/2006/main" xmlns:r="http://schemas.openxmlformats.org/officeDocument/2006/relationships" xmlns:p="http://schemas.openxmlformats.org/presentationml/2006/main">
  <p:tag name="TIMING" val="|32.5|0.9|0.7|8.8|2.1|30"/>
</p:tagLst>
</file>

<file path=ppt/tags/tag9.xml><?xml version="1.0" encoding="utf-8"?>
<p:tagLst xmlns:a="http://schemas.openxmlformats.org/drawingml/2006/main" xmlns:r="http://schemas.openxmlformats.org/officeDocument/2006/relationships" xmlns:p="http://schemas.openxmlformats.org/presentationml/2006/main">
  <p:tag name="TIMING" val="|0.3|2.4|12|0.6|37.3|3.3|0.5|0.4|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themeOverride>
</file>

<file path=ppt/theme/themeOverride2.xml><?xml version="1.0" encoding="utf-8"?>
<a:themeOverride xmlns:a="http://schemas.openxmlformats.org/drawingml/2006/main">
  <a:clrScheme name="">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themeOverride>
</file>

<file path=ppt/theme/themeOverride3.xml><?xml version="1.0" encoding="utf-8"?>
<a:themeOverride xmlns:a="http://schemas.openxmlformats.org/drawingml/2006/main">
  <a:clrScheme name="">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themeOverride>
</file>

<file path=ppt/theme/themeOverride4.xml><?xml version="1.0" encoding="utf-8"?>
<a:themeOverride xmlns:a="http://schemas.openxmlformats.org/drawingml/2006/main">
  <a:clrScheme name="">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5150</TotalTime>
  <Words>8774</Words>
  <Application>Microsoft Office PowerPoint</Application>
  <PresentationFormat>On-screen Show (4:3)</PresentationFormat>
  <Paragraphs>2340</Paragraphs>
  <Slides>108</Slides>
  <Notes>79</Notes>
  <HiddenSlides>8</HiddenSlides>
  <MMClips>1</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Slide 1</vt:lpstr>
      <vt:lpstr>Graph Data</vt:lpstr>
      <vt:lpstr>Complex Graphs</vt:lpstr>
      <vt:lpstr>Slide 4</vt:lpstr>
      <vt:lpstr>Slide 5</vt:lpstr>
      <vt:lpstr>Slide 6</vt:lpstr>
      <vt:lpstr>Related Work</vt:lpstr>
      <vt:lpstr>Presentation Sketch</vt:lpstr>
      <vt:lpstr>Keyword Search Queries</vt:lpstr>
      <vt:lpstr>Keyword Search Queries</vt:lpstr>
      <vt:lpstr>Keyword Search Queries</vt:lpstr>
      <vt:lpstr>Keyword Search Queries</vt:lpstr>
      <vt:lpstr>XRANK  Guo et. al., SIGMOD ‘03</vt:lpstr>
      <vt:lpstr>Keyword Search Queries</vt:lpstr>
      <vt:lpstr>Keyword Search Queries</vt:lpstr>
      <vt:lpstr>Keyword Search Queries</vt:lpstr>
      <vt:lpstr>Keyword Search Queries</vt:lpstr>
      <vt:lpstr>Bidirectional Search Kacholia et. al., VLDB ‘05</vt:lpstr>
      <vt:lpstr>Keyword Search Queries</vt:lpstr>
      <vt:lpstr>Limitations of Keyword Search</vt:lpstr>
      <vt:lpstr>Presentation Sketch</vt:lpstr>
      <vt:lpstr>Application of Graph Search</vt:lpstr>
      <vt:lpstr>Graph Search Queries</vt:lpstr>
      <vt:lpstr>Graph Search Queries</vt:lpstr>
      <vt:lpstr>Graph Search Queries</vt:lpstr>
      <vt:lpstr>Containment Query</vt:lpstr>
      <vt:lpstr>Containment Query (Related Work)</vt:lpstr>
      <vt:lpstr>Containment Query (Related Work)</vt:lpstr>
      <vt:lpstr>Similarity Query </vt:lpstr>
      <vt:lpstr>Similarity Query </vt:lpstr>
      <vt:lpstr>Similarity Query </vt:lpstr>
      <vt:lpstr>Graph Kernels </vt:lpstr>
      <vt:lpstr>Slide 33</vt:lpstr>
      <vt:lpstr>SAGA  [Tian et. al., Bioinformatics ‘06]</vt:lpstr>
      <vt:lpstr>ISORANK [Singh et. al., PNAS ‘08]</vt:lpstr>
      <vt:lpstr>G-Ray [Tong et. al., KDD ’07]</vt:lpstr>
      <vt:lpstr>TALE [Tian et. al., ICDE ’08]</vt:lpstr>
      <vt:lpstr>SIGMA [Mongiovi et. al., J. Bio.and Comp. Biology ’10]</vt:lpstr>
      <vt:lpstr>Motivation (NESS) [Khan et. al., SIGMOD ‘11]</vt:lpstr>
      <vt:lpstr>RDF Query Answering</vt:lpstr>
      <vt:lpstr>Existing Graph Similarity Measures Does Not Work …</vt:lpstr>
      <vt:lpstr>Information Propagation Model</vt:lpstr>
      <vt:lpstr>Problem Definition</vt:lpstr>
      <vt:lpstr>Slide 44</vt:lpstr>
      <vt:lpstr>Slide 45</vt:lpstr>
      <vt:lpstr>Slide 46</vt:lpstr>
      <vt:lpstr>Experimental Results</vt:lpstr>
      <vt:lpstr>Limitations of NESS </vt:lpstr>
      <vt:lpstr>                 Presentation Sketch</vt:lpstr>
      <vt:lpstr>Homomorphism and Simulation  for Graph Pattern Matching</vt:lpstr>
      <vt:lpstr>Graph Pattern Matching</vt:lpstr>
      <vt:lpstr>Graph Matching: State of Art</vt:lpstr>
      <vt:lpstr>Subgraph (Homo)Isomorphism and Graph Simulation</vt:lpstr>
      <vt:lpstr>   Graph Homomorphism Revisited</vt:lpstr>
      <vt:lpstr>Website Matching: Real Life Application</vt:lpstr>
      <vt:lpstr>Outline  (Graph Pattern Matching)</vt:lpstr>
      <vt:lpstr>Slide 57</vt:lpstr>
      <vt:lpstr>P-Homomorphism (Fan et.al SIGMOD ‘10)</vt:lpstr>
      <vt:lpstr>1-1 P-Homomorphism (Fan et.al SIGMOD ‘10)</vt:lpstr>
      <vt:lpstr>Measuring Graph Similarity (Fan et.al SIGMOD ‘10)</vt:lpstr>
      <vt:lpstr>Complexity Results</vt:lpstr>
      <vt:lpstr>Outline  (Graph Pattern Matching)</vt:lpstr>
      <vt:lpstr>Pattern Matching in Social Graphs</vt:lpstr>
      <vt:lpstr>Pattern Matching in Social Graphs</vt:lpstr>
      <vt:lpstr>Bounded Simulation (Fan et.al VLDB ’10)</vt:lpstr>
      <vt:lpstr>Computing Bounded Simulation</vt:lpstr>
      <vt:lpstr>Complexity</vt:lpstr>
      <vt:lpstr>Querying Essembly Network: an Example</vt:lpstr>
      <vt:lpstr>Graph Reachability and Pattern Queries (Fan et.al ICDE ’10)</vt:lpstr>
      <vt:lpstr>Graph Pattern Queries (Fan et.al ICDE ’10)</vt:lpstr>
      <vt:lpstr>Reachability and Graph Pattern Query: Examples</vt:lpstr>
      <vt:lpstr>Querying Result: Examples</vt:lpstr>
      <vt:lpstr>Evaluating Graph Pattern  Queries</vt:lpstr>
      <vt:lpstr>Outline  (Graph Pattern Matching)</vt:lpstr>
      <vt:lpstr>Batch Algorithm vs. Dynamic Algorithm</vt:lpstr>
      <vt:lpstr>Complexity of Dynamic Graph Querying (Fan et.al SIGMOD ’11)</vt:lpstr>
      <vt:lpstr>Complexity of Dynamic Algorithms (cont) (Fan et.al SIGMOD ’11)</vt:lpstr>
      <vt:lpstr>Dynamic Querying via Simulation (Fan et.al SIGMOD ’11)</vt:lpstr>
      <vt:lpstr>Dynamic Querying via Simulation: Optimal Cases (Fan et.al SIGMOD ’11)</vt:lpstr>
      <vt:lpstr>Dynamic Querying via Bounded Simulation (Fan et.al SIGMOD ’11)</vt:lpstr>
      <vt:lpstr>Dynamic Querying via Bounded Simulation (Fan et.al SIGMOD ’11)</vt:lpstr>
      <vt:lpstr>Complexity Result</vt:lpstr>
      <vt:lpstr>Outline  (Graph Pattern Matching)</vt:lpstr>
      <vt:lpstr>Take away messages</vt:lpstr>
      <vt:lpstr>Graph Pattern Matching</vt:lpstr>
      <vt:lpstr>                 Presentation Sketch</vt:lpstr>
      <vt:lpstr>What are Graph Patterns?</vt:lpstr>
      <vt:lpstr>Why Mine Graph Patterns?</vt:lpstr>
      <vt:lpstr>Why is Graph Mining Hard?</vt:lpstr>
      <vt:lpstr>Pattern Mining in Graph Database</vt:lpstr>
      <vt:lpstr>FGS  [Kuramochi et. al., ICDM ’01]  </vt:lpstr>
      <vt:lpstr>FGS  [Kuramochi et. al., ICDM ’01]  </vt:lpstr>
      <vt:lpstr>Pattern Mining in Graph Database</vt:lpstr>
      <vt:lpstr>gSpan  [Yan et. al., ICDM ’02]  </vt:lpstr>
      <vt:lpstr>gSpan  [Yan et. al., ICDM ’02]  </vt:lpstr>
      <vt:lpstr>Variations of  Graph Pattern Mining </vt:lpstr>
      <vt:lpstr>Pattern Mining in Single Large Graph </vt:lpstr>
      <vt:lpstr>Motivation (Proximity Pattern) [Khan et. al., SIGMOD ‘10]</vt:lpstr>
      <vt:lpstr>Proximity Pattern Definition</vt:lpstr>
      <vt:lpstr>Proximity Pattern Definition</vt:lpstr>
      <vt:lpstr>Information Propagation Model</vt:lpstr>
      <vt:lpstr>Information Propagation Model</vt:lpstr>
      <vt:lpstr>Probabilistic Itemset Mining</vt:lpstr>
      <vt:lpstr>Top-k Interesting Pattern Mining</vt:lpstr>
      <vt:lpstr>Experimental Results</vt:lpstr>
      <vt:lpstr>Presentation Sketch</vt:lpstr>
      <vt:lpstr>                     Conclusion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Arijit</cp:lastModifiedBy>
  <cp:revision>596</cp:revision>
  <dcterms:created xsi:type="dcterms:W3CDTF">2012-02-21T17:42:22Z</dcterms:created>
  <dcterms:modified xsi:type="dcterms:W3CDTF">2012-04-03T07:11:57Z</dcterms:modified>
</cp:coreProperties>
</file>